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69" r:id="rId5"/>
    <p:sldId id="257" r:id="rId6"/>
    <p:sldId id="272" r:id="rId7"/>
    <p:sldId id="258" r:id="rId8"/>
    <p:sldId id="259" r:id="rId9"/>
    <p:sldId id="270" r:id="rId10"/>
    <p:sldId id="264" r:id="rId11"/>
    <p:sldId id="263" r:id="rId12"/>
    <p:sldId id="265" r:id="rId13"/>
    <p:sldId id="273" r:id="rId14"/>
    <p:sldId id="274" r:id="rId15"/>
    <p:sldId id="276" r:id="rId16"/>
    <p:sldId id="277" r:id="rId17"/>
    <p:sldId id="262" r:id="rId18"/>
    <p:sldId id="280" r:id="rId19"/>
    <p:sldId id="278" r:id="rId20"/>
    <p:sldId id="279" r:id="rId21"/>
    <p:sldId id="266" r:id="rId22"/>
    <p:sldId id="267" r:id="rId23"/>
    <p:sldId id="26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54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AF9943-ED7A-8941-B2BC-059F90878D7A}" type="datetimeFigureOut">
              <a:rPr lang="en-US" smtClean="0"/>
              <a:t>5/9/2024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080DF3-5DA8-2D48-9F70-6EDC2EF6F573}" type="slidenum">
              <a:rPr lang="en-US" smtClean="0"/>
              <a:t>‹#›</a:t>
            </a:fld>
            <a:endParaRPr lang="en-US"/>
          </a:p>
        </p:txBody>
      </p:sp>
    </p:spTree>
    <p:extLst>
      <p:ext uri="{BB962C8B-B14F-4D97-AF65-F5344CB8AC3E}">
        <p14:creationId xmlns:p14="http://schemas.microsoft.com/office/powerpoint/2010/main" val="2335489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88828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a:t>
            </a:r>
            <a:r>
              <a:rPr lang="en-US" baseline="0" dirty="0"/>
              <a:t> minutes- on Wednesday 13</a:t>
            </a:r>
            <a:r>
              <a:rPr lang="en-US" baseline="30000" dirty="0"/>
              <a:t>th</a:t>
            </a:r>
            <a:r>
              <a:rPr lang="en-US" baseline="0" dirty="0"/>
              <a:t> </a:t>
            </a:r>
          </a:p>
          <a:p>
            <a:endParaRPr lang="en-US" baseline="0" dirty="0"/>
          </a:p>
          <a:p>
            <a:r>
              <a:rPr lang="en-US" baseline="0" dirty="0"/>
              <a:t>It’s worth 40 marks and will cover the four operations </a:t>
            </a:r>
          </a:p>
          <a:p>
            <a:r>
              <a:rPr lang="en-US" baseline="0" dirty="0"/>
              <a:t>It assess their understanding of BIDMAS as well as percentages and properties of number. Calculations will include decimals and fractions of numbers </a:t>
            </a:r>
          </a:p>
          <a:p>
            <a:endParaRPr lang="en-US" baseline="0" dirty="0"/>
          </a:p>
          <a:p>
            <a:r>
              <a:rPr lang="en-US" baseline="0" dirty="0"/>
              <a:t>The paper generally starts with easy questions and gets harder as you move through. </a:t>
            </a:r>
          </a:p>
          <a:p>
            <a:endParaRPr lang="en-US" baseline="0" dirty="0"/>
          </a:p>
          <a:p>
            <a:r>
              <a:rPr lang="en-US" baseline="0" dirty="0"/>
              <a:t>As you can see the number of marks is signaled at the side. </a:t>
            </a:r>
          </a:p>
          <a:p>
            <a:r>
              <a:rPr lang="en-US" baseline="0" dirty="0"/>
              <a:t>Majority are 1 mark but long multiplication and division are worth 2. In these questions </a:t>
            </a:r>
            <a:r>
              <a:rPr lang="en-US" baseline="0" dirty="0" err="1"/>
              <a:t>chn</a:t>
            </a:r>
            <a:r>
              <a:rPr lang="en-US" baseline="0" dirty="0"/>
              <a:t> may get a mark for their working if they have used the correct written method and have only made on minor error.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6</a:t>
            </a:fld>
            <a:endParaRPr lang="en-US"/>
          </a:p>
        </p:txBody>
      </p:sp>
    </p:spTree>
    <p:extLst>
      <p:ext uri="{BB962C8B-B14F-4D97-AF65-F5344CB8AC3E}">
        <p14:creationId xmlns:p14="http://schemas.microsoft.com/office/powerpoint/2010/main" val="219963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break </a:t>
            </a:r>
          </a:p>
          <a:p>
            <a:endParaRPr lang="en-US" dirty="0"/>
          </a:p>
          <a:p>
            <a:r>
              <a:rPr lang="en-US" dirty="0"/>
              <a:t>Reasoning</a:t>
            </a:r>
            <a:r>
              <a:rPr lang="en-US" baseline="0" dirty="0"/>
              <a:t> paper 1 </a:t>
            </a:r>
            <a:r>
              <a:rPr lang="mr-IN" baseline="0" dirty="0"/>
              <a:t>–</a:t>
            </a:r>
            <a:r>
              <a:rPr lang="en-US" baseline="0" dirty="0"/>
              <a:t> is the same day and lasts 40 minutes  - Paper 2 is on the following day. </a:t>
            </a:r>
          </a:p>
          <a:p>
            <a:endParaRPr lang="en-US" baseline="0" dirty="0"/>
          </a:p>
          <a:p>
            <a:r>
              <a:rPr lang="en-US" baseline="0" dirty="0"/>
              <a:t>Both papers are worth 35 points and assess </a:t>
            </a:r>
            <a:r>
              <a:rPr lang="en-US" baseline="0" dirty="0" err="1"/>
              <a:t>chns</a:t>
            </a:r>
            <a:r>
              <a:rPr lang="en-US" baseline="0" dirty="0"/>
              <a:t> mathematical knowledge (Roman numerals ml/l)  and skills as well as their problem solving and reasoning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7</a:t>
            </a:fld>
            <a:endParaRPr lang="en-US"/>
          </a:p>
        </p:txBody>
      </p:sp>
    </p:spTree>
    <p:extLst>
      <p:ext uri="{BB962C8B-B14F-4D97-AF65-F5344CB8AC3E}">
        <p14:creationId xmlns:p14="http://schemas.microsoft.com/office/powerpoint/2010/main" val="3106051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got</a:t>
            </a:r>
            <a:r>
              <a:rPr lang="en-US" baseline="0" dirty="0"/>
              <a:t> some sample papers her for you to have a look at but you will see that they they cover all aspects of the </a:t>
            </a:r>
            <a:r>
              <a:rPr lang="en-US" baseline="0" dirty="0" err="1"/>
              <a:t>maths</a:t>
            </a:r>
            <a:r>
              <a:rPr lang="en-US" baseline="0" dirty="0"/>
              <a:t> curriculum </a:t>
            </a:r>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8</a:t>
            </a:fld>
            <a:endParaRPr lang="en-US"/>
          </a:p>
        </p:txBody>
      </p:sp>
    </p:spTree>
    <p:extLst>
      <p:ext uri="{BB962C8B-B14F-4D97-AF65-F5344CB8AC3E}">
        <p14:creationId xmlns:p14="http://schemas.microsoft.com/office/powerpoint/2010/main" val="858658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Website under </a:t>
            </a:r>
            <a:r>
              <a:rPr lang="en-US" dirty="0" err="1"/>
              <a:t>maths</a:t>
            </a:r>
            <a:r>
              <a:rPr lang="en-US" dirty="0"/>
              <a:t> you can find these documents.</a:t>
            </a:r>
          </a:p>
          <a:p>
            <a:endParaRPr lang="en-US" dirty="0"/>
          </a:p>
          <a:p>
            <a:r>
              <a:rPr lang="en-US" dirty="0"/>
              <a:t>These</a:t>
            </a:r>
            <a:r>
              <a:rPr lang="en-US" baseline="0" dirty="0"/>
              <a:t> have previous SAT questions on them and then a link to a </a:t>
            </a:r>
            <a:r>
              <a:rPr lang="en-US" baseline="0" dirty="0" err="1"/>
              <a:t>youtube</a:t>
            </a:r>
            <a:r>
              <a:rPr lang="en-US" baseline="0" dirty="0"/>
              <a:t> video that shows you how to solve them.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9</a:t>
            </a:fld>
            <a:endParaRPr lang="en-US"/>
          </a:p>
        </p:txBody>
      </p:sp>
    </p:spTree>
    <p:extLst>
      <p:ext uri="{BB962C8B-B14F-4D97-AF65-F5344CB8AC3E}">
        <p14:creationId xmlns:p14="http://schemas.microsoft.com/office/powerpoint/2010/main" val="3169036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24057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The question types include:</a:t>
            </a:r>
          </a:p>
          <a:p>
            <a:pPr marL="457200" indent="-298450">
              <a:buFontTx/>
              <a:buChar char="-"/>
            </a:pPr>
            <a:r>
              <a:rPr lang="en-GB" dirty="0"/>
              <a:t>Circling</a:t>
            </a:r>
          </a:p>
          <a:p>
            <a:pPr marL="457200" indent="-298450">
              <a:buFontTx/>
              <a:buChar char="-"/>
            </a:pPr>
            <a:r>
              <a:rPr lang="en-GB" dirty="0"/>
              <a:t>Drawing lines to connect</a:t>
            </a:r>
          </a:p>
          <a:p>
            <a:pPr marL="457200" indent="-298450">
              <a:buFontTx/>
              <a:buChar char="-"/>
            </a:pPr>
            <a:r>
              <a:rPr lang="en-GB" dirty="0"/>
              <a:t>Multiple choice questions (including ticking tables)</a:t>
            </a:r>
          </a:p>
          <a:p>
            <a:pPr marL="457200" indent="-298450">
              <a:buFontTx/>
              <a:buChar char="-"/>
            </a:pPr>
            <a:r>
              <a:rPr lang="en-GB" dirty="0"/>
              <a:t>One-word answers</a:t>
            </a:r>
          </a:p>
          <a:p>
            <a:pPr marL="457200" indent="-298450">
              <a:buFontTx/>
              <a:buChar char="-"/>
            </a:pPr>
            <a:r>
              <a:rPr lang="en-GB" dirty="0"/>
              <a:t>Short answer questions </a:t>
            </a:r>
          </a:p>
        </p:txBody>
      </p:sp>
    </p:spTree>
    <p:extLst>
      <p:ext uri="{BB962C8B-B14F-4D97-AF65-F5344CB8AC3E}">
        <p14:creationId xmlns:p14="http://schemas.microsoft.com/office/powerpoint/2010/main" val="361923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For questions 8 and 34, there are various correct answers. </a:t>
            </a:r>
          </a:p>
        </p:txBody>
      </p:sp>
    </p:spTree>
    <p:extLst>
      <p:ext uri="{BB962C8B-B14F-4D97-AF65-F5344CB8AC3E}">
        <p14:creationId xmlns:p14="http://schemas.microsoft.com/office/powerpoint/2010/main" val="3376840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There is a spelling script that accompanies this. Example:</a:t>
            </a:r>
          </a:p>
          <a:p>
            <a:pPr marL="158750" indent="0">
              <a:buNone/>
            </a:pPr>
            <a:r>
              <a:rPr lang="en-GB" dirty="0"/>
              <a:t>The word is creature. The dragon is an imaginary creature. The word is creature. </a:t>
            </a:r>
          </a:p>
        </p:txBody>
      </p:sp>
    </p:spTree>
    <p:extLst>
      <p:ext uri="{BB962C8B-B14F-4D97-AF65-F5344CB8AC3E}">
        <p14:creationId xmlns:p14="http://schemas.microsoft.com/office/powerpoint/2010/main" val="3084230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a:t>
            </a:r>
            <a:r>
              <a:rPr lang="en-US" baseline="0" dirty="0"/>
              <a:t> minutes- on Wednesday 13</a:t>
            </a:r>
            <a:r>
              <a:rPr lang="en-US" baseline="30000" dirty="0"/>
              <a:t>th</a:t>
            </a:r>
            <a:r>
              <a:rPr lang="en-US" baseline="0" dirty="0"/>
              <a:t> </a:t>
            </a:r>
          </a:p>
          <a:p>
            <a:endParaRPr lang="en-US" baseline="0" dirty="0"/>
          </a:p>
          <a:p>
            <a:r>
              <a:rPr lang="en-US" baseline="0" dirty="0"/>
              <a:t>It’s worth 40 marks and will cover the four operations </a:t>
            </a:r>
          </a:p>
          <a:p>
            <a:r>
              <a:rPr lang="en-US" baseline="0" dirty="0"/>
              <a:t>It assess their understanding of BIDMAS as well as percentages and properties of number. Calculations will include decimals and fractions of numbers </a:t>
            </a:r>
          </a:p>
          <a:p>
            <a:endParaRPr lang="en-US" baseline="0" dirty="0"/>
          </a:p>
          <a:p>
            <a:r>
              <a:rPr lang="en-US" baseline="0" dirty="0"/>
              <a:t>The paper generally starts with easy questions and gets harder as you move through. </a:t>
            </a:r>
          </a:p>
          <a:p>
            <a:endParaRPr lang="en-US" baseline="0" dirty="0"/>
          </a:p>
          <a:p>
            <a:r>
              <a:rPr lang="en-US" baseline="0" dirty="0"/>
              <a:t>As you can see the number of marks is signaled at the side. </a:t>
            </a:r>
          </a:p>
          <a:p>
            <a:r>
              <a:rPr lang="en-US" baseline="0" dirty="0"/>
              <a:t>Majority are 1 mark but long multiplication and division are worth 2. In these questions </a:t>
            </a:r>
            <a:r>
              <a:rPr lang="en-US" baseline="0" dirty="0" err="1"/>
              <a:t>chn</a:t>
            </a:r>
            <a:r>
              <a:rPr lang="en-US" baseline="0" dirty="0"/>
              <a:t> may get a mark for their working if they have used the correct written method and have only made on minor error.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14</a:t>
            </a:fld>
            <a:endParaRPr lang="en-US"/>
          </a:p>
        </p:txBody>
      </p:sp>
    </p:spTree>
    <p:extLst>
      <p:ext uri="{BB962C8B-B14F-4D97-AF65-F5344CB8AC3E}">
        <p14:creationId xmlns:p14="http://schemas.microsoft.com/office/powerpoint/2010/main" val="1752505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Example questions to ask at home:</a:t>
            </a:r>
          </a:p>
          <a:p>
            <a:pPr marL="457200" indent="-298450">
              <a:buFontTx/>
              <a:buChar char="-"/>
            </a:pPr>
            <a:r>
              <a:rPr lang="en-GB" dirty="0"/>
              <a:t>What does this word mean? </a:t>
            </a:r>
          </a:p>
          <a:p>
            <a:pPr marL="457200" indent="-298450">
              <a:buFontTx/>
              <a:buChar char="-"/>
            </a:pPr>
            <a:r>
              <a:rPr lang="en-GB" dirty="0"/>
              <a:t>Which word in this paragraph is the closest in meaning to…?</a:t>
            </a:r>
          </a:p>
          <a:p>
            <a:pPr marL="457200" indent="-298450">
              <a:buFontTx/>
              <a:buChar char="-"/>
            </a:pPr>
            <a:r>
              <a:rPr lang="en-GB" dirty="0"/>
              <a:t>What [character] doing when [event] happened?</a:t>
            </a:r>
          </a:p>
          <a:p>
            <a:pPr marL="457200" indent="-298450">
              <a:buFontTx/>
              <a:buChar char="-"/>
            </a:pPr>
            <a:r>
              <a:rPr lang="en-GB" dirty="0"/>
              <a:t>True or false questions about a paragraph/ text.</a:t>
            </a:r>
          </a:p>
          <a:p>
            <a:pPr marL="457200" indent="-298450">
              <a:buFontTx/>
              <a:buChar char="-"/>
            </a:pPr>
            <a:r>
              <a:rPr lang="en-GB" dirty="0"/>
              <a:t>Why do you [character] did [event]? Can you think of another reason?</a:t>
            </a:r>
          </a:p>
        </p:txBody>
      </p:sp>
    </p:spTree>
    <p:extLst>
      <p:ext uri="{BB962C8B-B14F-4D97-AF65-F5344CB8AC3E}">
        <p14:creationId xmlns:p14="http://schemas.microsoft.com/office/powerpoint/2010/main" val="2822214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Question styles include: </a:t>
            </a:r>
          </a:p>
          <a:p>
            <a:pPr marL="457200" indent="-298450">
              <a:buFontTx/>
              <a:buChar char="-"/>
            </a:pPr>
            <a:r>
              <a:rPr lang="en-GB" dirty="0"/>
              <a:t>Multiple choice questions</a:t>
            </a:r>
          </a:p>
          <a:p>
            <a:pPr marL="457200" indent="-298450">
              <a:buFontTx/>
              <a:buChar char="-"/>
            </a:pPr>
            <a:r>
              <a:rPr lang="en-GB" dirty="0"/>
              <a:t>One-word answers</a:t>
            </a:r>
          </a:p>
          <a:p>
            <a:pPr marL="457200" indent="-298450">
              <a:buFontTx/>
              <a:buChar char="-"/>
            </a:pPr>
            <a:r>
              <a:rPr lang="en-GB" dirty="0"/>
              <a:t>Short answer questions</a:t>
            </a:r>
          </a:p>
          <a:p>
            <a:pPr marL="457200" indent="-298450">
              <a:buFontTx/>
              <a:buChar char="-"/>
            </a:pPr>
            <a:r>
              <a:rPr lang="en-GB" dirty="0"/>
              <a:t>Multiple mark (long answer) questions</a:t>
            </a:r>
          </a:p>
        </p:txBody>
      </p:sp>
    </p:spTree>
    <p:extLst>
      <p:ext uri="{BB962C8B-B14F-4D97-AF65-F5344CB8AC3E}">
        <p14:creationId xmlns:p14="http://schemas.microsoft.com/office/powerpoint/2010/main" val="49214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This question is based on the whole text (2 pages). </a:t>
            </a:r>
          </a:p>
        </p:txBody>
      </p:sp>
    </p:spTree>
    <p:extLst>
      <p:ext uri="{BB962C8B-B14F-4D97-AF65-F5344CB8AC3E}">
        <p14:creationId xmlns:p14="http://schemas.microsoft.com/office/powerpoint/2010/main" val="1284816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40165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705980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E252E5-5550-794C-A86F-B7645669149C}"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111505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BE252E5-5550-794C-A86F-B7645669149C}"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138131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BE252E5-5550-794C-A86F-B7645669149C}" type="datetimeFigureOut">
              <a:rPr lang="en-US" smtClean="0"/>
              <a:t>5/9/2024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487006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5BE252E5-5550-794C-A86F-B7645669149C}" type="datetimeFigureOut">
              <a:rPr lang="en-US" smtClean="0"/>
              <a:t>5/9/2024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200556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E252E5-5550-794C-A86F-B7645669149C}" type="datetimeFigureOut">
              <a:rPr lang="en-US" smtClean="0"/>
              <a:t>5/9/2024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130931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E252E5-5550-794C-A86F-B7645669149C}"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60787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E252E5-5550-794C-A86F-B7645669149C}" type="datetimeFigureOut">
              <a:rPr lang="en-US" smtClean="0"/>
              <a:t>5/9/2024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70306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76628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5/9/2024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4263798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360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217850" y="276334"/>
            <a:ext cx="8520600" cy="579701"/>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800">
                <a:latin typeface="+mn-l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1" name="Google Shape;31;p6"/>
          <p:cNvSpPr txBox="1">
            <a:spLocks noGrp="1"/>
          </p:cNvSpPr>
          <p:nvPr>
            <p:ph type="body" idx="1"/>
          </p:nvPr>
        </p:nvSpPr>
        <p:spPr>
          <a:xfrm>
            <a:off x="311700" y="985737"/>
            <a:ext cx="8520600" cy="5106097"/>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Nunito"/>
              <a:buChar char="●"/>
              <a:defRPr sz="1600">
                <a:solidFill>
                  <a:schemeClr val="tx1"/>
                </a:solidFill>
                <a:latin typeface="+mn-lt"/>
                <a:ea typeface="Nunito"/>
                <a:cs typeface="Nunito"/>
                <a:sym typeface="Nunito"/>
              </a:defRPr>
            </a:lvl1pPr>
            <a:lvl2pPr marL="914400" lvl="1" indent="-317500" rtl="0">
              <a:spcBef>
                <a:spcPts val="1600"/>
              </a:spcBef>
              <a:spcAft>
                <a:spcPts val="0"/>
              </a:spcAft>
              <a:buSzPts val="1400"/>
              <a:buFont typeface="Nunito"/>
              <a:buChar char="○"/>
              <a:defRPr>
                <a:latin typeface="Nunito"/>
                <a:ea typeface="Nunito"/>
                <a:cs typeface="Nunito"/>
                <a:sym typeface="Nunito"/>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Font typeface="Nunito"/>
              <a:buChar char="●"/>
              <a:defRPr>
                <a:latin typeface="Nunito"/>
                <a:ea typeface="Nunito"/>
                <a:cs typeface="Nunito"/>
                <a:sym typeface="Nunito"/>
              </a:defRPr>
            </a:lvl4pPr>
            <a:lvl5pPr marL="2286000" lvl="4" indent="-317500" rtl="0">
              <a:spcBef>
                <a:spcPts val="1600"/>
              </a:spcBef>
              <a:spcAft>
                <a:spcPts val="0"/>
              </a:spcAft>
              <a:buSzPts val="1400"/>
              <a:buFont typeface="Nunito"/>
              <a:buChar char="○"/>
              <a:defRPr>
                <a:latin typeface="Nunito"/>
                <a:ea typeface="Nunito"/>
                <a:cs typeface="Nunito"/>
                <a:sym typeface="Nunito"/>
              </a:defRPr>
            </a:lvl5pPr>
            <a:lvl6pPr marL="2743200" lvl="5" indent="-317500" rtl="0">
              <a:spcBef>
                <a:spcPts val="1600"/>
              </a:spcBef>
              <a:spcAft>
                <a:spcPts val="0"/>
              </a:spcAft>
              <a:buSzPts val="1400"/>
              <a:buFont typeface="Nunito"/>
              <a:buChar char="■"/>
              <a:defRPr>
                <a:latin typeface="Nunito"/>
                <a:ea typeface="Nunito"/>
                <a:cs typeface="Nunito"/>
                <a:sym typeface="Nunito"/>
              </a:defRPr>
            </a:lvl6pPr>
            <a:lvl7pPr marL="3200400" lvl="6" indent="-317500" rtl="0">
              <a:spcBef>
                <a:spcPts val="1600"/>
              </a:spcBef>
              <a:spcAft>
                <a:spcPts val="0"/>
              </a:spcAft>
              <a:buSzPts val="1400"/>
              <a:buFont typeface="Nunito"/>
              <a:buChar char="●"/>
              <a:defRPr>
                <a:latin typeface="Nunito"/>
                <a:ea typeface="Nunito"/>
                <a:cs typeface="Nunito"/>
                <a:sym typeface="Nunito"/>
              </a:defRPr>
            </a:lvl7pPr>
            <a:lvl8pPr marL="3657600" lvl="7" indent="-317500" rtl="0">
              <a:spcBef>
                <a:spcPts val="1600"/>
              </a:spcBef>
              <a:spcAft>
                <a:spcPts val="0"/>
              </a:spcAft>
              <a:buSzPts val="1400"/>
              <a:buFont typeface="Nunito"/>
              <a:buChar char="○"/>
              <a:defRPr>
                <a:latin typeface="Nunito"/>
                <a:ea typeface="Nunito"/>
                <a:cs typeface="Nunito"/>
                <a:sym typeface="Nunito"/>
              </a:defRPr>
            </a:lvl8pPr>
            <a:lvl9pPr marL="4114800" lvl="8" indent="-317500" rtl="0">
              <a:spcBef>
                <a:spcPts val="1600"/>
              </a:spcBef>
              <a:spcAft>
                <a:spcPts val="1600"/>
              </a:spcAft>
              <a:buSzPts val="1400"/>
              <a:buFont typeface="Nunito"/>
              <a:buChar char="■"/>
              <a:defRPr>
                <a:latin typeface="Nunito"/>
                <a:ea typeface="Nunito"/>
                <a:cs typeface="Nunito"/>
                <a:sym typeface="Nunito"/>
              </a:defRPr>
            </a:lvl9pPr>
          </a:lstStyle>
          <a:p>
            <a:endParaRPr dirty="0"/>
          </a:p>
        </p:txBody>
      </p:sp>
      <p:sp>
        <p:nvSpPr>
          <p:cNvPr id="32" name="Google Shape;32;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atin typeface="+mn-lt"/>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33" name="Google Shape;33;p6"/>
          <p:cNvPicPr preferRelativeResize="0"/>
          <p:nvPr/>
        </p:nvPicPr>
        <p:blipFill>
          <a:blip r:embed="rId2">
            <a:alphaModFix/>
          </a:blip>
          <a:stretch>
            <a:fillRect/>
          </a:stretch>
        </p:blipFill>
        <p:spPr>
          <a:xfrm>
            <a:off x="0" y="5932400"/>
            <a:ext cx="1619337" cy="925600"/>
          </a:xfrm>
          <a:prstGeom prst="rect">
            <a:avLst/>
          </a:prstGeom>
          <a:noFill/>
          <a:ln>
            <a:noFill/>
          </a:ln>
        </p:spPr>
      </p:pic>
    </p:spTree>
    <p:extLst>
      <p:ext uri="{BB962C8B-B14F-4D97-AF65-F5344CB8AC3E}">
        <p14:creationId xmlns:p14="http://schemas.microsoft.com/office/powerpoint/2010/main" val="776837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3999" cy="696757"/>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252E5-5550-794C-A86F-B7645669149C}" type="datetimeFigureOut">
              <a:rPr lang="en-US" smtClean="0"/>
              <a:t>5/9/2024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8BDA63-1D18-C64F-B51D-526783B1FCBE}" type="slidenum">
              <a:rPr lang="en-US" smtClean="0"/>
              <a:t>‹#›</a:t>
            </a:fld>
            <a:endParaRPr lang="en-US"/>
          </a:p>
        </p:txBody>
      </p:sp>
      <p:pic>
        <p:nvPicPr>
          <p:cNvPr id="9" name="Picture 8" descr="Screen Shot 2020-03-08 at 14.45.43.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80997" y="51668"/>
            <a:ext cx="613908" cy="605062"/>
          </a:xfrm>
          <a:prstGeom prst="rect">
            <a:avLst/>
          </a:prstGeom>
        </p:spPr>
      </p:pic>
    </p:spTree>
    <p:extLst>
      <p:ext uri="{BB962C8B-B14F-4D97-AF65-F5344CB8AC3E}">
        <p14:creationId xmlns:p14="http://schemas.microsoft.com/office/powerpoint/2010/main" val="3327050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hyperlink" Target="http://www.completemaths.com"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www.pngall.com/kids-png" TargetMode="External"/><Relationship Id="rId2" Type="http://schemas.openxmlformats.org/officeDocument/2006/relationships/image" Target="../media/image3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20-03-08 at 14.45.4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545" y="1625919"/>
            <a:ext cx="3058326" cy="3014258"/>
          </a:xfrm>
          <a:prstGeom prst="rect">
            <a:avLst/>
          </a:prstGeom>
        </p:spPr>
      </p:pic>
      <p:pic>
        <p:nvPicPr>
          <p:cNvPr id="4" name="Picture 3" descr="Screen Shot 2020-03-08 at 15.12.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4495800"/>
            <a:ext cx="1828800" cy="2362200"/>
          </a:xfrm>
          <a:prstGeom prst="rect">
            <a:avLst/>
          </a:prstGeom>
        </p:spPr>
      </p:pic>
      <p:sp>
        <p:nvSpPr>
          <p:cNvPr id="6" name="TextBox 5"/>
          <p:cNvSpPr txBox="1"/>
          <p:nvPr/>
        </p:nvSpPr>
        <p:spPr>
          <a:xfrm>
            <a:off x="2947545" y="4872187"/>
            <a:ext cx="3184816" cy="923330"/>
          </a:xfrm>
          <a:prstGeom prst="rect">
            <a:avLst/>
          </a:prstGeom>
          <a:noFill/>
        </p:spPr>
        <p:txBody>
          <a:bodyPr wrap="square" lIns="91440" tIns="45720" rIns="91440" bIns="45720" rtlCol="0" anchor="t">
            <a:spAutoFit/>
          </a:bodyPr>
          <a:lstStyle/>
          <a:p>
            <a:pPr algn="ctr"/>
            <a:r>
              <a:rPr lang="en-US" dirty="0">
                <a:solidFill>
                  <a:srgbClr val="000000"/>
                </a:solidFill>
                <a:ea typeface="Arial"/>
                <a:cs typeface="Arial"/>
                <a:sym typeface="Arial"/>
              </a:rPr>
              <a:t>Year 6 SATs Information for Parents, Carers &amp; Guardians</a:t>
            </a:r>
          </a:p>
          <a:p>
            <a:pPr algn="ctr"/>
            <a:endParaRPr lang="en-US" dirty="0">
              <a:solidFill>
                <a:srgbClr val="000000"/>
              </a:solidFill>
              <a:cs typeface="Arial"/>
            </a:endParaRPr>
          </a:p>
        </p:txBody>
      </p:sp>
      <p:sp>
        <p:nvSpPr>
          <p:cNvPr id="7" name="TextBox 6"/>
          <p:cNvSpPr txBox="1"/>
          <p:nvPr/>
        </p:nvSpPr>
        <p:spPr>
          <a:xfrm>
            <a:off x="2654449" y="1050146"/>
            <a:ext cx="3866948" cy="369332"/>
          </a:xfrm>
          <a:prstGeom prst="rect">
            <a:avLst/>
          </a:prstGeom>
          <a:noFill/>
        </p:spPr>
        <p:txBody>
          <a:bodyPr wrap="square" lIns="91440" tIns="45720" rIns="91440" bIns="45720" rtlCol="0" anchor="t">
            <a:spAutoFit/>
          </a:bodyPr>
          <a:lstStyle/>
          <a:p>
            <a:pPr algn="ctr"/>
            <a:r>
              <a:rPr lang="en-US" dirty="0"/>
              <a:t>Statutory Assessment Tests </a:t>
            </a:r>
          </a:p>
        </p:txBody>
      </p:sp>
      <p:pic>
        <p:nvPicPr>
          <p:cNvPr id="3" name="Picture 2" descr="IMG_577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06381">
            <a:off x="321068" y="2489298"/>
            <a:ext cx="2333381" cy="1750036"/>
          </a:xfrm>
          <a:prstGeom prst="rect">
            <a:avLst/>
          </a:prstGeom>
        </p:spPr>
      </p:pic>
      <p:pic>
        <p:nvPicPr>
          <p:cNvPr id="5" name="Picture 4" descr="IMG_576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41333">
            <a:off x="6230397" y="2133891"/>
            <a:ext cx="2365379" cy="1774034"/>
          </a:xfrm>
          <a:prstGeom prst="rect">
            <a:avLst/>
          </a:prstGeom>
        </p:spPr>
      </p:pic>
    </p:spTree>
    <p:extLst>
      <p:ext uri="{BB962C8B-B14F-4D97-AF65-F5344CB8AC3E}">
        <p14:creationId xmlns:p14="http://schemas.microsoft.com/office/powerpoint/2010/main" val="427546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5C8AC-D2C7-4ABB-8FA8-7049613918CB}"/>
              </a:ext>
            </a:extLst>
          </p:cNvPr>
          <p:cNvSpPr txBox="1"/>
          <p:nvPr/>
        </p:nvSpPr>
        <p:spPr>
          <a:xfrm>
            <a:off x="255181" y="119231"/>
            <a:ext cx="2330510"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What are the SATs?</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1013636"/>
            <a:ext cx="7571322" cy="5129866"/>
          </a:xfrm>
          <a:prstGeom prst="rect">
            <a:avLst/>
          </a:prstGeom>
          <a:noFill/>
        </p:spPr>
        <p:txBody>
          <a:bodyPr wrap="square" lIns="91440" tIns="45720" rIns="91440" bIns="45720" rtlCol="0" anchor="t">
            <a:spAutoFit/>
          </a:bodyPr>
          <a:lstStyle/>
          <a:p>
            <a:r>
              <a:rPr lang="en-GB" dirty="0"/>
              <a:t>SATs are the Standardised Assessment Tests that are given to</a:t>
            </a:r>
          </a:p>
          <a:p>
            <a:r>
              <a:rPr lang="en-GB" dirty="0"/>
              <a:t>children at the end of Key Stage 2. </a:t>
            </a:r>
          </a:p>
          <a:p>
            <a:endParaRPr lang="en-GB" dirty="0"/>
          </a:p>
          <a:p>
            <a:r>
              <a:rPr lang="en-GB" dirty="0"/>
              <a:t>The SATs take place over four days.</a:t>
            </a:r>
          </a:p>
          <a:p>
            <a:endParaRPr lang="en-GB" dirty="0">
              <a:solidFill>
                <a:srgbClr val="283593"/>
              </a:solidFill>
            </a:endParaRPr>
          </a:p>
          <a:p>
            <a:r>
              <a:rPr lang="en-GB" dirty="0"/>
              <a:t>The SATs papers consist of:</a:t>
            </a:r>
          </a:p>
          <a:p>
            <a:pPr lvl="1">
              <a:lnSpc>
                <a:spcPct val="100000"/>
              </a:lnSpc>
              <a:spcBef>
                <a:spcPts val="0"/>
              </a:spcBef>
            </a:pPr>
            <a:r>
              <a:rPr lang="en-GB" dirty="0">
                <a:solidFill>
                  <a:srgbClr val="283593"/>
                </a:solidFill>
              </a:rPr>
              <a:t>Spelling, punctuation and grammar (paper 1: Grammar/ Punctuation/ Spelling)</a:t>
            </a:r>
          </a:p>
          <a:p>
            <a:pPr lvl="1">
              <a:lnSpc>
                <a:spcPct val="100000"/>
              </a:lnSpc>
              <a:spcBef>
                <a:spcPts val="0"/>
              </a:spcBef>
            </a:pPr>
            <a:r>
              <a:rPr lang="en-GB" dirty="0">
                <a:solidFill>
                  <a:srgbClr val="283593"/>
                </a:solidFill>
              </a:rPr>
              <a:t>Reading </a:t>
            </a:r>
          </a:p>
          <a:p>
            <a:pPr lvl="1">
              <a:lnSpc>
                <a:spcPct val="100000"/>
              </a:lnSpc>
              <a:spcBef>
                <a:spcPts val="0"/>
              </a:spcBef>
            </a:pPr>
            <a:r>
              <a:rPr lang="en-GB" dirty="0">
                <a:solidFill>
                  <a:srgbClr val="283593"/>
                </a:solidFill>
              </a:rPr>
              <a:t>Maths (paper 1: Arithmetic) </a:t>
            </a:r>
          </a:p>
          <a:p>
            <a:pPr lvl="1">
              <a:lnSpc>
                <a:spcPct val="100000"/>
              </a:lnSpc>
              <a:spcBef>
                <a:spcPts val="0"/>
              </a:spcBef>
            </a:pPr>
            <a:r>
              <a:rPr lang="en-GB" dirty="0">
                <a:solidFill>
                  <a:srgbClr val="283593"/>
                </a:solidFill>
              </a:rPr>
              <a:t>Maths (paper 2: Reasoning) </a:t>
            </a:r>
          </a:p>
          <a:p>
            <a:pPr lvl="1">
              <a:lnSpc>
                <a:spcPct val="100000"/>
              </a:lnSpc>
              <a:spcBef>
                <a:spcPts val="0"/>
              </a:spcBef>
            </a:pPr>
            <a:r>
              <a:rPr lang="en-GB" dirty="0">
                <a:solidFill>
                  <a:srgbClr val="283593"/>
                </a:solidFill>
              </a:rPr>
              <a:t>Maths (paper 3: Reasoning)</a:t>
            </a:r>
          </a:p>
          <a:p>
            <a:pPr lvl="1">
              <a:lnSpc>
                <a:spcPct val="100000"/>
              </a:lnSpc>
              <a:spcBef>
                <a:spcPts val="0"/>
              </a:spcBef>
            </a:pPr>
            <a:endParaRPr lang="en-GB" dirty="0">
              <a:solidFill>
                <a:srgbClr val="283593"/>
              </a:solidFill>
            </a:endParaRPr>
          </a:p>
          <a:p>
            <a:pPr marL="457200" lvl="0" indent="-342900" defTabSz="914400">
              <a:lnSpc>
                <a:spcPct val="115000"/>
              </a:lnSpc>
              <a:buClr>
                <a:srgbClr val="595959"/>
              </a:buClr>
              <a:buSzPts val="1800"/>
              <a:buFont typeface="Nunito"/>
              <a:buChar char="●"/>
              <a:defRPr/>
            </a:pPr>
            <a:r>
              <a:rPr lang="en-GB" sz="1600" kern="0" dirty="0">
                <a:solidFill>
                  <a:srgbClr val="000000"/>
                </a:solidFill>
                <a:latin typeface="Arial"/>
                <a:sym typeface="Nunito"/>
              </a:rPr>
              <a:t>Writing is assessed using evidence collected throughout Year 6. There is no Year 6 SATs writing test. </a:t>
            </a:r>
          </a:p>
          <a:p>
            <a:pPr marL="457200" lvl="0" indent="-342900" defTabSz="914400">
              <a:lnSpc>
                <a:spcPct val="115000"/>
              </a:lnSpc>
              <a:buClr>
                <a:srgbClr val="595959"/>
              </a:buClr>
              <a:buSzPts val="1800"/>
              <a:buFont typeface="Nunito"/>
              <a:buChar char="●"/>
              <a:defRPr/>
            </a:pPr>
            <a:endParaRPr lang="en-GB" sz="1600" kern="0" dirty="0">
              <a:solidFill>
                <a:srgbClr val="000000"/>
              </a:solidFill>
              <a:latin typeface="Arial"/>
              <a:sym typeface="Nunito"/>
            </a:endParaRPr>
          </a:p>
          <a:p>
            <a:pPr marL="114300" lvl="0" defTabSz="914400">
              <a:lnSpc>
                <a:spcPct val="115000"/>
              </a:lnSpc>
              <a:buClr>
                <a:srgbClr val="595959"/>
              </a:buClr>
              <a:buSzPts val="1800"/>
              <a:defRPr/>
            </a:pPr>
            <a:r>
              <a:rPr lang="en-GB" sz="1050" i="1" kern="0" dirty="0">
                <a:solidFill>
                  <a:srgbClr val="000000"/>
                </a:solidFill>
                <a:latin typeface="Arial"/>
                <a:ea typeface="Arial"/>
                <a:cs typeface="Arial"/>
                <a:sym typeface="Arial"/>
              </a:rPr>
              <a:t>The key stage 2 tests will be taken on set dates unless your child is absent, in which case they may be able to take them up to 5 school days afterwards.</a:t>
            </a:r>
            <a:endParaRPr lang="en-GB" sz="1100" kern="0" dirty="0">
              <a:solidFill>
                <a:srgbClr val="000000"/>
              </a:solidFill>
              <a:latin typeface="Arial"/>
              <a:sym typeface="Nunito"/>
            </a:endParaRPr>
          </a:p>
          <a:p>
            <a:endParaRPr lang="en-GB" sz="1400" b="1" i="1" dirty="0">
              <a:solidFill>
                <a:srgbClr val="388CDA"/>
              </a:solidFill>
              <a:latin typeface="Arial "/>
              <a:ea typeface="Arial" charset="0"/>
              <a:cs typeface="Arial" charset="0"/>
            </a:endParaRPr>
          </a:p>
        </p:txBody>
      </p:sp>
    </p:spTree>
    <p:extLst>
      <p:ext uri="{BB962C8B-B14F-4D97-AF65-F5344CB8AC3E}">
        <p14:creationId xmlns:p14="http://schemas.microsoft.com/office/powerpoint/2010/main" val="277248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E5FF-3D46-4346-8ED5-FFC1BA5C83C5}"/>
              </a:ext>
            </a:extLst>
          </p:cNvPr>
          <p:cNvSpPr>
            <a:spLocks noGrp="1"/>
          </p:cNvSpPr>
          <p:nvPr>
            <p:ph type="title"/>
          </p:nvPr>
        </p:nvSpPr>
        <p:spPr/>
        <p:txBody>
          <a:bodyPr/>
          <a:lstStyle/>
          <a:p>
            <a:r>
              <a:rPr lang="en-GB" dirty="0"/>
              <a:t>When and how the SATs are completed</a:t>
            </a:r>
          </a:p>
        </p:txBody>
      </p:sp>
      <p:sp>
        <p:nvSpPr>
          <p:cNvPr id="3" name="Text Placeholder 2">
            <a:extLst>
              <a:ext uri="{FF2B5EF4-FFF2-40B4-BE49-F238E27FC236}">
                <a16:creationId xmlns:a16="http://schemas.microsoft.com/office/drawing/2014/main" id="{FC313F71-6D3C-4F11-94CD-6EDBD9291EF5}"/>
              </a:ext>
            </a:extLst>
          </p:cNvPr>
          <p:cNvSpPr>
            <a:spLocks noGrp="1"/>
          </p:cNvSpPr>
          <p:nvPr>
            <p:ph type="body" idx="1"/>
          </p:nvPr>
        </p:nvSpPr>
        <p:spPr/>
        <p:txBody>
          <a:bodyPr/>
          <a:lstStyle/>
          <a:p>
            <a:r>
              <a:rPr lang="en-GB" dirty="0"/>
              <a:t>The tests take place during normal school hours, under exam conditions. </a:t>
            </a:r>
          </a:p>
          <a:p>
            <a:r>
              <a:rPr lang="en-GB" dirty="0"/>
              <a:t>Children are not allowed to talk to each other from the moment the assessments are handed out until they are collected at the end of the test. </a:t>
            </a:r>
          </a:p>
          <a:p>
            <a:r>
              <a:rPr lang="en-GB" dirty="0"/>
              <a:t>After the tests are completed, the papers are sent away to be marked </a:t>
            </a:r>
            <a:r>
              <a:rPr lang="en-GB" dirty="0">
                <a:solidFill>
                  <a:srgbClr val="283593"/>
                </a:solidFill>
              </a:rPr>
              <a:t>externally</a:t>
            </a:r>
            <a:r>
              <a:rPr lang="en-GB" dirty="0"/>
              <a:t>. </a:t>
            </a:r>
          </a:p>
          <a:p>
            <a:r>
              <a:rPr lang="en-GB" dirty="0"/>
              <a:t>The results are then sent to the school in July. </a:t>
            </a:r>
          </a:p>
          <a:p>
            <a:r>
              <a:rPr lang="en-GB" dirty="0"/>
              <a:t>Each test lasts no longer than 60 minutes: </a:t>
            </a:r>
          </a:p>
          <a:p>
            <a:pPr lvl="1">
              <a:spcBef>
                <a:spcPts val="0"/>
              </a:spcBef>
            </a:pPr>
            <a:r>
              <a:rPr lang="en-GB" sz="1800" dirty="0">
                <a:solidFill>
                  <a:srgbClr val="283593"/>
                </a:solidFill>
                <a:latin typeface="+mn-lt"/>
              </a:rPr>
              <a:t>Spelling, punctuation and grammar (paper 1: Grammar/ Punctuation) – 45</a:t>
            </a:r>
            <a:r>
              <a:rPr lang="en-GB" dirty="0">
                <a:solidFill>
                  <a:srgbClr val="283593"/>
                </a:solidFill>
                <a:latin typeface="+mn-lt"/>
              </a:rPr>
              <a:t> </a:t>
            </a:r>
            <a:r>
              <a:rPr lang="en-GB" sz="2000" dirty="0">
                <a:solidFill>
                  <a:srgbClr val="283593"/>
                </a:solidFill>
                <a:latin typeface="+mn-lt"/>
              </a:rPr>
              <a:t>minutes</a:t>
            </a:r>
          </a:p>
          <a:p>
            <a:pPr lvl="1">
              <a:lnSpc>
                <a:spcPct val="100000"/>
              </a:lnSpc>
              <a:spcBef>
                <a:spcPts val="0"/>
              </a:spcBef>
            </a:pPr>
            <a:r>
              <a:rPr lang="en-GB" sz="2000" dirty="0">
                <a:solidFill>
                  <a:srgbClr val="283593"/>
                </a:solidFill>
                <a:latin typeface="+mn-lt"/>
              </a:rPr>
              <a:t>Spelling, punctuation and grammar (paper 2: Spelling) – 15 minutes</a:t>
            </a:r>
          </a:p>
          <a:p>
            <a:pPr lvl="1">
              <a:lnSpc>
                <a:spcPct val="100000"/>
              </a:lnSpc>
              <a:spcBef>
                <a:spcPts val="0"/>
              </a:spcBef>
            </a:pPr>
            <a:r>
              <a:rPr lang="en-GB" sz="2000" dirty="0">
                <a:solidFill>
                  <a:srgbClr val="283593"/>
                </a:solidFill>
                <a:latin typeface="+mn-lt"/>
              </a:rPr>
              <a:t>Reading – 60 minutes </a:t>
            </a:r>
          </a:p>
          <a:p>
            <a:pPr lvl="1">
              <a:lnSpc>
                <a:spcPct val="100000"/>
              </a:lnSpc>
              <a:spcBef>
                <a:spcPts val="0"/>
              </a:spcBef>
            </a:pPr>
            <a:r>
              <a:rPr lang="en-GB" sz="2000" dirty="0">
                <a:solidFill>
                  <a:srgbClr val="283593"/>
                </a:solidFill>
                <a:latin typeface="+mn-lt"/>
              </a:rPr>
              <a:t>Maths (paper 1: Arithmetic) – 30 minutes</a:t>
            </a:r>
          </a:p>
          <a:p>
            <a:pPr lvl="1">
              <a:lnSpc>
                <a:spcPct val="100000"/>
              </a:lnSpc>
              <a:spcBef>
                <a:spcPts val="0"/>
              </a:spcBef>
            </a:pPr>
            <a:r>
              <a:rPr lang="en-GB" sz="2000" dirty="0">
                <a:solidFill>
                  <a:srgbClr val="283593"/>
                </a:solidFill>
                <a:latin typeface="+mn-lt"/>
              </a:rPr>
              <a:t>Maths (paper 2: Reasoning) – 40 minutes</a:t>
            </a:r>
          </a:p>
          <a:p>
            <a:pPr lvl="1">
              <a:lnSpc>
                <a:spcPct val="100000"/>
              </a:lnSpc>
              <a:spcBef>
                <a:spcPts val="0"/>
              </a:spcBef>
            </a:pPr>
            <a:r>
              <a:rPr lang="en-GB" sz="2000" dirty="0">
                <a:solidFill>
                  <a:srgbClr val="283593"/>
                </a:solidFill>
                <a:latin typeface="+mn-lt"/>
              </a:rPr>
              <a:t>Maths (paper 3: Reasoning) – 40 minutes</a:t>
            </a:r>
          </a:p>
        </p:txBody>
      </p:sp>
      <p:sp>
        <p:nvSpPr>
          <p:cNvPr id="4" name="Slide Number Placeholder 3">
            <a:extLst>
              <a:ext uri="{FF2B5EF4-FFF2-40B4-BE49-F238E27FC236}">
                <a16:creationId xmlns:a16="http://schemas.microsoft.com/office/drawing/2014/main" id="{CF2C5B0C-4EBD-493E-9998-063167204C39}"/>
              </a:ext>
            </a:extLst>
          </p:cNvPr>
          <p:cNvSpPr>
            <a:spLocks noGrp="1"/>
          </p:cNvSpPr>
          <p:nvPr>
            <p:ph type="sldNum" idx="12"/>
          </p:nvPr>
        </p:nvSpPr>
        <p:spPr/>
        <p:txBody>
          <a:bodyPr/>
          <a:lstStyle/>
          <a:p>
            <a:fld id="{00000000-1234-1234-1234-123412341234}" type="slidenum">
              <a:rPr lang="en" smtClean="0"/>
              <a:pPr/>
              <a:t>3</a:t>
            </a:fld>
            <a:endParaRPr lang="en"/>
          </a:p>
        </p:txBody>
      </p:sp>
    </p:spTree>
    <p:extLst>
      <p:ext uri="{BB962C8B-B14F-4D97-AF65-F5344CB8AC3E}">
        <p14:creationId xmlns:p14="http://schemas.microsoft.com/office/powerpoint/2010/main" val="51521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5C8AC-D2C7-4ABB-8FA8-7049613918CB}"/>
              </a:ext>
            </a:extLst>
          </p:cNvPr>
          <p:cNvSpPr txBox="1"/>
          <p:nvPr/>
        </p:nvSpPr>
        <p:spPr>
          <a:xfrm>
            <a:off x="255181" y="173975"/>
            <a:ext cx="3715504"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Specific arrangements for SATs:</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738920"/>
            <a:ext cx="8544366" cy="4431983"/>
          </a:xfrm>
          <a:prstGeom prst="rect">
            <a:avLst/>
          </a:prstGeom>
          <a:noFill/>
        </p:spPr>
        <p:txBody>
          <a:bodyPr wrap="square" rtlCol="0">
            <a:spAutoFit/>
          </a:bodyPr>
          <a:lstStyle/>
          <a:p>
            <a:pPr marL="114300" indent="0">
              <a:buNone/>
            </a:pPr>
            <a:r>
              <a:rPr lang="en-GB" sz="2400" dirty="0"/>
              <a:t>Children with additional needs (who have similar support as part of day-to-day learning in school) may be allotted specific arrangements, including:</a:t>
            </a:r>
          </a:p>
          <a:p>
            <a:r>
              <a:rPr lang="en-GB" sz="2400" dirty="0"/>
              <a:t>Additional (extra) time;</a:t>
            </a:r>
          </a:p>
          <a:p>
            <a:r>
              <a:rPr lang="en-GB" sz="2400" dirty="0"/>
              <a:t>Tests being opened early to be modified;</a:t>
            </a:r>
          </a:p>
          <a:p>
            <a:r>
              <a:rPr lang="en-GB" sz="2400" dirty="0"/>
              <a:t>An adult to scribe (write) for them;</a:t>
            </a:r>
          </a:p>
          <a:p>
            <a:r>
              <a:rPr lang="en-GB" sz="2400" dirty="0"/>
              <a:t>Using word processors independently; </a:t>
            </a:r>
          </a:p>
          <a:p>
            <a:r>
              <a:rPr lang="en-GB" sz="2400" dirty="0"/>
              <a:t>An adult to read for them (including a translator);</a:t>
            </a:r>
          </a:p>
          <a:p>
            <a:r>
              <a:rPr lang="en-GB" sz="2400" dirty="0"/>
              <a:t>The use of prompts or rest breaks;</a:t>
            </a:r>
          </a:p>
          <a:p>
            <a:r>
              <a:rPr lang="en-GB" sz="2400" dirty="0"/>
              <a:t>Arrangements for children who are ill or injured at the time of the tests. </a:t>
            </a:r>
          </a:p>
          <a:p>
            <a:endParaRPr lang="en-US" dirty="0">
              <a:latin typeface="Arial" charset="0"/>
              <a:ea typeface="Arial" charset="0"/>
              <a:cs typeface="Arial" charset="0"/>
            </a:endParaRPr>
          </a:p>
        </p:txBody>
      </p:sp>
      <p:sp>
        <p:nvSpPr>
          <p:cNvPr id="6" name="TextBox 5"/>
          <p:cNvSpPr txBox="1"/>
          <p:nvPr/>
        </p:nvSpPr>
        <p:spPr>
          <a:xfrm>
            <a:off x="379595" y="5000686"/>
            <a:ext cx="8182351" cy="1600438"/>
          </a:xfrm>
          <a:prstGeom prst="rect">
            <a:avLst/>
          </a:prstGeom>
          <a:noFill/>
        </p:spPr>
        <p:txBody>
          <a:bodyPr wrap="square" rtlCol="0">
            <a:spAutoFit/>
          </a:bodyPr>
          <a:lstStyle/>
          <a:p>
            <a:pPr marL="114300" indent="0">
              <a:buNone/>
            </a:pPr>
            <a:endParaRPr lang="en-GB" sz="3200" dirty="0"/>
          </a:p>
          <a:p>
            <a:pPr marL="114300" indent="0">
              <a:buNone/>
            </a:pPr>
            <a:r>
              <a:rPr lang="en-GB" sz="1600" i="1" kern="0" dirty="0">
                <a:solidFill>
                  <a:srgbClr val="000000"/>
                </a:solidFill>
                <a:latin typeface="Arial"/>
                <a:ea typeface="Arial"/>
                <a:cs typeface="Arial"/>
                <a:sym typeface="Arial"/>
              </a:rPr>
              <a:t>Pupils with an EHCP are automatically allowed up to 25% additional time (except for the spelling paper, which is not strictly timed). Pupils who use the modified large print or braille versions of the tests are automatically allowed up to 100% additional time.</a:t>
            </a:r>
            <a:endParaRPr lang="en-GB" sz="1050" i="1" dirty="0"/>
          </a:p>
          <a:p>
            <a:endParaRPr lang="en-US" dirty="0"/>
          </a:p>
        </p:txBody>
      </p:sp>
    </p:spTree>
    <p:extLst>
      <p:ext uri="{BB962C8B-B14F-4D97-AF65-F5344CB8AC3E}">
        <p14:creationId xmlns:p14="http://schemas.microsoft.com/office/powerpoint/2010/main" val="398333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5C8AC-D2C7-4ABB-8FA8-7049613918CB}"/>
              </a:ext>
            </a:extLst>
          </p:cNvPr>
          <p:cNvSpPr txBox="1"/>
          <p:nvPr/>
        </p:nvSpPr>
        <p:spPr>
          <a:xfrm>
            <a:off x="255181" y="186186"/>
            <a:ext cx="3980577"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What sort of results are reported?</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1072701"/>
            <a:ext cx="8544366" cy="5078314"/>
          </a:xfrm>
          <a:prstGeom prst="rect">
            <a:avLst/>
          </a:prstGeom>
          <a:noFill/>
        </p:spPr>
        <p:txBody>
          <a:bodyPr wrap="square" rtlCol="0">
            <a:spAutoFit/>
          </a:bodyPr>
          <a:lstStyle/>
          <a:p>
            <a:r>
              <a:rPr lang="en-US" dirty="0">
                <a:latin typeface="Arial" charset="0"/>
                <a:ea typeface="Arial" charset="0"/>
                <a:cs typeface="Arial" charset="0"/>
              </a:rPr>
              <a:t>Once marked, the tests will be given the following scores:</a:t>
            </a:r>
          </a:p>
          <a:p>
            <a:pPr marL="285750" indent="-285750">
              <a:buFont typeface="Courier New" panose="02070309020205020404" pitchFamily="49" charset="0"/>
              <a:buChar char="o"/>
            </a:pPr>
            <a:r>
              <a:rPr lang="en-US" dirty="0">
                <a:latin typeface="Arial" charset="0"/>
                <a:ea typeface="Arial" charset="0"/>
                <a:cs typeface="Arial" charset="0"/>
              </a:rPr>
              <a:t>A raw score (the total number of marks achieved for each paper);</a:t>
            </a:r>
          </a:p>
          <a:p>
            <a:pPr marL="285750" indent="-285750">
              <a:buFont typeface="Courier New" panose="02070309020205020404" pitchFamily="49" charset="0"/>
              <a:buChar char="o"/>
            </a:pPr>
            <a:r>
              <a:rPr lang="en-US" dirty="0">
                <a:latin typeface="Arial" charset="0"/>
                <a:ea typeface="Arial" charset="0"/>
                <a:cs typeface="Arial" charset="0"/>
              </a:rPr>
              <a:t>A scaled score (which is explained below);</a:t>
            </a:r>
          </a:p>
          <a:p>
            <a:pPr marL="285750" indent="-285750">
              <a:buFont typeface="Courier New" panose="02070309020205020404" pitchFamily="49" charset="0"/>
              <a:buChar char="o"/>
            </a:pPr>
            <a:r>
              <a:rPr lang="en-US" dirty="0">
                <a:latin typeface="Arial" charset="0"/>
                <a:ea typeface="Arial" charset="0"/>
                <a:cs typeface="Arial" charset="0"/>
              </a:rPr>
              <a:t>A judgement of whether the National Standard has been met. </a:t>
            </a:r>
          </a:p>
          <a:p>
            <a:endParaRPr lang="en-US" dirty="0">
              <a:latin typeface="Arial" charset="0"/>
              <a:ea typeface="Arial" charset="0"/>
              <a:cs typeface="Arial" charset="0"/>
            </a:endParaRPr>
          </a:p>
          <a:p>
            <a:pPr marL="114300" indent="0">
              <a:buNone/>
            </a:pPr>
            <a:r>
              <a:rPr lang="en-GB" dirty="0"/>
              <a:t>After marking each test, the external marker will convert the raw score to a scaled score. Even though the tests are made to the same standard each year, the questions must be different. This means the difficulty of the tests may vary. Scaled scores ensures an accurate comparison of performance over time.</a:t>
            </a:r>
          </a:p>
          <a:p>
            <a:endParaRPr lang="en-US" dirty="0">
              <a:latin typeface="Arial" charset="0"/>
              <a:ea typeface="Arial" charset="0"/>
              <a:cs typeface="Arial" charset="0"/>
            </a:endParaRPr>
          </a:p>
          <a:p>
            <a:r>
              <a:rPr lang="en-US" dirty="0">
                <a:latin typeface="Arial" charset="0"/>
                <a:ea typeface="Arial" charset="0"/>
                <a:cs typeface="Arial" charset="0"/>
              </a:rPr>
              <a:t>When the scaled score is given, it is given in a range from 80 to 120. </a:t>
            </a:r>
          </a:p>
          <a:p>
            <a:r>
              <a:rPr lang="en-US" b="1" dirty="0">
                <a:latin typeface="Arial" charset="0"/>
                <a:ea typeface="Arial" charset="0"/>
                <a:cs typeface="Arial" charset="0"/>
              </a:rPr>
              <a:t>A scaled score of 100 or more is meeting the national standard</a:t>
            </a:r>
            <a:r>
              <a:rPr lang="en-US" dirty="0">
                <a:latin typeface="Arial" charset="0"/>
                <a:ea typeface="Arial" charset="0"/>
                <a:cs typeface="Arial" charset="0"/>
              </a:rPr>
              <a:t>. </a:t>
            </a:r>
          </a:p>
          <a:p>
            <a:endParaRPr lang="en-US" dirty="0">
              <a:latin typeface="Arial" charset="0"/>
              <a:ea typeface="Arial" charset="0"/>
              <a:cs typeface="Arial" charset="0"/>
            </a:endParaRPr>
          </a:p>
          <a:p>
            <a:r>
              <a:rPr lang="en-US" dirty="0">
                <a:latin typeface="Arial" charset="0"/>
                <a:ea typeface="Arial" charset="0"/>
                <a:cs typeface="Arial" charset="0"/>
              </a:rPr>
              <a:t>There are no separate tests for higher achieving pupils; however, </a:t>
            </a:r>
            <a:r>
              <a:rPr lang="en-US" b="1" dirty="0">
                <a:latin typeface="Arial" charset="0"/>
                <a:ea typeface="Arial" charset="0"/>
                <a:cs typeface="Arial" charset="0"/>
              </a:rPr>
              <a:t>a scaled score over 110 would show that a child is working above the national standard</a:t>
            </a:r>
            <a:r>
              <a:rPr lang="en-US" dirty="0">
                <a:latin typeface="Arial" charset="0"/>
                <a:ea typeface="Arial" charset="0"/>
                <a:cs typeface="Arial" charset="0"/>
              </a:rPr>
              <a:t>.</a:t>
            </a:r>
          </a:p>
          <a:p>
            <a:endParaRPr lang="en-US" dirty="0">
              <a:latin typeface="Arial" charset="0"/>
              <a:ea typeface="Arial" charset="0"/>
              <a:cs typeface="Arial" charset="0"/>
            </a:endParaRPr>
          </a:p>
          <a:p>
            <a:endParaRPr lang="en-US" dirty="0">
              <a:latin typeface="Arial" charset="0"/>
              <a:ea typeface="Arial" charset="0"/>
              <a:cs typeface="Arial" charset="0"/>
            </a:endParaRPr>
          </a:p>
          <a:p>
            <a:endParaRPr lang="en-US" dirty="0">
              <a:latin typeface="Arial" charset="0"/>
              <a:ea typeface="Arial" charset="0"/>
              <a:cs typeface="Arial" charset="0"/>
            </a:endParaRPr>
          </a:p>
        </p:txBody>
      </p:sp>
    </p:spTree>
    <p:extLst>
      <p:ext uri="{BB962C8B-B14F-4D97-AF65-F5344CB8AC3E}">
        <p14:creationId xmlns:p14="http://schemas.microsoft.com/office/powerpoint/2010/main" val="434872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B6D8A12-D0B6-44D7-A3C1-3B546AA4E6CE}"/>
              </a:ext>
            </a:extLst>
          </p:cNvPr>
          <p:cNvPicPr>
            <a:picLocks noChangeAspect="1"/>
          </p:cNvPicPr>
          <p:nvPr/>
        </p:nvPicPr>
        <p:blipFill>
          <a:blip r:embed="rId3"/>
          <a:stretch>
            <a:fillRect/>
          </a:stretch>
        </p:blipFill>
        <p:spPr>
          <a:xfrm>
            <a:off x="2855818" y="3432187"/>
            <a:ext cx="3225800" cy="1369486"/>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8C05C8AC-D2C7-4ABB-8FA8-7049613918CB}"/>
              </a:ext>
            </a:extLst>
          </p:cNvPr>
          <p:cNvSpPr txBox="1"/>
          <p:nvPr/>
        </p:nvSpPr>
        <p:spPr>
          <a:xfrm>
            <a:off x="169695" y="161764"/>
            <a:ext cx="3108543"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Maths Paper 1 (Arithmetic)</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926169"/>
            <a:ext cx="8586896" cy="2862322"/>
          </a:xfrm>
          <a:prstGeom prst="rect">
            <a:avLst/>
          </a:prstGeom>
          <a:noFill/>
        </p:spPr>
        <p:txBody>
          <a:bodyPr wrap="square" lIns="91440" tIns="45720" rIns="91440" bIns="45720" rtlCol="0" anchor="t">
            <a:spAutoFit/>
          </a:bodyPr>
          <a:lstStyle/>
          <a:p>
            <a:r>
              <a:rPr lang="en-US" dirty="0" err="1">
                <a:latin typeface="Arial"/>
                <a:cs typeface="Arial"/>
              </a:rPr>
              <a:t>Maths</a:t>
            </a:r>
            <a:r>
              <a:rPr lang="en-US" dirty="0">
                <a:latin typeface="Arial"/>
                <a:cs typeface="Arial"/>
              </a:rPr>
              <a:t> Paper 1 (Arithmetic) </a:t>
            </a:r>
            <a:r>
              <a:rPr lang="en-US" dirty="0">
                <a:latin typeface="Arial" panose="020B0604020202020204" pitchFamily="34" charset="0"/>
                <a:cs typeface="Arial" panose="020B0604020202020204" pitchFamily="34" charset="0"/>
              </a:rPr>
              <a:t>has a standard timing of </a:t>
            </a:r>
            <a:r>
              <a:rPr lang="en-US" b="1" dirty="0">
                <a:latin typeface="Arial" panose="020B0604020202020204" pitchFamily="34" charset="0"/>
                <a:cs typeface="Arial" panose="020B0604020202020204" pitchFamily="34" charset="0"/>
              </a:rPr>
              <a:t>30 minutes</a:t>
            </a:r>
            <a:r>
              <a:rPr lang="en-US" dirty="0">
                <a:latin typeface="Arial" panose="020B0604020202020204" pitchFamily="34" charset="0"/>
                <a:cs typeface="Arial" panose="020B0604020202020204" pitchFamily="34" charset="0"/>
              </a:rPr>
              <a:t> and is worth a total of </a:t>
            </a:r>
            <a:r>
              <a:rPr lang="en-US" b="1" dirty="0">
                <a:latin typeface="Arial" panose="020B0604020202020204" pitchFamily="34" charset="0"/>
                <a:cs typeface="Arial" panose="020B0604020202020204" pitchFamily="34" charset="0"/>
              </a:rPr>
              <a:t>40 marks</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covers the </a:t>
            </a:r>
            <a:r>
              <a:rPr lang="en-US" b="1" dirty="0">
                <a:latin typeface="Arial" panose="020B0604020202020204" pitchFamily="34" charset="0"/>
                <a:cs typeface="Arial" panose="020B0604020202020204" pitchFamily="34" charset="0"/>
              </a:rPr>
              <a:t>four operations </a:t>
            </a:r>
            <a:r>
              <a:rPr lang="en-US" dirty="0">
                <a:latin typeface="Arial" panose="020B0604020202020204" pitchFamily="34" charset="0"/>
                <a:cs typeface="Arial" panose="020B0604020202020204" pitchFamily="34" charset="0"/>
              </a:rPr>
              <a:t>(division, multiplication, addition, subtraction and mixed operation calculations requiring </a:t>
            </a:r>
            <a:r>
              <a:rPr lang="en-US" b="1" dirty="0">
                <a:latin typeface="Arial" panose="020B0604020202020204" pitchFamily="34" charset="0"/>
                <a:cs typeface="Arial" panose="020B0604020202020204" pitchFamily="34" charset="0"/>
              </a:rPr>
              <a:t>BIDMAS</a:t>
            </a:r>
            <a:r>
              <a:rPr lang="en-US" dirty="0">
                <a:latin typeface="Arial" panose="020B0604020202020204" pitchFamily="34" charset="0"/>
                <a:cs typeface="Arial" panose="020B0604020202020204" pitchFamily="34" charset="0"/>
              </a:rPr>
              <a:t>), as well as </a:t>
            </a:r>
            <a:r>
              <a:rPr lang="en-US" b="1" dirty="0">
                <a:latin typeface="Arial" panose="020B0604020202020204" pitchFamily="34" charset="0"/>
                <a:cs typeface="Arial" panose="020B0604020202020204" pitchFamily="34" charset="0"/>
              </a:rPr>
              <a:t>number properties</a:t>
            </a:r>
            <a:r>
              <a:rPr lang="en-US" dirty="0">
                <a:latin typeface="Arial" panose="020B0604020202020204" pitchFamily="34" charset="0"/>
                <a:cs typeface="Arial" panose="020B0604020202020204" pitchFamily="34" charset="0"/>
              </a:rPr>
              <a:t>, calculating </a:t>
            </a:r>
            <a:r>
              <a:rPr lang="en-US" b="1" dirty="0">
                <a:latin typeface="Arial" panose="020B0604020202020204" pitchFamily="34" charset="0"/>
                <a:cs typeface="Arial" panose="020B0604020202020204" pitchFamily="34" charset="0"/>
              </a:rPr>
              <a:t>percentages of amounts</a:t>
            </a:r>
            <a:r>
              <a:rPr lang="en-US" dirty="0">
                <a:latin typeface="Arial" panose="020B0604020202020204" pitchFamily="34" charset="0"/>
                <a:cs typeface="Arial" panose="020B0604020202020204" pitchFamily="34" charset="0"/>
              </a:rPr>
              <a:t>, calculations using </a:t>
            </a:r>
            <a:r>
              <a:rPr lang="en-US" b="1" dirty="0">
                <a:latin typeface="Arial" panose="020B0604020202020204" pitchFamily="34" charset="0"/>
                <a:cs typeface="Arial" panose="020B0604020202020204" pitchFamily="34" charset="0"/>
              </a:rPr>
              <a:t>decimals</a:t>
            </a:r>
            <a:r>
              <a:rPr lang="en-US" dirty="0">
                <a:latin typeface="Arial" panose="020B0604020202020204" pitchFamily="34" charset="0"/>
                <a:cs typeface="Arial" panose="020B0604020202020204" pitchFamily="34" charset="0"/>
              </a:rPr>
              <a:t>, and calculations using </a:t>
            </a:r>
            <a:r>
              <a:rPr lang="en-US" b="1" dirty="0">
                <a:latin typeface="Arial" panose="020B0604020202020204" pitchFamily="34" charset="0"/>
                <a:cs typeface="Arial" panose="020B0604020202020204" pitchFamily="34" charset="0"/>
              </a:rPr>
              <a:t>fractions</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Example questions: </a:t>
            </a:r>
          </a:p>
          <a:p>
            <a:endParaRPr lang="en-GB"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8B1BA6A-885B-443C-9304-6EE8DEBA7451}"/>
              </a:ext>
            </a:extLst>
          </p:cNvPr>
          <p:cNvPicPr>
            <a:picLocks noChangeAspect="1"/>
          </p:cNvPicPr>
          <p:nvPr/>
        </p:nvPicPr>
        <p:blipFill>
          <a:blip r:embed="rId4"/>
          <a:stretch>
            <a:fillRect/>
          </a:stretch>
        </p:blipFill>
        <p:spPr>
          <a:xfrm>
            <a:off x="344454" y="3946584"/>
            <a:ext cx="2749474" cy="127197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D3B2480-A6DF-4747-9246-1E03BA38A88B}"/>
              </a:ext>
            </a:extLst>
          </p:cNvPr>
          <p:cNvPicPr>
            <a:picLocks noChangeAspect="1"/>
          </p:cNvPicPr>
          <p:nvPr/>
        </p:nvPicPr>
        <p:blipFill>
          <a:blip r:embed="rId5"/>
          <a:stretch>
            <a:fillRect/>
          </a:stretch>
        </p:blipFill>
        <p:spPr>
          <a:xfrm>
            <a:off x="2280755" y="4801673"/>
            <a:ext cx="3162389" cy="1460595"/>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4FD87627-AE86-4DF2-8F52-CC87C4703A35}"/>
              </a:ext>
            </a:extLst>
          </p:cNvPr>
          <p:cNvPicPr>
            <a:picLocks noChangeAspect="1"/>
          </p:cNvPicPr>
          <p:nvPr/>
        </p:nvPicPr>
        <p:blipFill>
          <a:blip r:embed="rId6"/>
          <a:stretch>
            <a:fillRect/>
          </a:stretch>
        </p:blipFill>
        <p:spPr>
          <a:xfrm>
            <a:off x="3875396" y="3946584"/>
            <a:ext cx="3469396" cy="1475715"/>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71E717EC-C681-4E37-BABA-9D9BFBD10A90}"/>
              </a:ext>
            </a:extLst>
          </p:cNvPr>
          <p:cNvPicPr>
            <a:picLocks noChangeAspect="1"/>
          </p:cNvPicPr>
          <p:nvPr/>
        </p:nvPicPr>
        <p:blipFill>
          <a:blip r:embed="rId7"/>
          <a:stretch>
            <a:fillRect/>
          </a:stretch>
        </p:blipFill>
        <p:spPr>
          <a:xfrm>
            <a:off x="255181" y="5218555"/>
            <a:ext cx="2434267" cy="1026581"/>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8C631D1A-80D8-4AA9-845A-971FC37A98B7}"/>
              </a:ext>
            </a:extLst>
          </p:cNvPr>
          <p:cNvPicPr>
            <a:picLocks noChangeAspect="1"/>
          </p:cNvPicPr>
          <p:nvPr/>
        </p:nvPicPr>
        <p:blipFill>
          <a:blip r:embed="rId8"/>
          <a:stretch>
            <a:fillRect/>
          </a:stretch>
        </p:blipFill>
        <p:spPr>
          <a:xfrm>
            <a:off x="5402100" y="4801673"/>
            <a:ext cx="3741900" cy="1583314"/>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A0A6A462-9122-46F4-AE14-1EEDF42D078C}"/>
              </a:ext>
            </a:extLst>
          </p:cNvPr>
          <p:cNvPicPr>
            <a:picLocks noChangeAspect="1"/>
          </p:cNvPicPr>
          <p:nvPr/>
        </p:nvPicPr>
        <p:blipFill>
          <a:blip r:embed="rId9"/>
          <a:stretch>
            <a:fillRect/>
          </a:stretch>
        </p:blipFill>
        <p:spPr>
          <a:xfrm>
            <a:off x="6081618" y="3508379"/>
            <a:ext cx="3062382" cy="12932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68304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5C8AC-D2C7-4ABB-8FA8-7049613918CB}"/>
              </a:ext>
            </a:extLst>
          </p:cNvPr>
          <p:cNvSpPr txBox="1"/>
          <p:nvPr/>
        </p:nvSpPr>
        <p:spPr>
          <a:xfrm>
            <a:off x="255181" y="161764"/>
            <a:ext cx="3698448"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Maths Papers 2 &amp; 3 (Reasoning)</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926169"/>
            <a:ext cx="8586896" cy="1754326"/>
          </a:xfrm>
          <a:prstGeom prst="rect">
            <a:avLst/>
          </a:prstGeom>
          <a:noFill/>
        </p:spPr>
        <p:txBody>
          <a:bodyPr wrap="square" lIns="91440" tIns="45720" rIns="91440" bIns="45720" rtlCol="0" anchor="t">
            <a:spAutoFit/>
          </a:bodyPr>
          <a:lstStyle/>
          <a:p>
            <a:r>
              <a:rPr lang="en-US" dirty="0" err="1">
                <a:latin typeface="Arial"/>
                <a:cs typeface="Arial"/>
              </a:rPr>
              <a:t>Maths</a:t>
            </a:r>
            <a:r>
              <a:rPr lang="en-US" dirty="0">
                <a:latin typeface="Arial"/>
                <a:cs typeface="Arial"/>
              </a:rPr>
              <a:t> Papers 2 and 3 (Reasoning) </a:t>
            </a:r>
            <a:r>
              <a:rPr lang="en-US" dirty="0">
                <a:latin typeface="Arial" panose="020B0604020202020204" pitchFamily="34" charset="0"/>
                <a:cs typeface="Arial" panose="020B0604020202020204" pitchFamily="34" charset="0"/>
              </a:rPr>
              <a:t>both have standard timings of </a:t>
            </a:r>
            <a:r>
              <a:rPr lang="en-US" b="1" dirty="0">
                <a:latin typeface="Arial" panose="020B0604020202020204" pitchFamily="34" charset="0"/>
                <a:cs typeface="Arial" panose="020B0604020202020204" pitchFamily="34" charset="0"/>
              </a:rPr>
              <a:t>40 minutes</a:t>
            </a:r>
            <a:r>
              <a:rPr lang="en-US" dirty="0">
                <a:latin typeface="Arial" panose="020B0604020202020204" pitchFamily="34" charset="0"/>
                <a:cs typeface="Arial" panose="020B0604020202020204" pitchFamily="34" charset="0"/>
              </a:rPr>
              <a:t> and are worth </a:t>
            </a:r>
            <a:r>
              <a:rPr lang="en-US" b="1" dirty="0">
                <a:latin typeface="Arial" panose="020B0604020202020204" pitchFamily="34" charset="0"/>
                <a:cs typeface="Arial" panose="020B0604020202020204" pitchFamily="34" charset="0"/>
              </a:rPr>
              <a:t>35 marks </a:t>
            </a:r>
            <a:r>
              <a:rPr lang="en-US" dirty="0">
                <a:latin typeface="Arial" panose="020B0604020202020204" pitchFamily="34" charset="0"/>
                <a:cs typeface="Arial" panose="020B0604020202020204" pitchFamily="34" charset="0"/>
              </a:rPr>
              <a:t>each.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Paper 2 requires children to demonstrate their mathematical knowledge and skills, as well as their ability to solve problems and their mathematical reasoning. </a:t>
            </a:r>
          </a:p>
          <a:p>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BD02187-875F-499F-84FB-F51E2C95D9D6}"/>
              </a:ext>
            </a:extLst>
          </p:cNvPr>
          <p:cNvPicPr>
            <a:picLocks noChangeAspect="1"/>
          </p:cNvPicPr>
          <p:nvPr/>
        </p:nvPicPr>
        <p:blipFill>
          <a:blip r:embed="rId3"/>
          <a:stretch>
            <a:fillRect/>
          </a:stretch>
        </p:blipFill>
        <p:spPr>
          <a:xfrm>
            <a:off x="255180" y="3104026"/>
            <a:ext cx="3779939" cy="2957749"/>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3BD9329C-2994-43B3-8883-866202B63D51}"/>
              </a:ext>
            </a:extLst>
          </p:cNvPr>
          <p:cNvPicPr>
            <a:picLocks noChangeAspect="1"/>
          </p:cNvPicPr>
          <p:nvPr/>
        </p:nvPicPr>
        <p:blipFill>
          <a:blip r:embed="rId4"/>
          <a:stretch>
            <a:fillRect/>
          </a:stretch>
        </p:blipFill>
        <p:spPr>
          <a:xfrm>
            <a:off x="3797178" y="3104026"/>
            <a:ext cx="5134171" cy="20879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3077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374398-7639-4CA7-AA5F-DB33EFF1059A}"/>
              </a:ext>
            </a:extLst>
          </p:cNvPr>
          <p:cNvPicPr>
            <a:picLocks noChangeAspect="1"/>
          </p:cNvPicPr>
          <p:nvPr/>
        </p:nvPicPr>
        <p:blipFill>
          <a:blip r:embed="rId3"/>
          <a:stretch>
            <a:fillRect/>
          </a:stretch>
        </p:blipFill>
        <p:spPr>
          <a:xfrm>
            <a:off x="286002" y="4208915"/>
            <a:ext cx="3265434" cy="2505054"/>
          </a:xfrm>
          <a:prstGeom prst="rect">
            <a:avLst/>
          </a:prstGeom>
          <a:effectLst>
            <a:outerShdw blurRad="50800" dist="38100" dir="2700000" algn="tl" rotWithShape="0">
              <a:prstClr val="black">
                <a:alpha val="40000"/>
              </a:prstClr>
            </a:outerShdw>
          </a:effectLst>
        </p:spPr>
      </p:pic>
      <p:sp>
        <p:nvSpPr>
          <p:cNvPr id="3" name="Rectangle 2"/>
          <p:cNvSpPr/>
          <p:nvPr/>
        </p:nvSpPr>
        <p:spPr>
          <a:xfrm>
            <a:off x="113161" y="757740"/>
            <a:ext cx="7983630" cy="3293209"/>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Questions focus on the following Mathematical topic areas: </a:t>
            </a:r>
            <a:br>
              <a:rPr lang="en-US" sz="1600" dirty="0">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Number and place value– including Roman Numerals; </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Addition, subtraction, multiplication and division (calculations);</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Geometry – properties of shapes;</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Geometry – position and direction; </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Statistics; </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Measurement – including length, perimeter, mass (weight), volume, time and money;</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Algebra;</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Ratio and proportion;</a:t>
            </a:r>
            <a:br>
              <a:rPr lang="en-US" sz="1600" dirty="0">
                <a:solidFill>
                  <a:srgbClr val="388CDA"/>
                </a:solidFill>
                <a:latin typeface="Arial" panose="020B0604020202020204" pitchFamily="34" charset="0"/>
                <a:cs typeface="Arial" panose="020B0604020202020204" pitchFamily="34" charset="0"/>
              </a:rPr>
            </a:br>
            <a:r>
              <a:rPr lang="en-US" sz="1600" dirty="0">
                <a:solidFill>
                  <a:srgbClr val="388CDA"/>
                </a:solidFill>
                <a:latin typeface="Arial" panose="020B0604020202020204" pitchFamily="34" charset="0"/>
                <a:cs typeface="Arial" panose="020B0604020202020204" pitchFamily="34" charset="0"/>
              </a:rPr>
              <a:t>- Fractions, decimals and percentages.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The questions get harder throughout the paper. </a:t>
            </a:r>
          </a:p>
          <a:p>
            <a:r>
              <a:rPr lang="en-GB" sz="1600" dirty="0">
                <a:latin typeface="Arial" panose="020B0604020202020204" pitchFamily="34" charset="0"/>
                <a:cs typeface="Arial" panose="020B0604020202020204" pitchFamily="34" charset="0"/>
              </a:rPr>
              <a:t>It is not unusual for a child to be unable to complete the entire paper in time. </a:t>
            </a:r>
          </a:p>
        </p:txBody>
      </p:sp>
      <p:pic>
        <p:nvPicPr>
          <p:cNvPr id="6" name="Picture 5">
            <a:extLst>
              <a:ext uri="{FF2B5EF4-FFF2-40B4-BE49-F238E27FC236}">
                <a16:creationId xmlns:a16="http://schemas.microsoft.com/office/drawing/2014/main" id="{2D0D3D26-A644-414F-A998-163CA8761D7B}"/>
              </a:ext>
            </a:extLst>
          </p:cNvPr>
          <p:cNvPicPr>
            <a:picLocks noChangeAspect="1"/>
          </p:cNvPicPr>
          <p:nvPr/>
        </p:nvPicPr>
        <p:blipFill>
          <a:blip r:embed="rId4"/>
          <a:stretch>
            <a:fillRect/>
          </a:stretch>
        </p:blipFill>
        <p:spPr>
          <a:xfrm>
            <a:off x="5539445" y="4126164"/>
            <a:ext cx="3491819" cy="815891"/>
          </a:xfrm>
          <a:prstGeom prst="rect">
            <a:avLst/>
          </a:prstGeom>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BB434394-396D-4D0D-81A8-8ED8E3EDA1A3}"/>
              </a:ext>
            </a:extLst>
          </p:cNvPr>
          <p:cNvPicPr>
            <a:picLocks noChangeAspect="1"/>
          </p:cNvPicPr>
          <p:nvPr/>
        </p:nvPicPr>
        <p:blipFill>
          <a:blip r:embed="rId5"/>
          <a:stretch>
            <a:fillRect/>
          </a:stretch>
        </p:blipFill>
        <p:spPr>
          <a:xfrm>
            <a:off x="3906519" y="4438909"/>
            <a:ext cx="3515908" cy="23638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0910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112" y="860512"/>
            <a:ext cx="7557158" cy="646331"/>
          </a:xfrm>
          <a:prstGeom prst="rect">
            <a:avLst/>
          </a:prstGeom>
        </p:spPr>
        <p:txBody>
          <a:bodyPr wrap="square">
            <a:spAutoFit/>
          </a:bodyPr>
          <a:lstStyle/>
          <a:p>
            <a:r>
              <a:rPr lang="en-US" dirty="0"/>
              <a:t>http://</a:t>
            </a:r>
            <a:r>
              <a:rPr lang="en-US" dirty="0" err="1"/>
              <a:t>www.camelford.cornwall.sch.uk</a:t>
            </a:r>
            <a:r>
              <a:rPr lang="en-US" dirty="0"/>
              <a:t>/learning/</a:t>
            </a:r>
            <a:r>
              <a:rPr lang="en-US" dirty="0" err="1"/>
              <a:t>overview_curriculum_topics</a:t>
            </a:r>
            <a:r>
              <a:rPr lang="en-US" dirty="0"/>
              <a:t>/</a:t>
            </a:r>
            <a:r>
              <a:rPr lang="en-US" dirty="0" err="1"/>
              <a:t>maths.html</a:t>
            </a:r>
            <a:endParaRPr lang="en-US" dirty="0"/>
          </a:p>
        </p:txBody>
      </p:sp>
      <p:pic>
        <p:nvPicPr>
          <p:cNvPr id="3" name="Picture 2" descr="Screen Shot 2020-03-07 at 17.04.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93" y="1571394"/>
            <a:ext cx="2995075" cy="2332299"/>
          </a:xfrm>
          <a:prstGeom prst="rect">
            <a:avLst/>
          </a:prstGeom>
        </p:spPr>
      </p:pic>
      <p:pic>
        <p:nvPicPr>
          <p:cNvPr id="4" name="Picture 3" descr="Screen Shot 2020-03-07 at 17.05.0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2120" y="2737544"/>
            <a:ext cx="3960324" cy="2134643"/>
          </a:xfrm>
          <a:prstGeom prst="rect">
            <a:avLst/>
          </a:prstGeom>
        </p:spPr>
      </p:pic>
      <p:pic>
        <p:nvPicPr>
          <p:cNvPr id="6" name="Picture 5" descr="Screen Shot 2020-03-07 at 17.06.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5167" y="1568376"/>
            <a:ext cx="2624134" cy="3711149"/>
          </a:xfrm>
          <a:prstGeom prst="rect">
            <a:avLst/>
          </a:prstGeom>
        </p:spPr>
      </p:pic>
      <p:pic>
        <p:nvPicPr>
          <p:cNvPr id="5" name="Picture 4" descr="IMG_5758.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6952" y="1700517"/>
            <a:ext cx="1382703" cy="1037027"/>
          </a:xfrm>
          <a:prstGeom prst="rect">
            <a:avLst/>
          </a:prstGeom>
        </p:spPr>
      </p:pic>
      <p:sp>
        <p:nvSpPr>
          <p:cNvPr id="7" name="TextBox 6">
            <a:extLst>
              <a:ext uri="{FF2B5EF4-FFF2-40B4-BE49-F238E27FC236}">
                <a16:creationId xmlns:a16="http://schemas.microsoft.com/office/drawing/2014/main" id="{DD933A02-7B41-B1C6-A6D2-3C2B2217767E}"/>
              </a:ext>
            </a:extLst>
          </p:cNvPr>
          <p:cNvSpPr txBox="1"/>
          <p:nvPr/>
        </p:nvSpPr>
        <p:spPr>
          <a:xfrm>
            <a:off x="281870" y="5474505"/>
            <a:ext cx="496765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hlinkClick r:id="rId7"/>
              </a:rPr>
              <a:t>www.completemaths.com</a:t>
            </a:r>
            <a:endParaRPr lang="en-US">
              <a:cs typeface="Calibri"/>
            </a:endParaRPr>
          </a:p>
          <a:p>
            <a:r>
              <a:rPr lang="en-US" dirty="0">
                <a:cs typeface="Calibri"/>
              </a:rPr>
              <a:t>Tutor – </a:t>
            </a:r>
            <a:r>
              <a:rPr lang="en-US" dirty="0" err="1">
                <a:cs typeface="Calibri"/>
              </a:rPr>
              <a:t>personalised</a:t>
            </a:r>
            <a:r>
              <a:rPr lang="en-US" dirty="0">
                <a:cs typeface="Calibri"/>
              </a:rPr>
              <a:t> learning based on assessment PLUS extra revision set by teachers.</a:t>
            </a:r>
          </a:p>
        </p:txBody>
      </p:sp>
      <p:pic>
        <p:nvPicPr>
          <p:cNvPr id="9" name="Picture 9">
            <a:extLst>
              <a:ext uri="{FF2B5EF4-FFF2-40B4-BE49-F238E27FC236}">
                <a16:creationId xmlns:a16="http://schemas.microsoft.com/office/drawing/2014/main" id="{850B30BF-5DE3-283E-78FF-4972E9A25AF5}"/>
              </a:ext>
            </a:extLst>
          </p:cNvPr>
          <p:cNvPicPr>
            <a:picLocks noChangeAspect="1"/>
          </p:cNvPicPr>
          <p:nvPr/>
        </p:nvPicPr>
        <p:blipFill>
          <a:blip r:embed="rId8"/>
          <a:stretch>
            <a:fillRect/>
          </a:stretch>
        </p:blipFill>
        <p:spPr>
          <a:xfrm>
            <a:off x="5734653" y="5626919"/>
            <a:ext cx="2370820" cy="889889"/>
          </a:xfrm>
          <a:prstGeom prst="rect">
            <a:avLst/>
          </a:prstGeom>
        </p:spPr>
      </p:pic>
    </p:spTree>
    <p:extLst>
      <p:ext uri="{BB962C8B-B14F-4D97-AF65-F5344CB8AC3E}">
        <p14:creationId xmlns:p14="http://schemas.microsoft.com/office/powerpoint/2010/main" val="2344825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0291D-AFEA-4124-B1F8-9952DA88D993}"/>
              </a:ext>
            </a:extLst>
          </p:cNvPr>
          <p:cNvSpPr>
            <a:spLocks noGrp="1"/>
          </p:cNvSpPr>
          <p:nvPr>
            <p:ph type="title"/>
          </p:nvPr>
        </p:nvSpPr>
        <p:spPr/>
        <p:txBody>
          <a:bodyPr/>
          <a:lstStyle/>
          <a:p>
            <a:r>
              <a:rPr lang="en-GB" dirty="0"/>
              <a:t>Spelling, Punctuation and Grammar</a:t>
            </a:r>
          </a:p>
        </p:txBody>
      </p:sp>
      <p:sp>
        <p:nvSpPr>
          <p:cNvPr id="3" name="Text Placeholder 2">
            <a:extLst>
              <a:ext uri="{FF2B5EF4-FFF2-40B4-BE49-F238E27FC236}">
                <a16:creationId xmlns:a16="http://schemas.microsoft.com/office/drawing/2014/main" id="{A0C704FD-CCA7-4A19-AB0F-1FE779016FE4}"/>
              </a:ext>
            </a:extLst>
          </p:cNvPr>
          <p:cNvSpPr>
            <a:spLocks noGrp="1"/>
          </p:cNvSpPr>
          <p:nvPr>
            <p:ph type="body" idx="1"/>
          </p:nvPr>
        </p:nvSpPr>
        <p:spPr>
          <a:xfrm>
            <a:off x="311700" y="1947719"/>
            <a:ext cx="8520600" cy="2871817"/>
          </a:xfrm>
        </p:spPr>
        <p:txBody>
          <a:bodyPr/>
          <a:lstStyle/>
          <a:p>
            <a:pPr marL="114300" indent="0">
              <a:buNone/>
            </a:pPr>
            <a:r>
              <a:rPr lang="en-GB" sz="2000" dirty="0"/>
              <a:t>Spelling, Punctuation and Grammar consists of two papers.</a:t>
            </a:r>
          </a:p>
          <a:p>
            <a:pPr marL="114300" indent="0">
              <a:buNone/>
            </a:pPr>
            <a:endParaRPr lang="en-GB" sz="2000" dirty="0"/>
          </a:p>
          <a:p>
            <a:r>
              <a:rPr lang="en-GB" sz="2000" dirty="0"/>
              <a:t>Paper 1 focuses on all three elements (spelling, punctuation and grammar). The paper lasts for </a:t>
            </a:r>
            <a:r>
              <a:rPr lang="en-GB" sz="2000" dirty="0">
                <a:solidFill>
                  <a:srgbClr val="283593"/>
                </a:solidFill>
              </a:rPr>
              <a:t>45 minutes</a:t>
            </a:r>
            <a:r>
              <a:rPr lang="en-GB" sz="2000" dirty="0"/>
              <a:t>. </a:t>
            </a:r>
          </a:p>
          <a:p>
            <a:endParaRPr lang="en-GB" sz="2000" dirty="0"/>
          </a:p>
          <a:p>
            <a:r>
              <a:rPr lang="en-GB" sz="2000" dirty="0"/>
              <a:t>Paper 2 consists of a spelling test only. It should take approximately </a:t>
            </a:r>
            <a:r>
              <a:rPr lang="en-GB" sz="2000" dirty="0">
                <a:solidFill>
                  <a:srgbClr val="283593"/>
                </a:solidFill>
              </a:rPr>
              <a:t>15 minutes</a:t>
            </a:r>
            <a:r>
              <a:rPr lang="en-GB" sz="2000" dirty="0"/>
              <a:t>, although this is not a set amount of time (pupils should be given as much time as they need to complete the test).</a:t>
            </a:r>
          </a:p>
        </p:txBody>
      </p:sp>
      <p:sp>
        <p:nvSpPr>
          <p:cNvPr id="4" name="Slide Number Placeholder 3">
            <a:extLst>
              <a:ext uri="{FF2B5EF4-FFF2-40B4-BE49-F238E27FC236}">
                <a16:creationId xmlns:a16="http://schemas.microsoft.com/office/drawing/2014/main" id="{5B2C3E17-BA74-4697-B4C5-1419E32E1876}"/>
              </a:ext>
            </a:extLst>
          </p:cNvPr>
          <p:cNvSpPr>
            <a:spLocks noGrp="1"/>
          </p:cNvSpPr>
          <p:nvPr>
            <p:ph type="sldNum" idx="12"/>
          </p:nvPr>
        </p:nvSpPr>
        <p:spPr/>
        <p:txBody>
          <a:bodyPr/>
          <a:lstStyle/>
          <a:p>
            <a:fld id="{00000000-1234-1234-1234-123412341234}" type="slidenum">
              <a:rPr lang="en" smtClean="0"/>
              <a:pPr/>
              <a:t>10</a:t>
            </a:fld>
            <a:endParaRPr lang="en"/>
          </a:p>
        </p:txBody>
      </p:sp>
    </p:spTree>
    <p:extLst>
      <p:ext uri="{BB962C8B-B14F-4D97-AF65-F5344CB8AC3E}">
        <p14:creationId xmlns:p14="http://schemas.microsoft.com/office/powerpoint/2010/main" val="89491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a16="http://schemas.microsoft.com/office/drawing/2014/main" id="{70E6D414-8B7F-4F09-9DB4-77ED9812EC3A}"/>
              </a:ext>
            </a:extLst>
          </p:cNvPr>
          <p:cNvSpPr>
            <a:spLocks noGrp="1"/>
          </p:cNvSpPr>
          <p:nvPr>
            <p:ph type="body" idx="1"/>
          </p:nvPr>
        </p:nvSpPr>
        <p:spPr/>
        <p:txBody>
          <a:bodyPr/>
          <a:lstStyle/>
          <a:p>
            <a:pPr marL="114300" indent="0">
              <a:buNone/>
            </a:pPr>
            <a:r>
              <a:rPr lang="en-GB" sz="1800" dirty="0"/>
              <a:t>The children will have been working hard with their class teacher on developing and securing their knowledge of the technical vocabulary needed in this test.</a:t>
            </a:r>
          </a:p>
          <a:p>
            <a:pPr marL="114300" indent="0">
              <a:buNone/>
            </a:pPr>
            <a:endParaRPr lang="en-GB" sz="1800" dirty="0"/>
          </a:p>
          <a:p>
            <a:pPr marL="114300" indent="0">
              <a:buNone/>
            </a:pPr>
            <a:r>
              <a:rPr lang="en-GB" sz="1800" dirty="0"/>
              <a:t>This test focuses on:</a:t>
            </a:r>
          </a:p>
          <a:p>
            <a:r>
              <a:rPr lang="en-GB" sz="1800" dirty="0">
                <a:solidFill>
                  <a:srgbClr val="283593"/>
                </a:solidFill>
                <a:latin typeface="+mn-lt"/>
              </a:rPr>
              <a:t>Grammatical terms/ word classes;</a:t>
            </a:r>
          </a:p>
          <a:p>
            <a:r>
              <a:rPr lang="en-GB" sz="1800" dirty="0">
                <a:solidFill>
                  <a:srgbClr val="283593"/>
                </a:solidFill>
              </a:rPr>
              <a:t>Functions of sentences;</a:t>
            </a:r>
          </a:p>
          <a:p>
            <a:r>
              <a:rPr lang="en-GB" sz="1800" dirty="0">
                <a:solidFill>
                  <a:srgbClr val="283593"/>
                </a:solidFill>
                <a:latin typeface="+mn-lt"/>
              </a:rPr>
              <a:t>Combining words, phrases and clauses;</a:t>
            </a:r>
          </a:p>
          <a:p>
            <a:r>
              <a:rPr lang="en-GB" sz="1800" dirty="0">
                <a:solidFill>
                  <a:srgbClr val="283593"/>
                </a:solidFill>
              </a:rPr>
              <a:t>Verb forms, tenses and consistency;</a:t>
            </a:r>
          </a:p>
          <a:p>
            <a:r>
              <a:rPr lang="en-GB" sz="1800" dirty="0">
                <a:solidFill>
                  <a:srgbClr val="283593"/>
                </a:solidFill>
              </a:rPr>
              <a:t>Punctuation;</a:t>
            </a:r>
          </a:p>
          <a:p>
            <a:r>
              <a:rPr lang="en-GB" sz="1800" dirty="0">
                <a:solidFill>
                  <a:srgbClr val="283593"/>
                </a:solidFill>
              </a:rPr>
              <a:t>Vocabulary;</a:t>
            </a:r>
          </a:p>
          <a:p>
            <a:r>
              <a:rPr lang="en-GB" sz="1800" dirty="0">
                <a:solidFill>
                  <a:srgbClr val="283593"/>
                </a:solidFill>
                <a:latin typeface="+mn-lt"/>
              </a:rPr>
              <a:t>Standard English and formality.</a:t>
            </a:r>
          </a:p>
          <a:p>
            <a:pPr marL="114300" indent="0">
              <a:buNone/>
            </a:pPr>
            <a:endParaRPr lang="en-GB" sz="1800" dirty="0"/>
          </a:p>
          <a:p>
            <a:pPr marL="114300" indent="0">
              <a:buNone/>
            </a:pPr>
            <a:r>
              <a:rPr lang="en-GB" sz="1800" dirty="0"/>
              <a:t>This test requires a range of answer types but does not require longer formal answers. </a:t>
            </a:r>
          </a:p>
        </p:txBody>
      </p:sp>
      <p:sp>
        <p:nvSpPr>
          <p:cNvPr id="4" name="Slide Number Placeholder 3">
            <a:extLst>
              <a:ext uri="{FF2B5EF4-FFF2-40B4-BE49-F238E27FC236}">
                <a16:creationId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11</a:t>
            </a:fld>
            <a:endParaRPr lang="en"/>
          </a:p>
        </p:txBody>
      </p:sp>
    </p:spTree>
    <p:extLst>
      <p:ext uri="{BB962C8B-B14F-4D97-AF65-F5344CB8AC3E}">
        <p14:creationId xmlns:p14="http://schemas.microsoft.com/office/powerpoint/2010/main" val="248982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a16="http://schemas.microsoft.com/office/drawing/2014/main" id="{70E6D414-8B7F-4F09-9DB4-77ED9812EC3A}"/>
              </a:ext>
            </a:extLst>
          </p:cNvPr>
          <p:cNvSpPr>
            <a:spLocks noGrp="1"/>
          </p:cNvSpPr>
          <p:nvPr>
            <p:ph type="body" idx="1"/>
          </p:nvPr>
        </p:nvSpPr>
        <p:spPr>
          <a:xfrm>
            <a:off x="311700" y="985737"/>
            <a:ext cx="8520600" cy="579703"/>
          </a:xfrm>
        </p:spPr>
        <p:txBody>
          <a:bodyPr/>
          <a:lstStyle/>
          <a:p>
            <a:pPr marL="114300" indent="0">
              <a:buNone/>
            </a:pPr>
            <a:r>
              <a:rPr lang="en-GB" dirty="0"/>
              <a:t>Example questions: </a:t>
            </a:r>
          </a:p>
        </p:txBody>
      </p:sp>
      <p:sp>
        <p:nvSpPr>
          <p:cNvPr id="4" name="Slide Number Placeholder 3">
            <a:extLst>
              <a:ext uri="{FF2B5EF4-FFF2-40B4-BE49-F238E27FC236}">
                <a16:creationId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12</a:t>
            </a:fld>
            <a:endParaRPr lang="en"/>
          </a:p>
        </p:txBody>
      </p:sp>
      <p:pic>
        <p:nvPicPr>
          <p:cNvPr id="12" name="Picture 11">
            <a:extLst>
              <a:ext uri="{FF2B5EF4-FFF2-40B4-BE49-F238E27FC236}">
                <a16:creationId xmlns:a16="http://schemas.microsoft.com/office/drawing/2014/main" id="{6228AFDF-FEC2-4F3C-9A53-B19C398A9DAB}"/>
              </a:ext>
            </a:extLst>
          </p:cNvPr>
          <p:cNvPicPr>
            <a:picLocks noChangeAspect="1"/>
          </p:cNvPicPr>
          <p:nvPr/>
        </p:nvPicPr>
        <p:blipFill>
          <a:blip r:embed="rId3"/>
          <a:stretch>
            <a:fillRect/>
          </a:stretch>
        </p:blipFill>
        <p:spPr>
          <a:xfrm>
            <a:off x="2985412" y="4154630"/>
            <a:ext cx="4033105" cy="2325393"/>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25A84810-1F1C-45AD-84B6-5FC481AF813A}"/>
              </a:ext>
            </a:extLst>
          </p:cNvPr>
          <p:cNvPicPr>
            <a:picLocks noChangeAspect="1"/>
          </p:cNvPicPr>
          <p:nvPr/>
        </p:nvPicPr>
        <p:blipFill>
          <a:blip r:embed="rId4"/>
          <a:stretch>
            <a:fillRect/>
          </a:stretch>
        </p:blipFill>
        <p:spPr>
          <a:xfrm>
            <a:off x="445046" y="1695141"/>
            <a:ext cx="4033105" cy="2313300"/>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E4D3AD2B-353C-4981-A461-1920AAA9479D}"/>
              </a:ext>
            </a:extLst>
          </p:cNvPr>
          <p:cNvPicPr>
            <a:picLocks noChangeAspect="1"/>
          </p:cNvPicPr>
          <p:nvPr/>
        </p:nvPicPr>
        <p:blipFill>
          <a:blip r:embed="rId5"/>
          <a:stretch>
            <a:fillRect/>
          </a:stretch>
        </p:blipFill>
        <p:spPr>
          <a:xfrm>
            <a:off x="4654068" y="2384478"/>
            <a:ext cx="4367090" cy="934623"/>
          </a:xfrm>
          <a:prstGeom prst="rect">
            <a:avLst/>
          </a:prstGeom>
          <a:effectLst>
            <a:outerShdw blurRad="50800" dist="38100" dir="2700000" algn="tl" rotWithShape="0">
              <a:prstClr val="black">
                <a:alpha val="40000"/>
              </a:prstClr>
            </a:outerShdw>
          </a:effectLst>
        </p:spPr>
      </p:pic>
      <p:grpSp>
        <p:nvGrpSpPr>
          <p:cNvPr id="5" name="Group 4">
            <a:extLst>
              <a:ext uri="{FF2B5EF4-FFF2-40B4-BE49-F238E27FC236}">
                <a16:creationId xmlns:a16="http://schemas.microsoft.com/office/drawing/2014/main" id="{32506F66-DA2B-4F27-8604-E2CE54DA20FA}"/>
              </a:ext>
            </a:extLst>
          </p:cNvPr>
          <p:cNvGrpSpPr/>
          <p:nvPr/>
        </p:nvGrpSpPr>
        <p:grpSpPr>
          <a:xfrm>
            <a:off x="3001041" y="2659333"/>
            <a:ext cx="4414946" cy="3665919"/>
            <a:chOff x="3001041" y="1994499"/>
            <a:chExt cx="4414946" cy="2749439"/>
          </a:xfrm>
        </p:grpSpPr>
        <p:sp>
          <p:nvSpPr>
            <p:cNvPr id="8" name="Text Placeholder 2">
              <a:extLst>
                <a:ext uri="{FF2B5EF4-FFF2-40B4-BE49-F238E27FC236}">
                  <a16:creationId xmlns:a16="http://schemas.microsoft.com/office/drawing/2014/main" id="{1525917A-6D61-4BD2-9ADC-721FB961E2A4}"/>
                </a:ext>
              </a:extLst>
            </p:cNvPr>
            <p:cNvSpPr txBox="1">
              <a:spLocks/>
            </p:cNvSpPr>
            <p:nvPr/>
          </p:nvSpPr>
          <p:spPr>
            <a:xfrm>
              <a:off x="3001041" y="2266422"/>
              <a:ext cx="301807"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a:t>
              </a:r>
              <a:endParaRPr lang="en-GB" sz="1200" u="sng" dirty="0"/>
            </a:p>
          </p:txBody>
        </p:sp>
        <p:sp>
          <p:nvSpPr>
            <p:cNvPr id="9" name="Text Placeholder 2">
              <a:extLst>
                <a:ext uri="{FF2B5EF4-FFF2-40B4-BE49-F238E27FC236}">
                  <a16:creationId xmlns:a16="http://schemas.microsoft.com/office/drawing/2014/main" id="{64E58BDC-7AF2-426A-AE9B-EEDBABE4F00E}"/>
                </a:ext>
              </a:extLst>
            </p:cNvPr>
            <p:cNvSpPr txBox="1">
              <a:spLocks/>
            </p:cNvSpPr>
            <p:nvPr/>
          </p:nvSpPr>
          <p:spPr>
            <a:xfrm>
              <a:off x="6134198" y="1994499"/>
              <a:ext cx="1281789"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e.g. that, which</a:t>
              </a:r>
              <a:endParaRPr lang="en-GB" sz="1200" u="sng" dirty="0"/>
            </a:p>
          </p:txBody>
        </p:sp>
        <p:sp>
          <p:nvSpPr>
            <p:cNvPr id="10" name="Text Placeholder 2">
              <a:extLst>
                <a:ext uri="{FF2B5EF4-FFF2-40B4-BE49-F238E27FC236}">
                  <a16:creationId xmlns:a16="http://schemas.microsoft.com/office/drawing/2014/main" id="{647DA8BF-3FE4-4EAF-B58C-F5BE5B8C1C8B}"/>
                </a:ext>
              </a:extLst>
            </p:cNvPr>
            <p:cNvSpPr txBox="1">
              <a:spLocks/>
            </p:cNvSpPr>
            <p:nvPr/>
          </p:nvSpPr>
          <p:spPr>
            <a:xfrm>
              <a:off x="3274644" y="4122543"/>
              <a:ext cx="3360615" cy="6213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50000"/>
                </a:lnSpc>
                <a:buFont typeface="Nunito"/>
                <a:buNone/>
              </a:pPr>
              <a:r>
                <a:rPr lang="en-GB" sz="1200" dirty="0">
                  <a:sym typeface="Wingdings" panose="05000000000000000000" pitchFamily="2" charset="2"/>
                </a:rPr>
                <a:t>e.g. The first sentence is about two people and the second sentence is about three people.</a:t>
              </a:r>
              <a:endParaRPr lang="en-GB" sz="1200" u="sng" dirty="0"/>
            </a:p>
          </p:txBody>
        </p:sp>
      </p:grpSp>
    </p:spTree>
    <p:extLst>
      <p:ext uri="{BB962C8B-B14F-4D97-AF65-F5344CB8AC3E}">
        <p14:creationId xmlns:p14="http://schemas.microsoft.com/office/powerpoint/2010/main" val="44616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9132-1788-4EEC-BDBF-94FA32ADE0CC}"/>
              </a:ext>
            </a:extLst>
          </p:cNvPr>
          <p:cNvSpPr>
            <a:spLocks noGrp="1"/>
          </p:cNvSpPr>
          <p:nvPr>
            <p:ph type="title"/>
          </p:nvPr>
        </p:nvSpPr>
        <p:spPr/>
        <p:txBody>
          <a:bodyPr/>
          <a:lstStyle/>
          <a:p>
            <a:r>
              <a:rPr lang="en-GB" dirty="0"/>
              <a:t>Spelling, Punctuation and Grammar: Paper 2</a:t>
            </a:r>
          </a:p>
        </p:txBody>
      </p:sp>
      <p:sp>
        <p:nvSpPr>
          <p:cNvPr id="3" name="Text Placeholder 2">
            <a:extLst>
              <a:ext uri="{FF2B5EF4-FFF2-40B4-BE49-F238E27FC236}">
                <a16:creationId xmlns:a16="http://schemas.microsoft.com/office/drawing/2014/main" id="{D12CDE19-AAB5-4F55-836B-B3BBFFE8B1EA}"/>
              </a:ext>
            </a:extLst>
          </p:cNvPr>
          <p:cNvSpPr>
            <a:spLocks noGrp="1"/>
          </p:cNvSpPr>
          <p:nvPr>
            <p:ph type="body" idx="1"/>
          </p:nvPr>
        </p:nvSpPr>
        <p:spPr>
          <a:xfrm>
            <a:off x="311700" y="985737"/>
            <a:ext cx="8520600" cy="1358880"/>
          </a:xfrm>
        </p:spPr>
        <p:txBody>
          <a:bodyPr/>
          <a:lstStyle/>
          <a:p>
            <a:pPr marL="114300" indent="0">
              <a:buNone/>
            </a:pPr>
            <a:r>
              <a:rPr lang="en-GB" dirty="0"/>
              <a:t>Paper 2 is a shorter paper that focuses solely on spellings. </a:t>
            </a:r>
          </a:p>
          <a:p>
            <a:pPr marL="114300" indent="0">
              <a:buNone/>
            </a:pPr>
            <a:endParaRPr lang="en-GB" dirty="0"/>
          </a:p>
          <a:p>
            <a:pPr marL="114300" indent="0">
              <a:buNone/>
            </a:pPr>
            <a:r>
              <a:rPr lang="en-GB" dirty="0"/>
              <a:t>Example questions:  </a:t>
            </a:r>
          </a:p>
        </p:txBody>
      </p:sp>
      <p:sp>
        <p:nvSpPr>
          <p:cNvPr id="4" name="Slide Number Placeholder 3">
            <a:extLst>
              <a:ext uri="{FF2B5EF4-FFF2-40B4-BE49-F238E27FC236}">
                <a16:creationId xmlns:a16="http://schemas.microsoft.com/office/drawing/2014/main" id="{E0D0A05F-89F2-4245-B61A-3C7273A60812}"/>
              </a:ext>
            </a:extLst>
          </p:cNvPr>
          <p:cNvSpPr>
            <a:spLocks noGrp="1"/>
          </p:cNvSpPr>
          <p:nvPr>
            <p:ph type="sldNum" idx="12"/>
          </p:nvPr>
        </p:nvSpPr>
        <p:spPr/>
        <p:txBody>
          <a:bodyPr/>
          <a:lstStyle/>
          <a:p>
            <a:fld id="{00000000-1234-1234-1234-123412341234}" type="slidenum">
              <a:rPr lang="en" smtClean="0"/>
              <a:pPr/>
              <a:t>13</a:t>
            </a:fld>
            <a:endParaRPr lang="en"/>
          </a:p>
        </p:txBody>
      </p:sp>
      <p:pic>
        <p:nvPicPr>
          <p:cNvPr id="6" name="Picture 5">
            <a:extLst>
              <a:ext uri="{FF2B5EF4-FFF2-40B4-BE49-F238E27FC236}">
                <a16:creationId xmlns:a16="http://schemas.microsoft.com/office/drawing/2014/main" id="{D168B65D-7DE5-4926-8659-BA7674B819A6}"/>
              </a:ext>
            </a:extLst>
          </p:cNvPr>
          <p:cNvPicPr>
            <a:picLocks noChangeAspect="1"/>
          </p:cNvPicPr>
          <p:nvPr/>
        </p:nvPicPr>
        <p:blipFill>
          <a:blip r:embed="rId3"/>
          <a:stretch>
            <a:fillRect/>
          </a:stretch>
        </p:blipFill>
        <p:spPr>
          <a:xfrm>
            <a:off x="2188179" y="2344617"/>
            <a:ext cx="4579943" cy="27907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92568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05C8AC-D2C7-4ABB-8FA8-7049613918CB}"/>
              </a:ext>
            </a:extLst>
          </p:cNvPr>
          <p:cNvSpPr txBox="1"/>
          <p:nvPr/>
        </p:nvSpPr>
        <p:spPr>
          <a:xfrm>
            <a:off x="3642651" y="-36519"/>
            <a:ext cx="1800493" cy="584775"/>
          </a:xfrm>
          <a:prstGeom prst="rect">
            <a:avLst/>
          </a:prstGeom>
          <a:noFill/>
        </p:spPr>
        <p:txBody>
          <a:bodyPr wrap="none" rtlCol="0">
            <a:spAutoFit/>
          </a:bodyPr>
          <a:lstStyle/>
          <a:p>
            <a:pPr algn="ctr"/>
            <a:r>
              <a:rPr lang="en-GB" sz="3200" b="1" u="sng" dirty="0">
                <a:latin typeface="Arial" panose="020B0604020202020204" pitchFamily="34" charset="0"/>
                <a:cs typeface="Arial" panose="020B0604020202020204" pitchFamily="34" charset="0"/>
              </a:rPr>
              <a:t>Reading</a:t>
            </a:r>
            <a:endParaRPr lang="en-GB" sz="3200"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5A22397-22CB-48B1-9847-DF279AAA275F}"/>
              </a:ext>
            </a:extLst>
          </p:cNvPr>
          <p:cNvSpPr txBox="1"/>
          <p:nvPr/>
        </p:nvSpPr>
        <p:spPr>
          <a:xfrm>
            <a:off x="344453" y="926169"/>
            <a:ext cx="8586896" cy="2585323"/>
          </a:xfrm>
          <a:prstGeom prst="rect">
            <a:avLst/>
          </a:prstGeom>
          <a:noFill/>
        </p:spPr>
        <p:txBody>
          <a:bodyPr wrap="square" lIns="91440" tIns="45720" rIns="91440" bIns="45720" rtlCol="0" anchor="t">
            <a:spAutoFit/>
          </a:bodyPr>
          <a:lstStyle/>
          <a:p>
            <a:endParaRPr lang="en-US" dirty="0">
              <a:latin typeface="Arial" panose="020B0604020202020204" pitchFamily="34" charset="0"/>
              <a:cs typeface="Arial" panose="020B0604020202020204" pitchFamily="34" charset="0"/>
            </a:endParaRPr>
          </a:p>
          <a:p>
            <a:pPr marL="114300" indent="0">
              <a:buNone/>
            </a:pPr>
            <a:r>
              <a:rPr lang="en-GB" dirty="0"/>
              <a:t>There is one reading test that lasts for </a:t>
            </a:r>
            <a:r>
              <a:rPr lang="en-GB" dirty="0">
                <a:solidFill>
                  <a:srgbClr val="283593"/>
                </a:solidFill>
              </a:rPr>
              <a:t>60 minutes</a:t>
            </a:r>
            <a:r>
              <a:rPr lang="en-GB" dirty="0"/>
              <a:t>. </a:t>
            </a:r>
          </a:p>
          <a:p>
            <a:pPr marL="114300" indent="0">
              <a:buNone/>
            </a:pPr>
            <a:r>
              <a:rPr lang="en-GB" dirty="0"/>
              <a:t>The test is designed to measure if the children’s comprehension of age-appropriate reading material meets the national standard. There are three different set texts for children to read. These could be any combination of </a:t>
            </a:r>
            <a:r>
              <a:rPr lang="en-GB" dirty="0">
                <a:solidFill>
                  <a:srgbClr val="283593"/>
                </a:solidFill>
              </a:rPr>
              <a:t>non-fiction, fiction and/ or poetry</a:t>
            </a:r>
            <a:r>
              <a:rPr lang="en-GB" dirty="0"/>
              <a:t>. </a:t>
            </a:r>
          </a:p>
          <a:p>
            <a:endParaRPr lang="en-US" b="1" dirty="0">
              <a:latin typeface="Arial" panose="020B0604020202020204" pitchFamily="34" charset="0"/>
              <a:cs typeface="Arial" panose="020B0604020202020204" pitchFamily="34" charset="0"/>
            </a:endParaRPr>
          </a:p>
          <a:p>
            <a:r>
              <a:rPr lang="en-US" b="1" dirty="0">
                <a:latin typeface="Arial"/>
                <a:cs typeface="Arial"/>
              </a:rPr>
              <a:t>Retrieval and inference </a:t>
            </a:r>
            <a:r>
              <a:rPr lang="en-US" dirty="0">
                <a:latin typeface="Arial"/>
                <a:cs typeface="Arial"/>
              </a:rPr>
              <a:t>questions made up </a:t>
            </a:r>
            <a:r>
              <a:rPr lang="en-US" b="1" dirty="0">
                <a:latin typeface="Arial"/>
                <a:cs typeface="Arial"/>
              </a:rPr>
              <a:t>41 of the 50 </a:t>
            </a:r>
            <a:r>
              <a:rPr lang="en-US" dirty="0">
                <a:latin typeface="Arial"/>
                <a:cs typeface="Arial"/>
              </a:rPr>
              <a:t>marks available.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321471" y="3358428"/>
            <a:ext cx="8684409" cy="2063317"/>
          </a:xfrm>
          <a:prstGeom prst="rect">
            <a:avLst/>
          </a:prstGeom>
        </p:spPr>
      </p:pic>
    </p:spTree>
    <p:extLst>
      <p:ext uri="{BB962C8B-B14F-4D97-AF65-F5344CB8AC3E}">
        <p14:creationId xmlns:p14="http://schemas.microsoft.com/office/powerpoint/2010/main" val="300591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68E8-F786-4D94-BB26-B66563F6E789}"/>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8B7EEAD6-3768-4FDE-B4F0-D6A435F06A15}"/>
              </a:ext>
            </a:extLst>
          </p:cNvPr>
          <p:cNvSpPr>
            <a:spLocks noGrp="1"/>
          </p:cNvSpPr>
          <p:nvPr>
            <p:ph type="body" idx="1"/>
          </p:nvPr>
        </p:nvSpPr>
        <p:spPr/>
        <p:txBody>
          <a:bodyPr/>
          <a:lstStyle/>
          <a:p>
            <a:pPr marL="114300" indent="0">
              <a:lnSpc>
                <a:spcPct val="150000"/>
              </a:lnSpc>
              <a:buNone/>
            </a:pPr>
            <a:r>
              <a:rPr lang="en-GB" sz="1800" dirty="0"/>
              <a:t>Since the current testing formation for the SATs began in 2016, there has been a tendency for three types of questions to be the most popular. </a:t>
            </a:r>
            <a:endParaRPr lang="en-US"/>
          </a:p>
          <a:p>
            <a:pPr marL="114300" indent="0">
              <a:lnSpc>
                <a:spcPct val="150000"/>
              </a:lnSpc>
              <a:buNone/>
            </a:pPr>
            <a:endParaRPr lang="en-GB" sz="1800" dirty="0"/>
          </a:p>
          <a:p>
            <a:pPr>
              <a:lnSpc>
                <a:spcPct val="150000"/>
              </a:lnSpc>
              <a:buNone/>
            </a:pPr>
            <a:r>
              <a:rPr lang="en-GB" sz="1800" dirty="0">
                <a:ea typeface="+mn-lt"/>
                <a:cs typeface="+mn-lt"/>
              </a:rPr>
              <a:t>In the 2022 Reading SATs paper,</a:t>
            </a:r>
          </a:p>
          <a:p>
            <a:pPr>
              <a:lnSpc>
                <a:spcPct val="150000"/>
              </a:lnSpc>
              <a:buNone/>
            </a:pPr>
            <a:r>
              <a:rPr lang="en-GB" sz="1800" dirty="0">
                <a:ea typeface="+mn-lt"/>
                <a:cs typeface="+mn-lt"/>
              </a:rPr>
              <a:t>●10% of marks could be gained from answering questions involving giving and explaining the </a:t>
            </a:r>
            <a:r>
              <a:rPr lang="en-GB" sz="1800" dirty="0">
                <a:solidFill>
                  <a:srgbClr val="FF0000"/>
                </a:solidFill>
                <a:ea typeface="+mn-lt"/>
                <a:cs typeface="+mn-lt"/>
              </a:rPr>
              <a:t>meaning of words in context;</a:t>
            </a:r>
          </a:p>
          <a:p>
            <a:pPr>
              <a:lnSpc>
                <a:spcPct val="150000"/>
              </a:lnSpc>
              <a:buNone/>
            </a:pPr>
            <a:r>
              <a:rPr lang="en-GB" sz="1800" dirty="0">
                <a:ea typeface="+mn-lt"/>
                <a:cs typeface="+mn-lt"/>
              </a:rPr>
              <a:t>●38% of marks could be gained from answering questions involving r</a:t>
            </a:r>
            <a:r>
              <a:rPr lang="en-GB" sz="1800" dirty="0">
                <a:solidFill>
                  <a:srgbClr val="FF0000"/>
                </a:solidFill>
                <a:ea typeface="+mn-lt"/>
                <a:cs typeface="+mn-lt"/>
              </a:rPr>
              <a:t>etrieving and recording information </a:t>
            </a:r>
            <a:r>
              <a:rPr lang="en-GB" sz="1800" dirty="0">
                <a:ea typeface="+mn-lt"/>
                <a:cs typeface="+mn-lt"/>
              </a:rPr>
              <a:t>or </a:t>
            </a:r>
            <a:r>
              <a:rPr lang="en-GB" sz="1800" dirty="0">
                <a:solidFill>
                  <a:srgbClr val="FF0000"/>
                </a:solidFill>
                <a:ea typeface="+mn-lt"/>
                <a:cs typeface="+mn-lt"/>
              </a:rPr>
              <a:t>identifying key details from a text;</a:t>
            </a:r>
          </a:p>
          <a:p>
            <a:pPr>
              <a:lnSpc>
                <a:spcPct val="150000"/>
              </a:lnSpc>
              <a:buNone/>
            </a:pPr>
            <a:r>
              <a:rPr lang="en-GB" sz="1800" dirty="0">
                <a:ea typeface="+mn-lt"/>
                <a:cs typeface="+mn-lt"/>
              </a:rPr>
              <a:t>●44% of marks could be gained from answering questions involving </a:t>
            </a:r>
            <a:r>
              <a:rPr lang="en-GB" sz="1800" dirty="0">
                <a:solidFill>
                  <a:srgbClr val="FF0000"/>
                </a:solidFill>
                <a:ea typeface="+mn-lt"/>
                <a:cs typeface="+mn-lt"/>
              </a:rPr>
              <a:t>making inferences</a:t>
            </a:r>
            <a:r>
              <a:rPr lang="en-GB" sz="1800" dirty="0">
                <a:ea typeface="+mn-lt"/>
                <a:cs typeface="+mn-lt"/>
              </a:rPr>
              <a:t> from a text and </a:t>
            </a:r>
            <a:r>
              <a:rPr lang="en-GB" sz="1800" dirty="0">
                <a:solidFill>
                  <a:srgbClr val="FF0000"/>
                </a:solidFill>
                <a:ea typeface="+mn-lt"/>
                <a:cs typeface="+mn-lt"/>
              </a:rPr>
              <a:t>justifying inferences with text evidence</a:t>
            </a:r>
            <a:r>
              <a:rPr lang="en-GB" sz="1800" dirty="0">
                <a:ea typeface="+mn-lt"/>
                <a:cs typeface="+mn-lt"/>
              </a:rPr>
              <a:t>. </a:t>
            </a:r>
            <a:endParaRPr lang="en-GB" sz="1800" dirty="0"/>
          </a:p>
          <a:p>
            <a:pPr marL="114300" indent="0">
              <a:lnSpc>
                <a:spcPct val="150000"/>
              </a:lnSpc>
              <a:buNone/>
            </a:pPr>
            <a:endParaRPr lang="en-GB" sz="1800" dirty="0">
              <a:solidFill>
                <a:srgbClr val="000000"/>
              </a:solidFill>
            </a:endParaRPr>
          </a:p>
          <a:p>
            <a:pPr marL="114300" indent="0">
              <a:lnSpc>
                <a:spcPct val="150000"/>
              </a:lnSpc>
              <a:buNone/>
            </a:pPr>
            <a:endParaRPr lang="en-GB" sz="1800" dirty="0"/>
          </a:p>
          <a:p>
            <a:pPr marL="114300" indent="0">
              <a:lnSpc>
                <a:spcPct val="150000"/>
              </a:lnSpc>
              <a:buNone/>
            </a:pPr>
            <a:r>
              <a:rPr lang="en-GB" sz="1800" dirty="0"/>
              <a:t>When reading with your child at home try focusing on these types of questions. </a:t>
            </a:r>
          </a:p>
          <a:p>
            <a:endParaRPr lang="en-GB" dirty="0"/>
          </a:p>
        </p:txBody>
      </p:sp>
      <p:sp>
        <p:nvSpPr>
          <p:cNvPr id="4" name="Slide Number Placeholder 3">
            <a:extLst>
              <a:ext uri="{FF2B5EF4-FFF2-40B4-BE49-F238E27FC236}">
                <a16:creationId xmlns:a16="http://schemas.microsoft.com/office/drawing/2014/main" id="{474889D6-6DFE-402C-9D18-81D5ED767394}"/>
              </a:ext>
            </a:extLst>
          </p:cNvPr>
          <p:cNvSpPr>
            <a:spLocks noGrp="1"/>
          </p:cNvSpPr>
          <p:nvPr>
            <p:ph type="sldNum" idx="12"/>
          </p:nvPr>
        </p:nvSpPr>
        <p:spPr/>
        <p:txBody>
          <a:bodyPr/>
          <a:lstStyle/>
          <a:p>
            <a:fld id="{00000000-1234-1234-1234-123412341234}" type="slidenum">
              <a:rPr lang="en" smtClean="0"/>
              <a:pPr/>
              <a:t>15</a:t>
            </a:fld>
            <a:endParaRPr lang="en"/>
          </a:p>
        </p:txBody>
      </p:sp>
    </p:spTree>
    <p:extLst>
      <p:ext uri="{BB962C8B-B14F-4D97-AF65-F5344CB8AC3E}">
        <p14:creationId xmlns:p14="http://schemas.microsoft.com/office/powerpoint/2010/main" val="821430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700" y="985737"/>
            <a:ext cx="8520601" cy="5106097"/>
          </a:xfrm>
        </p:spPr>
        <p:txBody>
          <a:bodyPr/>
          <a:lstStyle/>
          <a:p>
            <a:pPr marL="114300" indent="0">
              <a:buNone/>
            </a:pPr>
            <a:r>
              <a:rPr lang="en-GB" dirty="0"/>
              <a:t>The reading SATs paper requires a range of answer styles.</a:t>
            </a:r>
          </a:p>
          <a:p>
            <a:pPr marL="114300" indent="0">
              <a:buNone/>
            </a:pPr>
            <a:endParaRPr lang="en-GB" dirty="0"/>
          </a:p>
          <a:p>
            <a:pPr marL="114300" indent="0">
              <a:buNone/>
            </a:pPr>
            <a:r>
              <a:rPr lang="en-GB" dirty="0"/>
              <a:t>Example questions:</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16</a:t>
            </a:fld>
            <a:endParaRPr lang="en"/>
          </a:p>
        </p:txBody>
      </p:sp>
      <p:pic>
        <p:nvPicPr>
          <p:cNvPr id="6" name="Picture 5">
            <a:extLst>
              <a:ext uri="{FF2B5EF4-FFF2-40B4-BE49-F238E27FC236}">
                <a16:creationId xmlns:a16="http://schemas.microsoft.com/office/drawing/2014/main" id="{F676C546-D209-41CB-AEF5-77B5AF70B2AB}"/>
              </a:ext>
            </a:extLst>
          </p:cNvPr>
          <p:cNvPicPr>
            <a:picLocks noChangeAspect="1"/>
          </p:cNvPicPr>
          <p:nvPr/>
        </p:nvPicPr>
        <p:blipFill>
          <a:blip r:embed="rId3"/>
          <a:stretch>
            <a:fillRect/>
          </a:stretch>
        </p:blipFill>
        <p:spPr>
          <a:xfrm>
            <a:off x="456660" y="2282670"/>
            <a:ext cx="4642594" cy="1742341"/>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5038BECB-9DE6-442C-B750-A465EFF4528F}"/>
              </a:ext>
            </a:extLst>
          </p:cNvPr>
          <p:cNvPicPr>
            <a:picLocks noChangeAspect="1"/>
          </p:cNvPicPr>
          <p:nvPr/>
        </p:nvPicPr>
        <p:blipFill>
          <a:blip r:embed="rId4"/>
          <a:stretch>
            <a:fillRect/>
          </a:stretch>
        </p:blipFill>
        <p:spPr>
          <a:xfrm>
            <a:off x="5244216" y="1508369"/>
            <a:ext cx="3705225" cy="1778000"/>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F2DBDE4B-85E0-41C4-88FD-D7FD84868A9B}"/>
              </a:ext>
            </a:extLst>
          </p:cNvPr>
          <p:cNvPicPr>
            <a:picLocks noChangeAspect="1"/>
          </p:cNvPicPr>
          <p:nvPr/>
        </p:nvPicPr>
        <p:blipFill>
          <a:blip r:embed="rId5"/>
          <a:stretch>
            <a:fillRect/>
          </a:stretch>
        </p:blipFill>
        <p:spPr>
          <a:xfrm>
            <a:off x="2450916" y="4763652"/>
            <a:ext cx="4242167" cy="17163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9395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700" y="985737"/>
            <a:ext cx="8520601" cy="931639"/>
          </a:xfrm>
        </p:spPr>
        <p:txBody>
          <a:bodyPr/>
          <a:lstStyle/>
          <a:p>
            <a:pPr marL="114300" indent="0">
              <a:buNone/>
            </a:pPr>
            <a:r>
              <a:rPr lang="en-GB" dirty="0"/>
              <a:t>Example questions:</a:t>
            </a:r>
          </a:p>
          <a:p>
            <a:pPr marL="114300" indent="0">
              <a:buNone/>
            </a:pPr>
            <a:r>
              <a:rPr lang="en-GB" dirty="0"/>
              <a:t>Based on text 3: Music Box</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17</a:t>
            </a:fld>
            <a:endParaRPr lang="en"/>
          </a:p>
        </p:txBody>
      </p:sp>
      <p:pic>
        <p:nvPicPr>
          <p:cNvPr id="11" name="Picture 10">
            <a:extLst>
              <a:ext uri="{FF2B5EF4-FFF2-40B4-BE49-F238E27FC236}">
                <a16:creationId xmlns:a16="http://schemas.microsoft.com/office/drawing/2014/main" id="{6C73481A-B4AB-4202-BB10-6175F11BC708}"/>
              </a:ext>
            </a:extLst>
          </p:cNvPr>
          <p:cNvPicPr>
            <a:picLocks noChangeAspect="1"/>
          </p:cNvPicPr>
          <p:nvPr/>
        </p:nvPicPr>
        <p:blipFill>
          <a:blip r:embed="rId3"/>
          <a:stretch>
            <a:fillRect/>
          </a:stretch>
        </p:blipFill>
        <p:spPr>
          <a:xfrm>
            <a:off x="4826412" y="1599120"/>
            <a:ext cx="4005888" cy="4555067"/>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32C3E224-F527-4E09-9EEC-7AA1AF0EC2E3}"/>
              </a:ext>
            </a:extLst>
          </p:cNvPr>
          <p:cNvPicPr>
            <a:picLocks noChangeAspect="1"/>
          </p:cNvPicPr>
          <p:nvPr/>
        </p:nvPicPr>
        <p:blipFill>
          <a:blip r:embed="rId4"/>
          <a:stretch>
            <a:fillRect/>
          </a:stretch>
        </p:blipFill>
        <p:spPr>
          <a:xfrm>
            <a:off x="444627" y="1824112"/>
            <a:ext cx="4005888" cy="410508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4081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05C8AC-D2C7-4ABB-8FA8-7049613918CB}"/>
              </a:ext>
            </a:extLst>
          </p:cNvPr>
          <p:cNvSpPr txBox="1"/>
          <p:nvPr/>
        </p:nvSpPr>
        <p:spPr>
          <a:xfrm>
            <a:off x="255181" y="186186"/>
            <a:ext cx="6344429"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How can I support my child in preparing for their SATs? </a:t>
            </a:r>
            <a:endParaRPr lang="en-GB" u="sng"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5A22397-22CB-48B1-9847-DF279AAA275F}"/>
              </a:ext>
            </a:extLst>
          </p:cNvPr>
          <p:cNvSpPr txBox="1"/>
          <p:nvPr/>
        </p:nvSpPr>
        <p:spPr>
          <a:xfrm>
            <a:off x="344453" y="1072701"/>
            <a:ext cx="8586896" cy="4939814"/>
          </a:xfrm>
          <a:prstGeom prst="rect">
            <a:avLst/>
          </a:prstGeom>
          <a:noFill/>
        </p:spPr>
        <p:txBody>
          <a:bodyPr wrap="square" lIns="91440" tIns="45720" rIns="91440" bIns="45720" rtlCol="0" anchor="t">
            <a:spAutoFit/>
          </a:bodyPr>
          <a:lstStyle/>
          <a:p>
            <a:r>
              <a:rPr lang="en-GB" dirty="0">
                <a:latin typeface="Arial"/>
                <a:cs typeface="Arial"/>
              </a:rPr>
              <a:t>Firstly, a positive attitude goes a long way – so please give your child as much encouragement and support as possible (but we don’t need to tell you that)!</a:t>
            </a:r>
          </a:p>
          <a:p>
            <a:endParaRPr lang="en-GB" dirty="0">
              <a:latin typeface="Arial" panose="020B0604020202020204" pitchFamily="34" charset="0"/>
              <a:cs typeface="Arial" panose="020B0604020202020204" pitchFamily="34" charset="0"/>
            </a:endParaRPr>
          </a:p>
          <a:p>
            <a:pPr>
              <a:spcAft>
                <a:spcPts val="600"/>
              </a:spcAft>
            </a:pPr>
            <a:r>
              <a:rPr lang="en-GB" dirty="0">
                <a:latin typeface="Arial" panose="020B0604020202020204" pitchFamily="34" charset="0"/>
                <a:cs typeface="Arial" panose="020B0604020202020204" pitchFamily="34" charset="0"/>
              </a:rPr>
              <a:t>Some further tips:</a:t>
            </a:r>
            <a:endParaRPr lang="en-US" sz="1600" dirty="0">
              <a:latin typeface="Arial" panose="020B0604020202020204" pitchFamily="34" charset="0"/>
              <a:cs typeface="Arial" panose="020B0604020202020204" pitchFamily="34" charset="0"/>
            </a:endParaRPr>
          </a:p>
          <a:p>
            <a:pPr>
              <a:spcAft>
                <a:spcPts val="600"/>
              </a:spcAft>
            </a:pPr>
            <a:r>
              <a:rPr lang="en-US" sz="1600" dirty="0">
                <a:latin typeface="Arial" panose="020B0604020202020204" pitchFamily="34" charset="0"/>
                <a:cs typeface="Arial" panose="020B0604020202020204" pitchFamily="34" charset="0"/>
              </a:rPr>
              <a:t>• Direct any questions or concerns you have about SATs to your child’s teacher, rather than worry your child with them; </a:t>
            </a:r>
          </a:p>
          <a:p>
            <a:pPr>
              <a:spcAft>
                <a:spcPts val="600"/>
              </a:spcAft>
            </a:pPr>
            <a:r>
              <a:rPr lang="en-US" sz="1600" dirty="0">
                <a:latin typeface="Arial" panose="020B0604020202020204" pitchFamily="34" charset="0"/>
                <a:cs typeface="Arial" panose="020B0604020202020204" pitchFamily="34" charset="0"/>
              </a:rPr>
              <a:t>• Give your child opportunities to go outside and avoid overuse of screens - this can apply to leisure pursuits as well as how they study; </a:t>
            </a:r>
          </a:p>
          <a:p>
            <a:pPr>
              <a:spcAft>
                <a:spcPts val="600"/>
              </a:spcAft>
            </a:pPr>
            <a:r>
              <a:rPr lang="en-US" sz="1600" dirty="0">
                <a:latin typeface="Arial" panose="020B0604020202020204" pitchFamily="34" charset="0"/>
                <a:cs typeface="Arial" panose="020B0604020202020204" pitchFamily="34" charset="0"/>
              </a:rPr>
              <a:t>• Try to provide a quiet corner of the house for homework and study, that’s as free from distractions as possible;</a:t>
            </a:r>
          </a:p>
          <a:p>
            <a:pPr>
              <a:spcAft>
                <a:spcPts val="600"/>
              </a:spcAft>
            </a:pPr>
            <a:r>
              <a:rPr lang="en-US" sz="1600" dirty="0">
                <a:latin typeface="Arial" panose="020B0604020202020204" pitchFamily="34" charset="0"/>
                <a:cs typeface="Arial" panose="020B0604020202020204" pitchFamily="34" charset="0"/>
              </a:rPr>
              <a:t> • Encourage your child to talk to their teacher or another adult they trust if they express persisting anxieties about SATs. Remember that a small amount of anxiety is normal and not harmful; </a:t>
            </a:r>
          </a:p>
          <a:p>
            <a:pPr>
              <a:spcAft>
                <a:spcPts val="600"/>
              </a:spcAft>
            </a:pPr>
            <a:r>
              <a:rPr lang="en-US" sz="1600" dirty="0">
                <a:latin typeface="Arial" panose="020B0604020202020204" pitchFamily="34" charset="0"/>
                <a:cs typeface="Arial" panose="020B0604020202020204" pitchFamily="34" charset="0"/>
              </a:rPr>
              <a:t>• If your child is unwilling to talk to their teacher, talk to them yourself; </a:t>
            </a:r>
          </a:p>
          <a:p>
            <a:pPr>
              <a:spcAft>
                <a:spcPts val="600"/>
              </a:spcAft>
            </a:pPr>
            <a:r>
              <a:rPr lang="en-US" sz="1600" dirty="0">
                <a:latin typeface="Arial" panose="020B0604020202020204" pitchFamily="34" charset="0"/>
                <a:cs typeface="Arial" panose="020B0604020202020204" pitchFamily="34" charset="0"/>
              </a:rPr>
              <a:t>• Plan something nice and fun for the weekends after SATs – this will help your child give them something to look forward to; </a:t>
            </a:r>
          </a:p>
          <a:p>
            <a:pPr>
              <a:spcAft>
                <a:spcPts val="600"/>
              </a:spcAft>
            </a:pPr>
            <a:r>
              <a:rPr lang="en-US" sz="1600" dirty="0">
                <a:latin typeface="Arial"/>
                <a:cs typeface="Arial"/>
              </a:rPr>
              <a:t>• Ensure your child is eating and drinking well, and getting a suitable amount of sleep.</a:t>
            </a:r>
            <a:endParaRPr lang="en-GB" sz="1600" dirty="0">
              <a:latin typeface="Arial"/>
              <a:cs typeface="Arial"/>
            </a:endParaRPr>
          </a:p>
        </p:txBody>
      </p:sp>
    </p:spTree>
    <p:extLst>
      <p:ext uri="{BB962C8B-B14F-4D97-AF65-F5344CB8AC3E}">
        <p14:creationId xmlns:p14="http://schemas.microsoft.com/office/powerpoint/2010/main" val="3017538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05C8AC-D2C7-4ABB-8FA8-7049613918CB}"/>
              </a:ext>
            </a:extLst>
          </p:cNvPr>
          <p:cNvSpPr txBox="1"/>
          <p:nvPr/>
        </p:nvSpPr>
        <p:spPr>
          <a:xfrm>
            <a:off x="345681" y="134321"/>
            <a:ext cx="3241015" cy="369332"/>
          </a:xfrm>
          <a:prstGeom prst="rect">
            <a:avLst/>
          </a:prstGeom>
          <a:noFill/>
        </p:spPr>
        <p:txBody>
          <a:bodyPr wrap="none" rtlCol="0">
            <a:spAutoFit/>
          </a:bodyPr>
          <a:lstStyle/>
          <a:p>
            <a:r>
              <a:rPr lang="en-GB" b="1" u="sng" kern="1200" dirty="0">
                <a:latin typeface="Arial" panose="020B0604020202020204" pitchFamily="34" charset="0"/>
                <a:cs typeface="Arial" panose="020B0604020202020204" pitchFamily="34" charset="0"/>
              </a:rPr>
              <a:t>Remember this about SATs:</a:t>
            </a:r>
            <a:endParaRPr lang="en-GB" u="sng" kern="1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5A22397-22CB-48B1-9847-DF279AAA275F}"/>
              </a:ext>
            </a:extLst>
          </p:cNvPr>
          <p:cNvSpPr txBox="1"/>
          <p:nvPr/>
        </p:nvSpPr>
        <p:spPr>
          <a:xfrm>
            <a:off x="345681" y="1486618"/>
            <a:ext cx="8586896" cy="4247317"/>
          </a:xfrm>
          <a:prstGeom prst="rect">
            <a:avLst/>
          </a:prstGeom>
          <a:noFill/>
        </p:spPr>
        <p:txBody>
          <a:bodyPr wrap="square" rtlCol="0">
            <a:spAutoFit/>
          </a:bodyPr>
          <a:lstStyle/>
          <a:p>
            <a:r>
              <a:rPr lang="en-US" b="1" kern="1200" dirty="0">
                <a:solidFill>
                  <a:srgbClr val="388CDA"/>
                </a:solidFill>
                <a:latin typeface="Arial" panose="020B0604020202020204" pitchFamily="34" charset="0"/>
                <a:cs typeface="Arial" panose="020B0604020202020204" pitchFamily="34" charset="0"/>
              </a:rPr>
              <a:t>SATs focus on what they know about Maths and English </a:t>
            </a:r>
          </a:p>
          <a:p>
            <a:r>
              <a:rPr lang="en-US" kern="1200" dirty="0">
                <a:latin typeface="Arial" panose="020B0604020202020204" pitchFamily="34" charset="0"/>
                <a:cs typeface="Arial" panose="020B0604020202020204" pitchFamily="34" charset="0"/>
              </a:rPr>
              <a:t>They won’t reflect how talented they are at Science, Geography, Art or PE, and they certainly won’t highlight positive personal characteristics such as kindness and integrity. </a:t>
            </a:r>
          </a:p>
          <a:p>
            <a:endParaRPr lang="en-US" kern="1200" dirty="0">
              <a:latin typeface="Arial" panose="020B0604020202020204" pitchFamily="34" charset="0"/>
              <a:cs typeface="Arial" panose="020B0604020202020204" pitchFamily="34" charset="0"/>
            </a:endParaRPr>
          </a:p>
          <a:p>
            <a:r>
              <a:rPr lang="en-US" b="1" kern="1200" dirty="0">
                <a:solidFill>
                  <a:srgbClr val="388CDA"/>
                </a:solidFill>
                <a:latin typeface="Arial" panose="020B0604020202020204" pitchFamily="34" charset="0"/>
                <a:cs typeface="Arial" panose="020B0604020202020204" pitchFamily="34" charset="0"/>
              </a:rPr>
              <a:t>SATs results don’t always tell the whole story </a:t>
            </a:r>
          </a:p>
          <a:p>
            <a:r>
              <a:rPr lang="en-US" kern="1200" dirty="0">
                <a:latin typeface="Arial" panose="020B0604020202020204" pitchFamily="34" charset="0"/>
                <a:cs typeface="Arial" panose="020B0604020202020204" pitchFamily="34" charset="0"/>
              </a:rPr>
              <a:t>The results will say they DID or DIDN’T meet a certain standard, but not necessarily by what margin. Additionally, the thresholds tend to change each year according to overall national performance, so what was classed as ‘did meet the expected standard’ in 2016 may have been considered a ‘did not’ in 2015</a:t>
            </a:r>
            <a:r>
              <a:rPr lang="en-US" dirty="0">
                <a:latin typeface="Arial" panose="020B0604020202020204" pitchFamily="34" charset="0"/>
                <a:cs typeface="Arial" panose="020B0604020202020204" pitchFamily="34" charset="0"/>
              </a:rPr>
              <a:t> </a:t>
            </a:r>
            <a:r>
              <a:rPr lang="en-US" kern="1200" dirty="0">
                <a:latin typeface="Arial" panose="020B0604020202020204" pitchFamily="34" charset="0"/>
                <a:cs typeface="Arial" panose="020B0604020202020204" pitchFamily="34" charset="0"/>
              </a:rPr>
              <a:t>so don’t let your child see SATs as a simple case of ‘pass’ or ‘fail’. </a:t>
            </a:r>
          </a:p>
          <a:p>
            <a:endParaRPr lang="en-US" kern="1200" dirty="0">
              <a:latin typeface="Arial" panose="020B0604020202020204" pitchFamily="34" charset="0"/>
              <a:cs typeface="Arial" panose="020B0604020202020204" pitchFamily="34" charset="0"/>
            </a:endParaRPr>
          </a:p>
          <a:p>
            <a:r>
              <a:rPr lang="en-US" b="1" kern="1200" dirty="0">
                <a:solidFill>
                  <a:srgbClr val="388CDA"/>
                </a:solidFill>
                <a:latin typeface="Arial" panose="020B0604020202020204" pitchFamily="34" charset="0"/>
                <a:cs typeface="Arial" panose="020B0604020202020204" pitchFamily="34" charset="0"/>
              </a:rPr>
              <a:t>SATs last for one week </a:t>
            </a:r>
          </a:p>
          <a:p>
            <a:r>
              <a:rPr lang="en-US" kern="1200" dirty="0">
                <a:latin typeface="Arial" panose="020B0604020202020204" pitchFamily="34" charset="0"/>
                <a:cs typeface="Arial" panose="020B0604020202020204" pitchFamily="34" charset="0"/>
              </a:rPr>
              <a:t>In reality it’s just one or two papers lasting 30-60 minutes each day. You can’t </a:t>
            </a:r>
            <a:r>
              <a:rPr lang="en-US" kern="1200" dirty="0" err="1">
                <a:latin typeface="Arial" panose="020B0604020202020204" pitchFamily="34" charset="0"/>
                <a:cs typeface="Arial" panose="020B0604020202020204" pitchFamily="34" charset="0"/>
              </a:rPr>
              <a:t>emphasise</a:t>
            </a:r>
            <a:r>
              <a:rPr lang="en-US" kern="1200" dirty="0">
                <a:latin typeface="Arial" panose="020B0604020202020204" pitchFamily="34" charset="0"/>
                <a:cs typeface="Arial" panose="020B0604020202020204" pitchFamily="34" charset="0"/>
              </a:rPr>
              <a:t> enough the importance of keeping that in perspective.</a:t>
            </a:r>
            <a:endParaRPr lang="en-GB" sz="1600" kern="1200" dirty="0">
              <a:solidFill>
                <a:srgbClr val="388CD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216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05C8AC-D2C7-4ABB-8FA8-7049613918CB}"/>
              </a:ext>
            </a:extLst>
          </p:cNvPr>
          <p:cNvSpPr txBox="1"/>
          <p:nvPr/>
        </p:nvSpPr>
        <p:spPr>
          <a:xfrm>
            <a:off x="144069" y="253429"/>
            <a:ext cx="5378395" cy="369332"/>
          </a:xfrm>
          <a:prstGeom prst="rect">
            <a:avLst/>
          </a:prstGeom>
          <a:noFill/>
        </p:spPr>
        <p:txBody>
          <a:bodyPr wrap="none" rtlCol="0">
            <a:spAutoFit/>
          </a:bodyPr>
          <a:lstStyle/>
          <a:p>
            <a:r>
              <a:rPr lang="en-GB" b="1" u="sng" kern="1200" dirty="0">
                <a:latin typeface="Arial" panose="020B0604020202020204" pitchFamily="34" charset="0"/>
                <a:cs typeface="Arial" panose="020B0604020202020204" pitchFamily="34" charset="0"/>
              </a:rPr>
              <a:t>What should I do if I’m worried about my child?</a:t>
            </a:r>
            <a:endParaRPr lang="en-GB" u="sng" kern="1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5A22397-22CB-48B1-9847-DF279AAA275F}"/>
              </a:ext>
            </a:extLst>
          </p:cNvPr>
          <p:cNvSpPr txBox="1"/>
          <p:nvPr/>
        </p:nvSpPr>
        <p:spPr>
          <a:xfrm>
            <a:off x="246755" y="786738"/>
            <a:ext cx="8586896" cy="2246769"/>
          </a:xfrm>
          <a:prstGeom prst="rect">
            <a:avLst/>
          </a:prstGeom>
          <a:noFill/>
        </p:spPr>
        <p:txBody>
          <a:bodyPr wrap="square" rtlCol="0">
            <a:spAutoFit/>
          </a:bodyPr>
          <a:lstStyle/>
          <a:p>
            <a:r>
              <a:rPr lang="en-US" sz="1400" kern="1200" dirty="0">
                <a:latin typeface="Arial" panose="020B0604020202020204" pitchFamily="34" charset="0"/>
                <a:cs typeface="Arial" panose="020B0604020202020204" pitchFamily="34" charset="0"/>
              </a:rPr>
              <a:t>It would be unnatural for SATs not to induce a certain degree of worry or anxiety but there is, of course, a tipping point.</a:t>
            </a:r>
          </a:p>
          <a:p>
            <a:endParaRPr lang="en-US" sz="1400" kern="1200" dirty="0">
              <a:latin typeface="Arial" panose="020B0604020202020204" pitchFamily="34" charset="0"/>
              <a:cs typeface="Arial" panose="020B0604020202020204" pitchFamily="34" charset="0"/>
            </a:endParaRPr>
          </a:p>
          <a:p>
            <a:r>
              <a:rPr lang="en-US" sz="1400" b="1" kern="1200" dirty="0">
                <a:latin typeface="Arial" panose="020B0604020202020204" pitchFamily="34" charset="0"/>
                <a:cs typeface="Arial" panose="020B0604020202020204" pitchFamily="34" charset="0"/>
              </a:rPr>
              <a:t>SATs should not:</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affect a child’s appetite;</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affect a child’s ability to sleep;</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alter a child’s personality;</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induce panic, tears or disengagement from lessons;</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be a reason not to attend school.</a:t>
            </a:r>
          </a:p>
          <a:p>
            <a:endParaRPr lang="en-US" sz="1400" kern="1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5A22397-22CB-48B1-9847-DF279AAA275F}"/>
              </a:ext>
            </a:extLst>
          </p:cNvPr>
          <p:cNvSpPr txBox="1"/>
          <p:nvPr/>
        </p:nvSpPr>
        <p:spPr>
          <a:xfrm>
            <a:off x="246755" y="2904350"/>
            <a:ext cx="8586896" cy="3754874"/>
          </a:xfrm>
          <a:prstGeom prst="rect">
            <a:avLst/>
          </a:prstGeom>
          <a:noFill/>
        </p:spPr>
        <p:txBody>
          <a:bodyPr wrap="square" rtlCol="0">
            <a:spAutoFit/>
          </a:bodyPr>
          <a:lstStyle/>
          <a:p>
            <a:pPr>
              <a:spcBef>
                <a:spcPts val="600"/>
              </a:spcBef>
            </a:pPr>
            <a:r>
              <a:rPr lang="en-US" sz="1600" b="1" dirty="0">
                <a:latin typeface="Arial" panose="020B0604020202020204" pitchFamily="34" charset="0"/>
                <a:cs typeface="Arial" panose="020B0604020202020204" pitchFamily="34" charset="0"/>
              </a:rPr>
              <a:t>Steps to take:</a:t>
            </a:r>
            <a:endParaRPr lang="en-US" sz="500" b="1" dirty="0">
              <a:latin typeface="Arial" panose="020B0604020202020204" pitchFamily="34" charset="0"/>
              <a:cs typeface="Arial" panose="020B0604020202020204" pitchFamily="34" charset="0"/>
            </a:endParaRPr>
          </a:p>
          <a:p>
            <a:pPr>
              <a:spcBef>
                <a:spcPts val="600"/>
              </a:spcBef>
              <a:spcAft>
                <a:spcPts val="600"/>
              </a:spcAft>
            </a:pPr>
            <a:r>
              <a:rPr lang="en-US" sz="1400" b="1" dirty="0">
                <a:solidFill>
                  <a:srgbClr val="388CDA"/>
                </a:solidFill>
                <a:latin typeface="Arial" panose="020B0604020202020204" pitchFamily="34" charset="0"/>
                <a:cs typeface="Arial" panose="020B0604020202020204" pitchFamily="34" charset="0"/>
              </a:rPr>
              <a:t>Talk to the school </a:t>
            </a:r>
          </a:p>
          <a:p>
            <a:pPr>
              <a:spcAft>
                <a:spcPts val="600"/>
              </a:spcAft>
            </a:pPr>
            <a:r>
              <a:rPr lang="en-US" sz="1400" dirty="0">
                <a:latin typeface="Arial" panose="020B0604020202020204" pitchFamily="34" charset="0"/>
                <a:cs typeface="Arial" panose="020B0604020202020204" pitchFamily="34" charset="0"/>
              </a:rPr>
              <a:t>Is your child showing the same symptoms at school as they are at home? Is there anything else going on at home which may be contributing to your child’s overall level of stress? Work with the school so everyone concerned can be offering the support that’s needed.</a:t>
            </a:r>
            <a:r>
              <a:rPr lang="en-US" sz="1400" b="1" dirty="0">
                <a:latin typeface="Arial" panose="020B0604020202020204" pitchFamily="34" charset="0"/>
                <a:cs typeface="Arial" panose="020B0604020202020204" pitchFamily="34" charset="0"/>
              </a:rPr>
              <a:t> </a:t>
            </a:r>
          </a:p>
          <a:p>
            <a:pPr>
              <a:spcAft>
                <a:spcPts val="600"/>
              </a:spcAft>
            </a:pPr>
            <a:r>
              <a:rPr lang="en-US" sz="1400" b="1" dirty="0">
                <a:solidFill>
                  <a:srgbClr val="388CDA"/>
                </a:solidFill>
                <a:latin typeface="Arial" panose="020B0604020202020204" pitchFamily="34" charset="0"/>
                <a:cs typeface="Arial" panose="020B0604020202020204" pitchFamily="34" charset="0"/>
              </a:rPr>
              <a:t>Spend time with your child</a:t>
            </a:r>
          </a:p>
          <a:p>
            <a:pPr>
              <a:spcAft>
                <a:spcPts val="600"/>
              </a:spcAft>
            </a:pPr>
            <a:r>
              <a:rPr lang="en-US" sz="1400" dirty="0">
                <a:latin typeface="Arial" panose="020B0604020202020204" pitchFamily="34" charset="0"/>
                <a:cs typeface="Arial" panose="020B0604020202020204" pitchFamily="34" charset="0"/>
              </a:rPr>
              <a:t>Try to understand what aspect of SATs concerns them most. Is it the worry of ‘failing’? Is it the worry of getting stuck on a paper? If your child can pinpoint what’s bothering them most, you can take specific steps to help reassure them. </a:t>
            </a:r>
          </a:p>
          <a:p>
            <a:pPr>
              <a:spcAft>
                <a:spcPts val="600"/>
              </a:spcAft>
            </a:pPr>
            <a:r>
              <a:rPr lang="en-US" sz="1400" b="1" dirty="0">
                <a:solidFill>
                  <a:srgbClr val="388CDA"/>
                </a:solidFill>
                <a:latin typeface="Arial" panose="020B0604020202020204" pitchFamily="34" charset="0"/>
                <a:cs typeface="Arial" panose="020B0604020202020204" pitchFamily="34" charset="0"/>
              </a:rPr>
              <a:t>Try not to project your own anxieties or views on the SATs</a:t>
            </a:r>
          </a:p>
          <a:p>
            <a:pPr>
              <a:spcAft>
                <a:spcPts val="600"/>
              </a:spcAft>
            </a:pPr>
            <a:r>
              <a:rPr lang="en-US" sz="1400" dirty="0">
                <a:latin typeface="Arial" panose="020B0604020202020204" pitchFamily="34" charset="0"/>
                <a:cs typeface="Arial" panose="020B0604020202020204" pitchFamily="34" charset="0"/>
              </a:rPr>
              <a:t>If you don’t believe in SATs, or do not think your child should be doing them, then neither will they. </a:t>
            </a:r>
          </a:p>
          <a:p>
            <a:pPr>
              <a:spcAft>
                <a:spcPts val="600"/>
              </a:spcAft>
            </a:pPr>
            <a:r>
              <a:rPr lang="en-US" sz="1400" b="1" dirty="0">
                <a:solidFill>
                  <a:srgbClr val="388CDA"/>
                </a:solidFill>
                <a:latin typeface="Arial" panose="020B0604020202020204" pitchFamily="34" charset="0"/>
                <a:cs typeface="Arial" panose="020B0604020202020204" pitchFamily="34" charset="0"/>
              </a:rPr>
              <a:t>Encourage your child to talk to their teacher</a:t>
            </a:r>
          </a:p>
          <a:p>
            <a:pPr>
              <a:spcAft>
                <a:spcPts val="600"/>
              </a:spcAft>
            </a:pPr>
            <a:r>
              <a:rPr lang="en-US" sz="1400" dirty="0">
                <a:latin typeface="Arial" panose="020B0604020202020204" pitchFamily="34" charset="0"/>
                <a:cs typeface="Arial" panose="020B0604020202020204" pitchFamily="34" charset="0"/>
              </a:rPr>
              <a:t>SATs are obviously linked to school, so don’t be surprised if they </a:t>
            </a:r>
            <a:r>
              <a:rPr lang="en-US" sz="1400" dirty="0" err="1">
                <a:latin typeface="Arial" panose="020B0604020202020204" pitchFamily="34" charset="0"/>
                <a:cs typeface="Arial" panose="020B0604020202020204" pitchFamily="34" charset="0"/>
              </a:rPr>
              <a:t>favour</a:t>
            </a:r>
            <a:r>
              <a:rPr lang="en-US" sz="1400" dirty="0">
                <a:latin typeface="Arial" panose="020B0604020202020204" pitchFamily="34" charset="0"/>
                <a:cs typeface="Arial" panose="020B0604020202020204" pitchFamily="34" charset="0"/>
              </a:rPr>
              <a:t> the reassurance of teachers above family members.</a:t>
            </a:r>
            <a:endParaRPr lang="en-GB" sz="1400" dirty="0">
              <a:latin typeface="Arial" panose="020B0604020202020204" pitchFamily="34" charset="0"/>
              <a:cs typeface="Arial" panose="020B0604020202020204" pitchFamily="34" charset="0"/>
            </a:endParaRPr>
          </a:p>
        </p:txBody>
      </p:sp>
      <p:pic>
        <p:nvPicPr>
          <p:cNvPr id="6" name="Picture 6">
            <a:extLst>
              <a:ext uri="{FF2B5EF4-FFF2-40B4-BE49-F238E27FC236}">
                <a16:creationId xmlns:a16="http://schemas.microsoft.com/office/drawing/2014/main" id="{F9E0B29A-AC62-59A4-3024-6215E5DA167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540000">
            <a:off x="5194552" y="1681110"/>
            <a:ext cx="3612086" cy="1263736"/>
          </a:xfrm>
          <a:prstGeom prst="rect">
            <a:avLst/>
          </a:prstGeom>
        </p:spPr>
      </p:pic>
    </p:spTree>
    <p:extLst>
      <p:ext uri="{BB962C8B-B14F-4D97-AF65-F5344CB8AC3E}">
        <p14:creationId xmlns:p14="http://schemas.microsoft.com/office/powerpoint/2010/main" val="3969046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81D97DC101CA418F4F6A64EE2B8E23" ma:contentTypeVersion="18" ma:contentTypeDescription="Create a new document." ma:contentTypeScope="" ma:versionID="225b2053220594830ec840bc18acb8b9">
  <xsd:schema xmlns:xsd="http://www.w3.org/2001/XMLSchema" xmlns:xs="http://www.w3.org/2001/XMLSchema" xmlns:p="http://schemas.microsoft.com/office/2006/metadata/properties" xmlns:ns2="7e80ae7c-15cc-4a45-bc72-7ccce1b911f7" xmlns:ns3="f4fe4e56-772f-4975-ad6d-e033b0538dcb" targetNamespace="http://schemas.microsoft.com/office/2006/metadata/properties" ma:root="true" ma:fieldsID="777e2129b5719f9faee264f89a0c0494" ns2:_="" ns3:_="">
    <xsd:import namespace="7e80ae7c-15cc-4a45-bc72-7ccce1b911f7"/>
    <xsd:import namespace="f4fe4e56-772f-4975-ad6d-e033b0538dc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80ae7c-15cc-4a45-bc72-7ccce1b911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0d1e17d-c022-4aab-9d7f-e919e29c40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fe4e56-772f-4975-ad6d-e033b0538dcb"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ecb7d63-a050-4dce-ac75-f525f8adb351}" ma:internalName="TaxCatchAll" ma:showField="CatchAllData" ma:web="f4fe4e56-772f-4975-ad6d-e033b0538d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4fe4e56-772f-4975-ad6d-e033b0538dcb" xsi:nil="true"/>
    <lcf76f155ced4ddcb4097134ff3c332f xmlns="7e80ae7c-15cc-4a45-bc72-7ccce1b911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CA155DE-CB64-4096-853F-F161AA56F18F}">
  <ds:schemaRefs>
    <ds:schemaRef ds:uri="http://schemas.microsoft.com/sharepoint/v3/contenttype/forms"/>
  </ds:schemaRefs>
</ds:datastoreItem>
</file>

<file path=customXml/itemProps2.xml><?xml version="1.0" encoding="utf-8"?>
<ds:datastoreItem xmlns:ds="http://schemas.openxmlformats.org/officeDocument/2006/customXml" ds:itemID="{3EE738CD-DAD4-45DA-9DC6-93A68B0CBF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80ae7c-15cc-4a45-bc72-7ccce1b911f7"/>
    <ds:schemaRef ds:uri="f4fe4e56-772f-4975-ad6d-e033b0538d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F1BB82-F086-4A5A-88B8-326778627115}">
  <ds:schemaRefs>
    <ds:schemaRef ds:uri="http://schemas.microsoft.com/office/2006/metadata/properties"/>
    <ds:schemaRef ds:uri="http://schemas.microsoft.com/office/infopath/2007/PartnerControls"/>
    <ds:schemaRef ds:uri="f4fe4e56-772f-4975-ad6d-e033b0538dcb"/>
    <ds:schemaRef ds:uri="7e80ae7c-15cc-4a45-bc72-7ccce1b911f7"/>
  </ds:schemaRefs>
</ds:datastoreItem>
</file>

<file path=docProps/app.xml><?xml version="1.0" encoding="utf-8"?>
<Properties xmlns="http://schemas.openxmlformats.org/officeDocument/2006/extended-properties" xmlns:vt="http://schemas.openxmlformats.org/officeDocument/2006/docPropsVTypes">
  <TotalTime>1514</TotalTime>
  <Words>2457</Words>
  <Application>Microsoft Office PowerPoint</Application>
  <PresentationFormat>On-screen Show (4:3)</PresentationFormat>
  <Paragraphs>221</Paragraphs>
  <Slides>20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vt:lpstr>
      <vt:lpstr>Calibri</vt:lpstr>
      <vt:lpstr>Courier New</vt:lpstr>
      <vt:lpstr>Nunito</vt:lpstr>
      <vt:lpstr>Office Theme</vt:lpstr>
      <vt:lpstr>PowerPoint Presentation</vt:lpstr>
      <vt:lpstr>PowerPoint Presentation</vt:lpstr>
      <vt:lpstr>When and how the SATs are completed</vt:lpstr>
      <vt:lpstr>PowerPoint Presentation</vt:lpstr>
      <vt:lpstr>PowerPoint Presentation</vt:lpstr>
      <vt:lpstr>PowerPoint Presentation</vt:lpstr>
      <vt:lpstr>PowerPoint Presentation</vt:lpstr>
      <vt:lpstr>PowerPoint Presentation</vt:lpstr>
      <vt:lpstr>PowerPoint Presentation</vt:lpstr>
      <vt:lpstr>Spelling, Punctuation and Grammar</vt:lpstr>
      <vt:lpstr>Spelling, Punctuation and Grammar: Paper 1</vt:lpstr>
      <vt:lpstr>Spelling, Punctuation and Grammar: Paper 1</vt:lpstr>
      <vt:lpstr>Spelling, Punctuation and Grammar: Paper 2</vt:lpstr>
      <vt:lpstr>PowerPoint Presentation</vt:lpstr>
      <vt:lpstr>Reading </vt:lpstr>
      <vt:lpstr>Reading </vt:lpstr>
      <vt:lpstr>Reading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Rabson</dc:creator>
  <cp:lastModifiedBy>Jaye Cannon</cp:lastModifiedBy>
  <cp:revision>98</cp:revision>
  <dcterms:created xsi:type="dcterms:W3CDTF">2020-03-07T16:50:59Z</dcterms:created>
  <dcterms:modified xsi:type="dcterms:W3CDTF">2024-05-09T13:18:59Z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0x010100AB81D97DC101CA418F4F6A64EE2B8E23</vt:lpwstr>
  </property>
  <property fmtid="{D5CDD505-2E9C-101B-9397-08002B2CF9AE}" pid="3" name="MediaServiceImageTags">
    <vt:lpwstr/>
  </property>
</Properties>
</file>