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59" r:id="rId7"/>
    <p:sldId id="258" r:id="rId8"/>
    <p:sldId id="260" r:id="rId9"/>
    <p:sldId id="261"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CCC1C1-13EB-458C-8085-7222149EB90D}" v="4" dt="2022-09-28T18:53:57.6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3" d="100"/>
          <a:sy n="143" d="100"/>
        </p:scale>
        <p:origin x="-15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6" Type="http://schemas.microsoft.com/office/2016/11/relationships/changesInfo" Target="changesInfos/changesInfo1.xml"/><Relationship Id="rId17" Type="http://schemas.microsoft.com/office/2015/10/relationships/revisionInfo" Target="revisionInfo.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sh Rabson" userId="S::trabson@camelford.cornwall.sch.uk::7b211ff2-4a17-4618-89df-e0b546f573c6" providerId="AD" clId="Web-{A2CCC1C1-13EB-458C-8085-7222149EB90D}"/>
    <pc:docChg chg="modSld">
      <pc:chgData name="Trish Rabson" userId="S::trabson@camelford.cornwall.sch.uk::7b211ff2-4a17-4618-89df-e0b546f573c6" providerId="AD" clId="Web-{A2CCC1C1-13EB-458C-8085-7222149EB90D}" dt="2022-09-28T18:53:57.652" v="3" actId="14100"/>
      <pc:docMkLst>
        <pc:docMk/>
      </pc:docMkLst>
      <pc:sldChg chg="modSp">
        <pc:chgData name="Trish Rabson" userId="S::trabson@camelford.cornwall.sch.uk::7b211ff2-4a17-4618-89df-e0b546f573c6" providerId="AD" clId="Web-{A2CCC1C1-13EB-458C-8085-7222149EB90D}" dt="2022-09-28T18:53:57.652" v="3" actId="14100"/>
        <pc:sldMkLst>
          <pc:docMk/>
          <pc:sldMk cId="3423815018" sldId="261"/>
        </pc:sldMkLst>
        <pc:spChg chg="mod ord">
          <ac:chgData name="Trish Rabson" userId="S::trabson@camelford.cornwall.sch.uk::7b211ff2-4a17-4618-89df-e0b546f573c6" providerId="AD" clId="Web-{A2CCC1C1-13EB-458C-8085-7222149EB90D}" dt="2022-09-28T18:53:57.652" v="3" actId="14100"/>
          <ac:spMkLst>
            <pc:docMk/>
            <pc:sldMk cId="3423815018" sldId="261"/>
            <ac:spMk id="7"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5B3CEC3-41E7-EF49-861D-D72EF9263A07}" type="datetimeFigureOut">
              <a:rPr lang="en-US" smtClean="0"/>
              <a:t>02/02/23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3072872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5B3CEC3-41E7-EF49-861D-D72EF9263A07}" type="datetimeFigureOut">
              <a:rPr lang="en-US" smtClean="0"/>
              <a:t>02/02/23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3052396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5B3CEC3-41E7-EF49-861D-D72EF9263A07}" type="datetimeFigureOut">
              <a:rPr lang="en-US" smtClean="0"/>
              <a:t>02/02/23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112980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5B3CEC3-41E7-EF49-861D-D72EF9263A07}" type="datetimeFigureOut">
              <a:rPr lang="en-US" smtClean="0"/>
              <a:t>02/02/23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3712680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5B3CEC3-41E7-EF49-861D-D72EF9263A07}" type="datetimeFigureOut">
              <a:rPr lang="en-US" smtClean="0"/>
              <a:t>02/02/23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3843425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5B3CEC3-41E7-EF49-861D-D72EF9263A07}" type="datetimeFigureOut">
              <a:rPr lang="en-US" smtClean="0"/>
              <a:t>02/02/23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3903210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B3CEC3-41E7-EF49-861D-D72EF9263A07}" type="datetimeFigureOut">
              <a:rPr lang="en-US" smtClean="0"/>
              <a:t>02/02/23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552234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5B3CEC3-41E7-EF49-861D-D72EF9263A07}" type="datetimeFigureOut">
              <a:rPr lang="en-US" smtClean="0"/>
              <a:t>02/02/23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2037306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5B3CEC3-41E7-EF49-861D-D72EF9263A07}" type="datetimeFigureOut">
              <a:rPr lang="en-US" smtClean="0"/>
              <a:t>02/02/23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2691372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5B3CEC3-41E7-EF49-861D-D72EF9263A07}" type="datetimeFigureOut">
              <a:rPr lang="en-US" smtClean="0"/>
              <a:t>02/02/23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475690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5B3CEC3-41E7-EF49-861D-D72EF9263A07}" type="datetimeFigureOut">
              <a:rPr lang="en-US" smtClean="0"/>
              <a:t>02/02/23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41379359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B3CEC3-41E7-EF49-861D-D72EF9263A07}" type="datetimeFigureOut">
              <a:rPr lang="en-US" smtClean="0"/>
              <a:t>02/02/23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F5ED07-33A2-E34E-A0D4-77B37EBA7EAF}" type="slidenum">
              <a:rPr lang="en-US" smtClean="0"/>
              <a:t>‹#›</a:t>
            </a:fld>
            <a:endParaRPr lang="en-US"/>
          </a:p>
        </p:txBody>
      </p:sp>
    </p:spTree>
    <p:extLst>
      <p:ext uri="{BB962C8B-B14F-4D97-AF65-F5344CB8AC3E}">
        <p14:creationId xmlns:p14="http://schemas.microsoft.com/office/powerpoint/2010/main" val="898008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22-04-24 at 16.36.2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6740" y="29055"/>
            <a:ext cx="731317" cy="761167"/>
          </a:xfrm>
          <a:prstGeom prst="rect">
            <a:avLst/>
          </a:prstGeom>
        </p:spPr>
      </p:pic>
      <p:sp>
        <p:nvSpPr>
          <p:cNvPr id="5" name="TextBox 4"/>
          <p:cNvSpPr txBox="1"/>
          <p:nvPr/>
        </p:nvSpPr>
        <p:spPr>
          <a:xfrm rot="16200000">
            <a:off x="7373079" y="6302177"/>
            <a:ext cx="3172510" cy="369332"/>
          </a:xfrm>
          <a:prstGeom prst="rect">
            <a:avLst/>
          </a:prstGeom>
          <a:noFill/>
        </p:spPr>
        <p:txBody>
          <a:bodyPr wrap="square" rtlCol="0">
            <a:spAutoFit/>
          </a:bodyPr>
          <a:lstStyle/>
          <a:p>
            <a:pPr algn="r"/>
            <a:r>
              <a:rPr lang="en-US" dirty="0"/>
              <a:t>Year 1</a:t>
            </a:r>
            <a:r>
              <a:rPr lang="en-US" dirty="0" smtClean="0"/>
              <a:t> </a:t>
            </a:r>
            <a:r>
              <a:rPr lang="mr-IN" dirty="0" smtClean="0"/>
              <a:t>–</a:t>
            </a:r>
            <a:r>
              <a:rPr lang="en-GB" dirty="0" smtClean="0"/>
              <a:t>Spring </a:t>
            </a:r>
            <a:r>
              <a:rPr lang="en-US" dirty="0"/>
              <a:t>2</a:t>
            </a:r>
            <a:r>
              <a:rPr lang="en-US" dirty="0" smtClean="0"/>
              <a:t> </a:t>
            </a:r>
            <a:endParaRPr lang="en-US" dirty="0"/>
          </a:p>
        </p:txBody>
      </p:sp>
      <p:sp>
        <p:nvSpPr>
          <p:cNvPr id="6" name="TextBox 5"/>
          <p:cNvSpPr txBox="1"/>
          <p:nvPr/>
        </p:nvSpPr>
        <p:spPr>
          <a:xfrm>
            <a:off x="1843850" y="216370"/>
            <a:ext cx="4854223" cy="461665"/>
          </a:xfrm>
          <a:prstGeom prst="rect">
            <a:avLst/>
          </a:prstGeom>
          <a:noFill/>
          <a:ln>
            <a:solidFill>
              <a:schemeClr val="tx1"/>
            </a:solidFill>
          </a:ln>
        </p:spPr>
        <p:txBody>
          <a:bodyPr wrap="square" rtlCol="0">
            <a:spAutoFit/>
          </a:bodyPr>
          <a:lstStyle/>
          <a:p>
            <a:pPr algn="ctr"/>
            <a:r>
              <a:rPr lang="en-US" sz="2400" dirty="0"/>
              <a:t>KIRF: </a:t>
            </a:r>
            <a:r>
              <a:rPr lang="en-GB" sz="2400" dirty="0"/>
              <a:t>I can recognise numbers to 50 </a:t>
            </a:r>
            <a:endParaRPr lang="en-US" sz="2400" dirty="0"/>
          </a:p>
        </p:txBody>
      </p:sp>
      <p:sp>
        <p:nvSpPr>
          <p:cNvPr id="7" name="TextBox 6"/>
          <p:cNvSpPr txBox="1"/>
          <p:nvPr/>
        </p:nvSpPr>
        <p:spPr>
          <a:xfrm>
            <a:off x="291629" y="790222"/>
            <a:ext cx="8513704" cy="523220"/>
          </a:xfrm>
          <a:prstGeom prst="rect">
            <a:avLst/>
          </a:prstGeom>
          <a:noFill/>
        </p:spPr>
        <p:txBody>
          <a:bodyPr wrap="square" rtlCol="0">
            <a:spAutoFit/>
          </a:bodyPr>
          <a:lstStyle/>
          <a:p>
            <a:r>
              <a:rPr lang="en-US" sz="1400" dirty="0" smtClean="0"/>
              <a:t>Children need to be able to use their knowledge of numbers to 20 to help them read and write numbers to 50. in addition to this, they need to partition (split) each number in to tens and ones.   </a:t>
            </a:r>
            <a:endParaRPr lang="en-US" sz="1400" dirty="0"/>
          </a:p>
        </p:txBody>
      </p:sp>
      <p:pic>
        <p:nvPicPr>
          <p:cNvPr id="2" name="Picture 1" descr="Screen Shot 2022-12-11 at 13.23.5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831" y="1262328"/>
            <a:ext cx="8359390" cy="2423098"/>
          </a:xfrm>
          <a:prstGeom prst="rect">
            <a:avLst/>
          </a:prstGeom>
        </p:spPr>
      </p:pic>
      <p:pic>
        <p:nvPicPr>
          <p:cNvPr id="3" name="Picture 2" descr="Screen Shot 2022-12-11 at 13.24.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759" y="3680913"/>
            <a:ext cx="8232598" cy="3177087"/>
          </a:xfrm>
          <a:prstGeom prst="rect">
            <a:avLst/>
          </a:prstGeom>
        </p:spPr>
      </p:pic>
    </p:spTree>
    <p:extLst>
      <p:ext uri="{BB962C8B-B14F-4D97-AF65-F5344CB8AC3E}">
        <p14:creationId xmlns:p14="http://schemas.microsoft.com/office/powerpoint/2010/main" val="496346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22-04-24 at 16.36.2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6740" y="29055"/>
            <a:ext cx="731317" cy="761167"/>
          </a:xfrm>
          <a:prstGeom prst="rect">
            <a:avLst/>
          </a:prstGeom>
        </p:spPr>
      </p:pic>
      <p:sp>
        <p:nvSpPr>
          <p:cNvPr id="5" name="TextBox 4"/>
          <p:cNvSpPr txBox="1"/>
          <p:nvPr/>
        </p:nvSpPr>
        <p:spPr>
          <a:xfrm rot="16200000">
            <a:off x="7373079" y="6513700"/>
            <a:ext cx="3172510" cy="369332"/>
          </a:xfrm>
          <a:prstGeom prst="rect">
            <a:avLst/>
          </a:prstGeom>
          <a:noFill/>
        </p:spPr>
        <p:txBody>
          <a:bodyPr wrap="square" rtlCol="0">
            <a:spAutoFit/>
          </a:bodyPr>
          <a:lstStyle/>
          <a:p>
            <a:pPr algn="r"/>
            <a:r>
              <a:rPr lang="en-US" dirty="0"/>
              <a:t>Year 2 </a:t>
            </a:r>
            <a:r>
              <a:rPr lang="mr-IN" dirty="0"/>
              <a:t>–</a:t>
            </a:r>
            <a:r>
              <a:rPr lang="en-US" dirty="0"/>
              <a:t> </a:t>
            </a:r>
            <a:r>
              <a:rPr lang="en-US" dirty="0" smtClean="0"/>
              <a:t>Spring </a:t>
            </a:r>
            <a:r>
              <a:rPr lang="en-US" dirty="0"/>
              <a:t>2</a:t>
            </a:r>
            <a:r>
              <a:rPr lang="en-US" dirty="0" smtClean="0"/>
              <a:t> </a:t>
            </a:r>
            <a:endParaRPr lang="en-US" dirty="0"/>
          </a:p>
        </p:txBody>
      </p:sp>
      <p:sp>
        <p:nvSpPr>
          <p:cNvPr id="6" name="TextBox 5"/>
          <p:cNvSpPr txBox="1"/>
          <p:nvPr/>
        </p:nvSpPr>
        <p:spPr>
          <a:xfrm>
            <a:off x="269645" y="216370"/>
            <a:ext cx="7819696" cy="461665"/>
          </a:xfrm>
          <a:prstGeom prst="rect">
            <a:avLst/>
          </a:prstGeom>
          <a:noFill/>
          <a:ln>
            <a:solidFill>
              <a:schemeClr val="tx1"/>
            </a:solidFill>
          </a:ln>
        </p:spPr>
        <p:txBody>
          <a:bodyPr wrap="square" rtlCol="0">
            <a:spAutoFit/>
          </a:bodyPr>
          <a:lstStyle/>
          <a:p>
            <a:pPr algn="ctr"/>
            <a:r>
              <a:rPr lang="en-US" sz="2400" dirty="0"/>
              <a:t>KIRF: </a:t>
            </a:r>
            <a:r>
              <a:rPr lang="en-GB" sz="2400" dirty="0"/>
              <a:t>I know the </a:t>
            </a:r>
            <a:r>
              <a:rPr lang="en-GB" sz="2400" dirty="0" smtClean="0"/>
              <a:t>10 </a:t>
            </a:r>
            <a:r>
              <a:rPr lang="en-GB" sz="2400" dirty="0"/>
              <a:t>times tables (multiplication and division) </a:t>
            </a:r>
            <a:endParaRPr lang="en-US" sz="2400" dirty="0"/>
          </a:p>
        </p:txBody>
      </p:sp>
      <p:sp>
        <p:nvSpPr>
          <p:cNvPr id="7" name="TextBox 6"/>
          <p:cNvSpPr txBox="1"/>
          <p:nvPr/>
        </p:nvSpPr>
        <p:spPr>
          <a:xfrm>
            <a:off x="291629" y="790222"/>
            <a:ext cx="8513704" cy="738664"/>
          </a:xfrm>
          <a:prstGeom prst="rect">
            <a:avLst/>
          </a:prstGeom>
          <a:noFill/>
        </p:spPr>
        <p:txBody>
          <a:bodyPr wrap="square" rtlCol="0">
            <a:spAutoFit/>
          </a:bodyPr>
          <a:lstStyle/>
          <a:p>
            <a:r>
              <a:rPr lang="en-US" sz="1400" dirty="0" smtClean="0"/>
              <a:t>Being able to recall the multiplication and division facts for the ten times table is a key skill for KS1 learners. They should already be able to count forward and back in tens, however they also need to be able to recall the facts in any order and find missing numbers ( e.g. __ x 10 = 60).</a:t>
            </a:r>
            <a:endParaRPr lang="en-US" sz="1400" dirty="0"/>
          </a:p>
        </p:txBody>
      </p:sp>
      <p:pic>
        <p:nvPicPr>
          <p:cNvPr id="2" name="Picture 1" descr="Screen Shot 2023-02-01 at 20.49.4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547" y="1491273"/>
            <a:ext cx="8596714" cy="2021704"/>
          </a:xfrm>
          <a:prstGeom prst="rect">
            <a:avLst/>
          </a:prstGeom>
        </p:spPr>
      </p:pic>
      <p:pic>
        <p:nvPicPr>
          <p:cNvPr id="8" name="Picture 7" descr="Screen Shot 2023-02-01 at 20.49.5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004" y="3525575"/>
            <a:ext cx="3132850" cy="3332425"/>
          </a:xfrm>
          <a:prstGeom prst="rect">
            <a:avLst/>
          </a:prstGeom>
        </p:spPr>
      </p:pic>
      <p:pic>
        <p:nvPicPr>
          <p:cNvPr id="9" name="Picture 8" descr="Screen Shot 2023-02-01 at 20.50.0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74744" y="3509535"/>
            <a:ext cx="5479517" cy="3176532"/>
          </a:xfrm>
          <a:prstGeom prst="rect">
            <a:avLst/>
          </a:prstGeom>
        </p:spPr>
      </p:pic>
    </p:spTree>
    <p:extLst>
      <p:ext uri="{BB962C8B-B14F-4D97-AF65-F5344CB8AC3E}">
        <p14:creationId xmlns:p14="http://schemas.microsoft.com/office/powerpoint/2010/main" val="1723365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rot="16200000">
            <a:off x="8004483" y="5718482"/>
            <a:ext cx="1909703" cy="369332"/>
          </a:xfrm>
          <a:prstGeom prst="rect">
            <a:avLst/>
          </a:prstGeom>
          <a:solidFill>
            <a:schemeClr val="bg1"/>
          </a:solidFill>
        </p:spPr>
        <p:txBody>
          <a:bodyPr wrap="square" rtlCol="0">
            <a:spAutoFit/>
          </a:bodyPr>
          <a:lstStyle/>
          <a:p>
            <a:pPr algn="r"/>
            <a:r>
              <a:rPr lang="en-US" dirty="0"/>
              <a:t>Year </a:t>
            </a:r>
            <a:r>
              <a:rPr lang="en-US" dirty="0" smtClean="0"/>
              <a:t>3 </a:t>
            </a:r>
            <a:r>
              <a:rPr lang="mr-IN" dirty="0"/>
              <a:t>–</a:t>
            </a:r>
            <a:r>
              <a:rPr lang="en-US" dirty="0"/>
              <a:t> </a:t>
            </a:r>
            <a:r>
              <a:rPr lang="en-US" dirty="0" smtClean="0"/>
              <a:t>Spring 2 </a:t>
            </a:r>
            <a:endParaRPr lang="en-US" dirty="0"/>
          </a:p>
        </p:txBody>
      </p:sp>
      <p:sp>
        <p:nvSpPr>
          <p:cNvPr id="7" name="TextBox 6"/>
          <p:cNvSpPr txBox="1"/>
          <p:nvPr/>
        </p:nvSpPr>
        <p:spPr>
          <a:xfrm>
            <a:off x="291629" y="790222"/>
            <a:ext cx="8513704" cy="523220"/>
          </a:xfrm>
          <a:prstGeom prst="rect">
            <a:avLst/>
          </a:prstGeom>
          <a:noFill/>
        </p:spPr>
        <p:txBody>
          <a:bodyPr wrap="square" rtlCol="0">
            <a:spAutoFit/>
          </a:bodyPr>
          <a:lstStyle/>
          <a:p>
            <a:r>
              <a:rPr lang="en-US" sz="1400" dirty="0" smtClean="0"/>
              <a:t>It is important that children are able to </a:t>
            </a:r>
            <a:r>
              <a:rPr lang="en-US" sz="1400" dirty="0"/>
              <a:t>recall the multiplication and division facts for </a:t>
            </a:r>
            <a:r>
              <a:rPr lang="en-US" sz="1400" dirty="0" smtClean="0"/>
              <a:t>the 8 times </a:t>
            </a:r>
            <a:r>
              <a:rPr lang="en-US" sz="1400" dirty="0"/>
              <a:t>table. Children need to be able to recall the facts in any order and find missing numbers ( e.g. __ x </a:t>
            </a:r>
            <a:r>
              <a:rPr lang="en-US" sz="1400" dirty="0" smtClean="0"/>
              <a:t>8 </a:t>
            </a:r>
            <a:r>
              <a:rPr lang="en-US" sz="1400" dirty="0"/>
              <a:t>= </a:t>
            </a:r>
            <a:r>
              <a:rPr lang="en-US" sz="1400" dirty="0" smtClean="0"/>
              <a:t>56)</a:t>
            </a:r>
            <a:r>
              <a:rPr lang="en-US" sz="1400" dirty="0"/>
              <a:t>.</a:t>
            </a:r>
          </a:p>
        </p:txBody>
      </p:sp>
      <p:pic>
        <p:nvPicPr>
          <p:cNvPr id="4" name="Picture 3" descr="Screen Shot 2022-04-24 at 16.36.2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6740" y="29055"/>
            <a:ext cx="731317" cy="761167"/>
          </a:xfrm>
          <a:prstGeom prst="rect">
            <a:avLst/>
          </a:prstGeom>
        </p:spPr>
      </p:pic>
      <p:sp>
        <p:nvSpPr>
          <p:cNvPr id="6" name="TextBox 5"/>
          <p:cNvSpPr txBox="1"/>
          <p:nvPr/>
        </p:nvSpPr>
        <p:spPr>
          <a:xfrm>
            <a:off x="191361" y="216370"/>
            <a:ext cx="7619637" cy="400110"/>
          </a:xfrm>
          <a:prstGeom prst="rect">
            <a:avLst/>
          </a:prstGeom>
          <a:noFill/>
          <a:ln>
            <a:solidFill>
              <a:schemeClr val="tx1"/>
            </a:solidFill>
          </a:ln>
        </p:spPr>
        <p:txBody>
          <a:bodyPr wrap="square" rtlCol="0">
            <a:spAutoFit/>
          </a:bodyPr>
          <a:lstStyle/>
          <a:p>
            <a:pPr algn="ctr"/>
            <a:r>
              <a:rPr lang="en-US" sz="2000" dirty="0"/>
              <a:t>KIRF: </a:t>
            </a:r>
            <a:r>
              <a:rPr lang="en-GB" sz="2000" dirty="0"/>
              <a:t>I know the </a:t>
            </a:r>
            <a:r>
              <a:rPr lang="en-GB" sz="2000" dirty="0" smtClean="0"/>
              <a:t>8 times </a:t>
            </a:r>
            <a:r>
              <a:rPr lang="en-GB" sz="2000" dirty="0"/>
              <a:t>tables (multiplication and division) </a:t>
            </a:r>
            <a:endParaRPr lang="en-US" sz="2000" dirty="0"/>
          </a:p>
        </p:txBody>
      </p:sp>
      <p:pic>
        <p:nvPicPr>
          <p:cNvPr id="10" name="Picture 9" descr="Screen Shot 2023-02-01 at 20.58.1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450" y="4481513"/>
            <a:ext cx="5450219" cy="2285773"/>
          </a:xfrm>
          <a:prstGeom prst="rect">
            <a:avLst/>
          </a:prstGeom>
        </p:spPr>
      </p:pic>
      <p:pic>
        <p:nvPicPr>
          <p:cNvPr id="11" name="Picture 10" descr="Screen Shot 2023-02-01 at 20.58.0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094" y="1390561"/>
            <a:ext cx="3152721" cy="2233929"/>
          </a:xfrm>
          <a:prstGeom prst="rect">
            <a:avLst/>
          </a:prstGeom>
        </p:spPr>
      </p:pic>
      <p:pic>
        <p:nvPicPr>
          <p:cNvPr id="12" name="Picture 11" descr="Screen Shot 2023-02-01 at 20.58.04.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12576" y="1376389"/>
            <a:ext cx="5486274" cy="3108285"/>
          </a:xfrm>
          <a:prstGeom prst="rect">
            <a:avLst/>
          </a:prstGeom>
        </p:spPr>
      </p:pic>
      <p:pic>
        <p:nvPicPr>
          <p:cNvPr id="13" name="Picture 12" descr="Screen Shot 2023-02-01 at 20.57.55.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2716" y="3660572"/>
            <a:ext cx="3155117" cy="1455714"/>
          </a:xfrm>
          <a:prstGeom prst="rect">
            <a:avLst/>
          </a:prstGeom>
        </p:spPr>
      </p:pic>
      <p:pic>
        <p:nvPicPr>
          <p:cNvPr id="15" name="Picture 14" descr="Screen Shot 2023-02-01 at 20.57.59.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6072" y="5109988"/>
            <a:ext cx="3138714" cy="1660930"/>
          </a:xfrm>
          <a:prstGeom prst="rect">
            <a:avLst/>
          </a:prstGeom>
        </p:spPr>
      </p:pic>
    </p:spTree>
    <p:extLst>
      <p:ext uri="{BB962C8B-B14F-4D97-AF65-F5344CB8AC3E}">
        <p14:creationId xmlns:p14="http://schemas.microsoft.com/office/powerpoint/2010/main" val="1254393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22-04-24 at 16.36.2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6740" y="29055"/>
            <a:ext cx="731317" cy="761167"/>
          </a:xfrm>
          <a:prstGeom prst="rect">
            <a:avLst/>
          </a:prstGeom>
        </p:spPr>
      </p:pic>
      <p:sp>
        <p:nvSpPr>
          <p:cNvPr id="6" name="TextBox 5"/>
          <p:cNvSpPr txBox="1"/>
          <p:nvPr/>
        </p:nvSpPr>
        <p:spPr>
          <a:xfrm>
            <a:off x="310833" y="216370"/>
            <a:ext cx="7647834" cy="461665"/>
          </a:xfrm>
          <a:prstGeom prst="rect">
            <a:avLst/>
          </a:prstGeom>
          <a:noFill/>
          <a:ln>
            <a:solidFill>
              <a:schemeClr val="tx1"/>
            </a:solidFill>
          </a:ln>
        </p:spPr>
        <p:txBody>
          <a:bodyPr wrap="square" rtlCol="0">
            <a:spAutoFit/>
          </a:bodyPr>
          <a:lstStyle/>
          <a:p>
            <a:pPr algn="ctr"/>
            <a:r>
              <a:rPr lang="en-US" sz="2400" dirty="0"/>
              <a:t>KIRF: </a:t>
            </a:r>
            <a:r>
              <a:rPr lang="en-GB" sz="2400" dirty="0" smtClean="0"/>
              <a:t>all the table facts to 12x12(</a:t>
            </a:r>
            <a:r>
              <a:rPr lang="en-GB" sz="2400" dirty="0"/>
              <a:t>multiplication and division) </a:t>
            </a:r>
            <a:endParaRPr lang="en-US" sz="2400" dirty="0"/>
          </a:p>
        </p:txBody>
      </p:sp>
      <p:sp>
        <p:nvSpPr>
          <p:cNvPr id="7" name="TextBox 6"/>
          <p:cNvSpPr txBox="1"/>
          <p:nvPr/>
        </p:nvSpPr>
        <p:spPr>
          <a:xfrm>
            <a:off x="291629" y="790222"/>
            <a:ext cx="8513704" cy="523220"/>
          </a:xfrm>
          <a:prstGeom prst="rect">
            <a:avLst/>
          </a:prstGeom>
          <a:noFill/>
        </p:spPr>
        <p:txBody>
          <a:bodyPr wrap="square" rtlCol="0">
            <a:spAutoFit/>
          </a:bodyPr>
          <a:lstStyle/>
          <a:p>
            <a:r>
              <a:rPr lang="en-US" sz="1400" dirty="0" smtClean="0"/>
              <a:t>The multiplication facts are fundamental to so many areas of the </a:t>
            </a:r>
            <a:r>
              <a:rPr lang="en-US" sz="1400" dirty="0" err="1" smtClean="0"/>
              <a:t>maths</a:t>
            </a:r>
            <a:r>
              <a:rPr lang="en-US" sz="1400" dirty="0" smtClean="0"/>
              <a:t> curriculum. Therefore it is important that children can recall the table facts quickly. </a:t>
            </a:r>
            <a:endParaRPr lang="en-US" sz="1400" dirty="0"/>
          </a:p>
        </p:txBody>
      </p:sp>
      <p:sp>
        <p:nvSpPr>
          <p:cNvPr id="5" name="TextBox 4"/>
          <p:cNvSpPr txBox="1"/>
          <p:nvPr/>
        </p:nvSpPr>
        <p:spPr>
          <a:xfrm>
            <a:off x="7102595" y="6458003"/>
            <a:ext cx="1994370" cy="369332"/>
          </a:xfrm>
          <a:prstGeom prst="rect">
            <a:avLst/>
          </a:prstGeom>
          <a:solidFill>
            <a:schemeClr val="bg1"/>
          </a:solidFill>
        </p:spPr>
        <p:txBody>
          <a:bodyPr wrap="square" rtlCol="0">
            <a:spAutoFit/>
          </a:bodyPr>
          <a:lstStyle/>
          <a:p>
            <a:pPr algn="r"/>
            <a:r>
              <a:rPr lang="en-US" dirty="0"/>
              <a:t>Year </a:t>
            </a:r>
            <a:r>
              <a:rPr lang="en-US" dirty="0" smtClean="0"/>
              <a:t>4 </a:t>
            </a:r>
            <a:r>
              <a:rPr lang="mr-IN" dirty="0"/>
              <a:t>–</a:t>
            </a:r>
            <a:r>
              <a:rPr lang="en-US" dirty="0"/>
              <a:t> </a:t>
            </a:r>
            <a:r>
              <a:rPr lang="en-US" dirty="0" smtClean="0"/>
              <a:t>Spring 2 </a:t>
            </a:r>
            <a:endParaRPr lang="en-US" dirty="0"/>
          </a:p>
        </p:txBody>
      </p:sp>
      <p:pic>
        <p:nvPicPr>
          <p:cNvPr id="8" name="Picture 7" descr="Screen Shot 2023-02-01 at 20.52.4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0320" y="3931971"/>
            <a:ext cx="2593223" cy="2374177"/>
          </a:xfrm>
          <a:prstGeom prst="rect">
            <a:avLst/>
          </a:prstGeom>
        </p:spPr>
      </p:pic>
      <p:pic>
        <p:nvPicPr>
          <p:cNvPr id="15" name="Picture 14" descr="Screen Shot 2023-02-01 at 20.53.0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817" y="1278797"/>
            <a:ext cx="3552878" cy="2577578"/>
          </a:xfrm>
          <a:prstGeom prst="rect">
            <a:avLst/>
          </a:prstGeom>
        </p:spPr>
      </p:pic>
      <p:pic>
        <p:nvPicPr>
          <p:cNvPr id="16" name="Picture 15" descr="Screen Shot 2023-02-01 at 20.52.58.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2643" y="3838403"/>
            <a:ext cx="5355547" cy="2932800"/>
          </a:xfrm>
          <a:prstGeom prst="rect">
            <a:avLst/>
          </a:prstGeom>
        </p:spPr>
      </p:pic>
      <p:pic>
        <p:nvPicPr>
          <p:cNvPr id="17" name="Picture 16" descr="Screen Shot 2023-02-01 at 20.52.51.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26569" y="1232729"/>
            <a:ext cx="4934452" cy="2605266"/>
          </a:xfrm>
          <a:prstGeom prst="rect">
            <a:avLst/>
          </a:prstGeom>
        </p:spPr>
      </p:pic>
    </p:spTree>
    <p:extLst>
      <p:ext uri="{BB962C8B-B14F-4D97-AF65-F5344CB8AC3E}">
        <p14:creationId xmlns:p14="http://schemas.microsoft.com/office/powerpoint/2010/main" val="3923563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22-04-24 at 16.36.2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6740" y="29055"/>
            <a:ext cx="731317" cy="761167"/>
          </a:xfrm>
          <a:prstGeom prst="rect">
            <a:avLst/>
          </a:prstGeom>
        </p:spPr>
      </p:pic>
      <p:sp>
        <p:nvSpPr>
          <p:cNvPr id="11" name="TextBox 10"/>
          <p:cNvSpPr txBox="1"/>
          <p:nvPr/>
        </p:nvSpPr>
        <p:spPr>
          <a:xfrm>
            <a:off x="339230" y="114424"/>
            <a:ext cx="7637034" cy="461665"/>
          </a:xfrm>
          <a:prstGeom prst="rect">
            <a:avLst/>
          </a:prstGeom>
          <a:noFill/>
          <a:ln>
            <a:solidFill>
              <a:schemeClr val="tx1"/>
            </a:solidFill>
          </a:ln>
        </p:spPr>
        <p:txBody>
          <a:bodyPr wrap="square" rtlCol="0">
            <a:spAutoFit/>
          </a:bodyPr>
          <a:lstStyle/>
          <a:p>
            <a:pPr algn="ctr"/>
            <a:r>
              <a:rPr lang="en-US" sz="2400" dirty="0"/>
              <a:t>KIRF: </a:t>
            </a:r>
            <a:r>
              <a:rPr lang="en-GB" sz="2400" dirty="0"/>
              <a:t> I can recognise equivalent fractions and decimals </a:t>
            </a:r>
            <a:endParaRPr lang="en-US" sz="2400" dirty="0"/>
          </a:p>
        </p:txBody>
      </p:sp>
      <p:sp>
        <p:nvSpPr>
          <p:cNvPr id="15" name="TextBox 14"/>
          <p:cNvSpPr txBox="1"/>
          <p:nvPr/>
        </p:nvSpPr>
        <p:spPr>
          <a:xfrm>
            <a:off x="348073" y="608065"/>
            <a:ext cx="7958667" cy="369332"/>
          </a:xfrm>
          <a:prstGeom prst="rect">
            <a:avLst/>
          </a:prstGeom>
          <a:noFill/>
        </p:spPr>
        <p:txBody>
          <a:bodyPr wrap="square" rtlCol="0">
            <a:spAutoFit/>
          </a:bodyPr>
          <a:lstStyle/>
          <a:p>
            <a:pPr algn="ctr"/>
            <a:r>
              <a:rPr lang="en-US" dirty="0" smtClean="0"/>
              <a:t>. </a:t>
            </a:r>
            <a:endParaRPr lang="en-US" dirty="0"/>
          </a:p>
        </p:txBody>
      </p:sp>
      <p:sp>
        <p:nvSpPr>
          <p:cNvPr id="5" name="TextBox 4"/>
          <p:cNvSpPr txBox="1"/>
          <p:nvPr/>
        </p:nvSpPr>
        <p:spPr>
          <a:xfrm rot="16200000">
            <a:off x="7929224" y="5795987"/>
            <a:ext cx="2060221" cy="369332"/>
          </a:xfrm>
          <a:prstGeom prst="rect">
            <a:avLst/>
          </a:prstGeom>
          <a:solidFill>
            <a:schemeClr val="bg1"/>
          </a:solidFill>
        </p:spPr>
        <p:txBody>
          <a:bodyPr wrap="square" rtlCol="0">
            <a:spAutoFit/>
          </a:bodyPr>
          <a:lstStyle/>
          <a:p>
            <a:pPr algn="r"/>
            <a:r>
              <a:rPr lang="en-US" dirty="0"/>
              <a:t>Year 5 </a:t>
            </a:r>
            <a:r>
              <a:rPr lang="mr-IN" dirty="0"/>
              <a:t>–</a:t>
            </a:r>
            <a:r>
              <a:rPr lang="en-US" dirty="0"/>
              <a:t> </a:t>
            </a:r>
            <a:r>
              <a:rPr lang="en-US" dirty="0" smtClean="0"/>
              <a:t>Spring 2  </a:t>
            </a:r>
            <a:endParaRPr lang="en-US" dirty="0"/>
          </a:p>
        </p:txBody>
      </p:sp>
      <p:sp>
        <p:nvSpPr>
          <p:cNvPr id="2" name="TextBox 1"/>
          <p:cNvSpPr txBox="1"/>
          <p:nvPr/>
        </p:nvSpPr>
        <p:spPr>
          <a:xfrm>
            <a:off x="346355" y="657160"/>
            <a:ext cx="7628696" cy="646331"/>
          </a:xfrm>
          <a:prstGeom prst="rect">
            <a:avLst/>
          </a:prstGeom>
          <a:noFill/>
        </p:spPr>
        <p:txBody>
          <a:bodyPr wrap="square" rtlCol="0">
            <a:spAutoFit/>
          </a:bodyPr>
          <a:lstStyle/>
          <a:p>
            <a:r>
              <a:rPr lang="en-US" dirty="0" smtClean="0"/>
              <a:t>In year 5 children learn about the relationship between fractions and decimals. It is important that they are able to instantly recall the equivalences.  </a:t>
            </a:r>
            <a:endParaRPr lang="en-US" dirty="0"/>
          </a:p>
        </p:txBody>
      </p:sp>
      <p:pic>
        <p:nvPicPr>
          <p:cNvPr id="3" name="Picture 2" descr="Screen Shot 2023-02-02 at 16.51.5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045" y="1282503"/>
            <a:ext cx="8336140" cy="5466710"/>
          </a:xfrm>
          <a:prstGeom prst="rect">
            <a:avLst/>
          </a:prstGeom>
        </p:spPr>
      </p:pic>
    </p:spTree>
    <p:extLst>
      <p:ext uri="{BB962C8B-B14F-4D97-AF65-F5344CB8AC3E}">
        <p14:creationId xmlns:p14="http://schemas.microsoft.com/office/powerpoint/2010/main" val="1101833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22-04-24 at 16.36.2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6740" y="29055"/>
            <a:ext cx="731317" cy="761167"/>
          </a:xfrm>
          <a:prstGeom prst="rect">
            <a:avLst/>
          </a:prstGeom>
        </p:spPr>
      </p:pic>
      <p:sp>
        <p:nvSpPr>
          <p:cNvPr id="6" name="TextBox 5"/>
          <p:cNvSpPr txBox="1"/>
          <p:nvPr/>
        </p:nvSpPr>
        <p:spPr>
          <a:xfrm>
            <a:off x="139171" y="114424"/>
            <a:ext cx="7772460" cy="400110"/>
          </a:xfrm>
          <a:prstGeom prst="rect">
            <a:avLst/>
          </a:prstGeom>
          <a:noFill/>
          <a:ln>
            <a:solidFill>
              <a:schemeClr val="tx1"/>
            </a:solidFill>
          </a:ln>
        </p:spPr>
        <p:txBody>
          <a:bodyPr wrap="square" rtlCol="0">
            <a:spAutoFit/>
          </a:bodyPr>
          <a:lstStyle/>
          <a:p>
            <a:pPr algn="ctr"/>
            <a:r>
              <a:rPr lang="en-US" sz="2000" dirty="0"/>
              <a:t>KIRF: </a:t>
            </a:r>
            <a:r>
              <a:rPr lang="en-GB" sz="2000" dirty="0"/>
              <a:t>I </a:t>
            </a:r>
            <a:r>
              <a:rPr lang="en-GB" sz="2000" dirty="0" smtClean="0"/>
              <a:t>can convert between fractions decimals and percentages. </a:t>
            </a:r>
            <a:endParaRPr lang="en-US" sz="2000" dirty="0"/>
          </a:p>
        </p:txBody>
      </p:sp>
      <p:sp>
        <p:nvSpPr>
          <p:cNvPr id="8" name="TextBox 7"/>
          <p:cNvSpPr txBox="1"/>
          <p:nvPr/>
        </p:nvSpPr>
        <p:spPr>
          <a:xfrm>
            <a:off x="237506" y="558613"/>
            <a:ext cx="8158067" cy="523220"/>
          </a:xfrm>
          <a:prstGeom prst="rect">
            <a:avLst/>
          </a:prstGeom>
          <a:noFill/>
        </p:spPr>
        <p:txBody>
          <a:bodyPr wrap="square" rtlCol="0">
            <a:spAutoFit/>
          </a:bodyPr>
          <a:lstStyle/>
          <a:p>
            <a:pPr algn="ctr"/>
            <a:r>
              <a:rPr lang="en-US" sz="1400" dirty="0" smtClean="0"/>
              <a:t>Children should be able to use known fractional equivalences to find percentages of amounts. They must be able to recall how to find common percentages instantly.    </a:t>
            </a:r>
            <a:endParaRPr lang="en-US" sz="1400" dirty="0"/>
          </a:p>
        </p:txBody>
      </p:sp>
      <p:sp>
        <p:nvSpPr>
          <p:cNvPr id="7" name="TextBox 6"/>
          <p:cNvSpPr txBox="1"/>
          <p:nvPr/>
        </p:nvSpPr>
        <p:spPr>
          <a:xfrm rot="16200000">
            <a:off x="7918692" y="5632692"/>
            <a:ext cx="2073319" cy="377297"/>
          </a:xfrm>
          <a:prstGeom prst="rect">
            <a:avLst/>
          </a:prstGeom>
          <a:solidFill>
            <a:schemeClr val="bg1"/>
          </a:solidFill>
        </p:spPr>
        <p:txBody>
          <a:bodyPr wrap="square" rtlCol="0">
            <a:spAutoFit/>
          </a:bodyPr>
          <a:lstStyle/>
          <a:p>
            <a:pPr algn="r"/>
            <a:r>
              <a:rPr lang="en-US" dirty="0"/>
              <a:t>Year 6 </a:t>
            </a:r>
            <a:r>
              <a:rPr lang="mr-IN" dirty="0"/>
              <a:t>–</a:t>
            </a:r>
            <a:r>
              <a:rPr lang="en-US" dirty="0"/>
              <a:t> </a:t>
            </a:r>
            <a:r>
              <a:rPr lang="en-US" dirty="0" smtClean="0"/>
              <a:t>Spring </a:t>
            </a:r>
            <a:r>
              <a:rPr lang="en-US" dirty="0"/>
              <a:t>2</a:t>
            </a:r>
            <a:r>
              <a:rPr lang="en-US" dirty="0" smtClean="0"/>
              <a:t> </a:t>
            </a:r>
            <a:endParaRPr lang="en-US" dirty="0"/>
          </a:p>
        </p:txBody>
      </p:sp>
      <p:pic>
        <p:nvPicPr>
          <p:cNvPr id="2" name="Picture 1" descr="Screen Shot 2023-02-02 at 16.56.0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665" y="1045789"/>
            <a:ext cx="8561191" cy="5634600"/>
          </a:xfrm>
          <a:prstGeom prst="rect">
            <a:avLst/>
          </a:prstGeom>
        </p:spPr>
      </p:pic>
    </p:spTree>
    <p:extLst>
      <p:ext uri="{BB962C8B-B14F-4D97-AF65-F5344CB8AC3E}">
        <p14:creationId xmlns:p14="http://schemas.microsoft.com/office/powerpoint/2010/main" val="34238150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D68D47BF0E824ABE48AF8870014B68" ma:contentTypeVersion="16" ma:contentTypeDescription="Create a new document." ma:contentTypeScope="" ma:versionID="9a948ba200907f5d549846f60d36dc3a">
  <xsd:schema xmlns:xsd="http://www.w3.org/2001/XMLSchema" xmlns:xs="http://www.w3.org/2001/XMLSchema" xmlns:p="http://schemas.microsoft.com/office/2006/metadata/properties" xmlns:ns2="4b0f26f8-98b5-44c1-a5fd-b2692c83d99d" xmlns:ns3="c7f6b920-2ea3-4b78-8cfe-726edbe421d1" targetNamespace="http://schemas.microsoft.com/office/2006/metadata/properties" ma:root="true" ma:fieldsID="1d87a3548dd2113d82e3bddda4818951" ns2:_="" ns3:_="">
    <xsd:import namespace="4b0f26f8-98b5-44c1-a5fd-b2692c83d99d"/>
    <xsd:import namespace="c7f6b920-2ea3-4b78-8cfe-726edbe421d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0f26f8-98b5-44c1-a5fd-b2692c83d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0d1e17d-c022-4aab-9d7f-e919e29c40e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7f6b920-2ea3-4b78-8cfe-726edbe421d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529376e-3356-4a4e-8c86-e95e4de7f6f7}" ma:internalName="TaxCatchAll" ma:showField="CatchAllData" ma:web="c7f6b920-2ea3-4b78-8cfe-726edbe421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b0f26f8-98b5-44c1-a5fd-b2692c83d99d">
      <Terms xmlns="http://schemas.microsoft.com/office/infopath/2007/PartnerControls"/>
    </lcf76f155ced4ddcb4097134ff3c332f>
    <TaxCatchAll xmlns="c7f6b920-2ea3-4b78-8cfe-726edbe421d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F1E300-3A3B-43AF-8D63-730C536928AC}">
  <ds:schemaRefs>
    <ds:schemaRef ds:uri="4b0f26f8-98b5-44c1-a5fd-b2692c83d99d"/>
    <ds:schemaRef ds:uri="c7f6b920-2ea3-4b78-8cfe-726edbe421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F171653-375E-47FF-AD44-70ED39DF93CE}">
  <ds:schemaRefs>
    <ds:schemaRef ds:uri="4b0f26f8-98b5-44c1-a5fd-b2692c83d99d"/>
    <ds:schemaRef ds:uri="c7f6b920-2ea3-4b78-8cfe-726edbe421d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05E7D64-F1FD-4968-9C82-E5CC066F3C2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3187</TotalTime>
  <Words>331</Words>
  <Application>Microsoft Macintosh PowerPoint</Application>
  <PresentationFormat>On-screen Show (4:3)</PresentationFormat>
  <Paragraphs>19</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Patricia Rabson</dc:creator>
  <cp:lastModifiedBy>Patricia Rabson</cp:lastModifiedBy>
  <cp:revision>12</cp:revision>
  <dcterms:created xsi:type="dcterms:W3CDTF">2022-09-15T09:59:43Z</dcterms:created>
  <dcterms:modified xsi:type="dcterms:W3CDTF">2023-02-03T13:03:20Z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0x01010024D68D47BF0E824ABE48AF8870014B68</vt:lpwstr>
  </property>
  <property fmtid="{D5CDD505-2E9C-101B-9397-08002B2CF9AE}" pid="3" name="MediaServiceImageTags">
    <vt:lpwstr/>
  </property>
</Properties>
</file>