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812" r:id="rId4"/>
  </p:sldMasterIdLst>
  <p:notesMasterIdLst>
    <p:notesMasterId r:id="rId14"/>
  </p:notesMasterIdLst>
  <p:handoutMasterIdLst>
    <p:handoutMasterId r:id="rId15"/>
  </p:handoutMasterIdLst>
  <p:sldIdLst>
    <p:sldId id="262" r:id="rId5"/>
    <p:sldId id="274" r:id="rId6"/>
    <p:sldId id="261" r:id="rId7"/>
    <p:sldId id="268" r:id="rId8"/>
    <p:sldId id="275" r:id="rId9"/>
    <p:sldId id="276" r:id="rId10"/>
    <p:sldId id="265" r:id="rId11"/>
    <p:sldId id="270"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87"/>
  </p:normalViewPr>
  <p:slideViewPr>
    <p:cSldViewPr snapToGrid="0" snapToObjects="1">
      <p:cViewPr>
        <p:scale>
          <a:sx n="100" d="100"/>
          <a:sy n="100" d="100"/>
        </p:scale>
        <p:origin x="-16" y="-91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4" d="100"/>
          <a:sy n="84" d="100"/>
        </p:scale>
        <p:origin x="2436"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notesMaster" Target="notesMasters/notesMaster1.xml"/><Relationship Id="rId15" Type="http://schemas.openxmlformats.org/officeDocument/2006/relationships/handoutMaster" Target="handoutMasters/handout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8BC40FD4-49E5-45F4-9F5F-D127674F3B6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697B86CE-7533-4591-A533-3B285CBFBD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42818B-C764-43FB-9100-6BE58FDE1954}" type="datetimeFigureOut">
              <a:rPr lang="en-US" smtClean="0"/>
              <a:t>18/01/22</a:t>
            </a:fld>
            <a:endParaRPr lang="en-US" dirty="0"/>
          </a:p>
        </p:txBody>
      </p:sp>
      <p:sp>
        <p:nvSpPr>
          <p:cNvPr id="4" name="Footer Placeholder 3">
            <a:extLst>
              <a:ext uri="{FF2B5EF4-FFF2-40B4-BE49-F238E27FC236}">
                <a16:creationId xmlns="" xmlns:a16="http://schemas.microsoft.com/office/drawing/2014/main" id="{6697BB4A-C2FA-48DD-9F31-664DF2C9F78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B540AB79-C081-43E8-B49C-BA9D38FCF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F1E10-4074-4DC3-8E35-9146BD1FD828}" type="slidenum">
              <a:rPr lang="en-US" smtClean="0"/>
              <a:t>‹#›</a:t>
            </a:fld>
            <a:endParaRPr lang="en-US" dirty="0"/>
          </a:p>
        </p:txBody>
      </p:sp>
    </p:spTree>
    <p:extLst>
      <p:ext uri="{BB962C8B-B14F-4D97-AF65-F5344CB8AC3E}">
        <p14:creationId xmlns:p14="http://schemas.microsoft.com/office/powerpoint/2010/main" val="2988812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0BC4BE-0D73-E240-8B38-104FAC465A91}" type="datetimeFigureOut">
              <a:rPr lang="en-US" smtClean="0"/>
              <a:t>18/01/22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C15C5-0688-5345-99FC-721E08AD15D5}" type="slidenum">
              <a:rPr lang="en-US" smtClean="0"/>
              <a:t>‹#›</a:t>
            </a:fld>
            <a:endParaRPr lang="en-US" dirty="0"/>
          </a:p>
        </p:txBody>
      </p:sp>
    </p:spTree>
    <p:extLst>
      <p:ext uri="{BB962C8B-B14F-4D97-AF65-F5344CB8AC3E}">
        <p14:creationId xmlns:p14="http://schemas.microsoft.com/office/powerpoint/2010/main" val="427685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1</a:t>
            </a:fld>
            <a:endParaRPr lang="en-US" dirty="0"/>
          </a:p>
        </p:txBody>
      </p:sp>
    </p:spTree>
    <p:extLst>
      <p:ext uri="{BB962C8B-B14F-4D97-AF65-F5344CB8AC3E}">
        <p14:creationId xmlns:p14="http://schemas.microsoft.com/office/powerpoint/2010/main" val="312103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3</a:t>
            </a:fld>
            <a:endParaRPr lang="en-US" dirty="0"/>
          </a:p>
        </p:txBody>
      </p:sp>
    </p:spTree>
    <p:extLst>
      <p:ext uri="{BB962C8B-B14F-4D97-AF65-F5344CB8AC3E}">
        <p14:creationId xmlns:p14="http://schemas.microsoft.com/office/powerpoint/2010/main" val="620627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4</a:t>
            </a:fld>
            <a:endParaRPr lang="en-US" dirty="0"/>
          </a:p>
        </p:txBody>
      </p:sp>
    </p:spTree>
    <p:extLst>
      <p:ext uri="{BB962C8B-B14F-4D97-AF65-F5344CB8AC3E}">
        <p14:creationId xmlns:p14="http://schemas.microsoft.com/office/powerpoint/2010/main" val="166964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7</a:t>
            </a:fld>
            <a:endParaRPr lang="en-US" dirty="0"/>
          </a:p>
        </p:txBody>
      </p:sp>
    </p:spTree>
    <p:extLst>
      <p:ext uri="{BB962C8B-B14F-4D97-AF65-F5344CB8AC3E}">
        <p14:creationId xmlns:p14="http://schemas.microsoft.com/office/powerpoint/2010/main" val="1297207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8</a:t>
            </a:fld>
            <a:endParaRPr lang="en-US" dirty="0"/>
          </a:p>
        </p:txBody>
      </p:sp>
    </p:spTree>
    <p:extLst>
      <p:ext uri="{BB962C8B-B14F-4D97-AF65-F5344CB8AC3E}">
        <p14:creationId xmlns:p14="http://schemas.microsoft.com/office/powerpoint/2010/main" val="1132111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9</a:t>
            </a:fld>
            <a:endParaRPr lang="en-US" dirty="0"/>
          </a:p>
        </p:txBody>
      </p:sp>
    </p:spTree>
    <p:extLst>
      <p:ext uri="{BB962C8B-B14F-4D97-AF65-F5344CB8AC3E}">
        <p14:creationId xmlns:p14="http://schemas.microsoft.com/office/powerpoint/2010/main" val="2777307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8801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5650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874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13965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9688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663892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197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01870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18/01/22</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9381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0025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4520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4007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8416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5835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1363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8175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18/01/22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5677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18/01/22</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9767075"/>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3.jpg"/><Relationship Id="rId5"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xml"/><Relationship Id="rId5" Type="http://schemas.openxmlformats.org/officeDocument/2006/relationships/image" Target="../media/image1.jpeg"/><Relationship Id="rId6" Type="http://schemas.openxmlformats.org/officeDocument/2006/relationships/image" Target="../media/image5.png"/><Relationship Id="rId7" Type="http://schemas.openxmlformats.org/officeDocument/2006/relationships/image" Target="../media/image6.jpg"/><Relationship Id="rId1" Type="http://schemas.microsoft.com/office/2007/relationships/media" Target="../media/media1.mp4"/><Relationship Id="rId2" Type="http://schemas.openxmlformats.org/officeDocument/2006/relationships/video" Target="../media/media1.mp4"/></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9.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10.jpe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4" name="Picture 3" descr="A picture containing abacus, object, small, little&#10;&#10;Description automatically generated">
            <a:extLst>
              <a:ext uri="{FF2B5EF4-FFF2-40B4-BE49-F238E27FC236}">
                <a16:creationId xmlns="" xmlns:a16="http://schemas.microsoft.com/office/drawing/2014/main" id="{41CEEA57-052A-4A78-A7B9-37FFC6C9E537}"/>
              </a:ext>
            </a:extLst>
          </p:cNvPr>
          <p:cNvPicPr>
            <a:picLocks noChangeAspect="1"/>
          </p:cNvPicPr>
          <p:nvPr/>
        </p:nvPicPr>
        <p:blipFill>
          <a:blip r:embed="rId4">
            <a:alphaModFix amt="20000"/>
          </a:blip>
          <a:stretch>
            <a:fillRect/>
          </a:stretch>
        </p:blipFill>
        <p:spPr>
          <a:xfrm>
            <a:off x="0" y="0"/>
            <a:ext cx="12192000" cy="6858000"/>
          </a:xfrm>
          <a:prstGeom prst="rect">
            <a:avLst/>
          </a:prstGeom>
        </p:spPr>
      </p:pic>
      <p:sp>
        <p:nvSpPr>
          <p:cNvPr id="2" name="Title 1">
            <a:extLst>
              <a:ext uri="{FF2B5EF4-FFF2-40B4-BE49-F238E27FC236}">
                <a16:creationId xmlns="" xmlns:a16="http://schemas.microsoft.com/office/drawing/2014/main" id="{74080833-6B30-404E-B0FA-39D7DC4B1616}"/>
              </a:ext>
            </a:extLst>
          </p:cNvPr>
          <p:cNvSpPr>
            <a:spLocks noGrp="1"/>
          </p:cNvSpPr>
          <p:nvPr>
            <p:ph type="ctrTitle"/>
          </p:nvPr>
        </p:nvSpPr>
        <p:spPr>
          <a:xfrm>
            <a:off x="361124" y="0"/>
            <a:ext cx="11251756" cy="6857990"/>
          </a:xfrm>
        </p:spPr>
        <p:txBody>
          <a:bodyPr anchor="ctr">
            <a:noAutofit/>
          </a:bodyPr>
          <a:lstStyle/>
          <a:p>
            <a:pPr algn="l"/>
            <a:r>
              <a:rPr lang="en-US" sz="8000" b="1" dirty="0"/>
              <a:t>The Multiplication Tables Check</a:t>
            </a:r>
            <a:r>
              <a:rPr lang="en-US" sz="11700" b="1" dirty="0"/>
              <a:t/>
            </a:r>
            <a:br>
              <a:rPr lang="en-US" sz="11700" b="1" dirty="0"/>
            </a:br>
            <a:r>
              <a:rPr lang="en-US" sz="11700" dirty="0">
                <a:solidFill>
                  <a:schemeClr val="tx1"/>
                </a:solidFill>
              </a:rPr>
              <a:t>(MTC)</a:t>
            </a:r>
            <a:endParaRPr lang="en-US" sz="11700" b="1" dirty="0"/>
          </a:p>
        </p:txBody>
      </p:sp>
    </p:spTree>
    <p:extLst>
      <p:ext uri="{BB962C8B-B14F-4D97-AF65-F5344CB8AC3E}">
        <p14:creationId xmlns:p14="http://schemas.microsoft.com/office/powerpoint/2010/main" val="814101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9940589-3F48-4C60-A9F6-0D39DAC44524}"/>
              </a:ext>
            </a:extLst>
          </p:cNvPr>
          <p:cNvSpPr>
            <a:spLocks noGrp="1"/>
          </p:cNvSpPr>
          <p:nvPr>
            <p:ph idx="1"/>
          </p:nvPr>
        </p:nvSpPr>
        <p:spPr>
          <a:xfrm>
            <a:off x="774700" y="566208"/>
            <a:ext cx="10515600" cy="4351338"/>
          </a:xfrm>
        </p:spPr>
        <p:txBody>
          <a:bodyPr vert="horz" lIns="91440" tIns="45720" rIns="91440" bIns="45720" rtlCol="0" anchor="t">
            <a:normAutofit fontScale="92500"/>
          </a:bodyPr>
          <a:lstStyle/>
          <a:p>
            <a:pPr marL="0" indent="0">
              <a:buNone/>
            </a:pPr>
            <a:r>
              <a:rPr lang="en-GB" sz="3600" i="1" dirty="0">
                <a:ea typeface="+mn-lt"/>
                <a:cs typeface="+mn-lt"/>
              </a:rPr>
              <a:t>“Leaving primary school with a fundamental grasp of basic numeracy is as important as leaving being able to read. And just as the phonics check has helped more children learn to read, this will ensure more pupils know their times tables.”</a:t>
            </a:r>
            <a:endParaRPr lang="en-US" sz="3600" dirty="0">
              <a:ea typeface="+mn-lt"/>
              <a:cs typeface="+mn-lt"/>
            </a:endParaRPr>
          </a:p>
          <a:p>
            <a:pPr marL="0" indent="0">
              <a:buNone/>
            </a:pPr>
            <a:endParaRPr lang="en-GB" sz="3600" i="1" dirty="0">
              <a:cs typeface="Calibri"/>
            </a:endParaRPr>
          </a:p>
          <a:p>
            <a:pPr marL="0" indent="0">
              <a:buNone/>
            </a:pPr>
            <a:r>
              <a:rPr lang="en-GB" sz="3600" i="1" dirty="0">
                <a:cs typeface="Calibri"/>
              </a:rPr>
              <a:t>Nick Gibb, Schools </a:t>
            </a:r>
            <a:r>
              <a:rPr lang="en-GB" sz="3600" i="1" dirty="0" smtClean="0">
                <a:cs typeface="Calibri"/>
              </a:rPr>
              <a:t>Minister (2018)  </a:t>
            </a:r>
            <a:endParaRPr lang="en-GB" sz="3600" i="1" dirty="0">
              <a:cs typeface="Calibri"/>
            </a:endParaRPr>
          </a:p>
        </p:txBody>
      </p:sp>
    </p:spTree>
    <p:extLst>
      <p:ext uri="{BB962C8B-B14F-4D97-AF65-F5344CB8AC3E}">
        <p14:creationId xmlns:p14="http://schemas.microsoft.com/office/powerpoint/2010/main" val="1185904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 xmlns:a16="http://schemas.microsoft.com/office/drawing/2014/main" id="{6719E996-175C-4B1B-B3C6-899BCFE1DD9D}"/>
              </a:ext>
            </a:extLst>
          </p:cNvPr>
          <p:cNvPicPr>
            <a:picLocks noChangeAspect="1"/>
          </p:cNvPicPr>
          <p:nvPr/>
        </p:nvPicPr>
        <p:blipFill rotWithShape="1">
          <a:blip r:embed="rId4"/>
          <a:srcRect l="4059" t="10960" r="4610" b="19315"/>
          <a:stretch/>
        </p:blipFill>
        <p:spPr>
          <a:xfrm>
            <a:off x="226284" y="546845"/>
            <a:ext cx="4303360" cy="2285255"/>
          </a:xfrm>
          <a:prstGeom prst="rect">
            <a:avLst/>
          </a:prstGeom>
        </p:spPr>
      </p:pic>
      <p:sp>
        <p:nvSpPr>
          <p:cNvPr id="2" name="Title 1">
            <a:extLst>
              <a:ext uri="{FF2B5EF4-FFF2-40B4-BE49-F238E27FC236}">
                <a16:creationId xmlns="" xmlns:a16="http://schemas.microsoft.com/office/drawing/2014/main" id="{BA84F96F-B0BE-4E84-A401-8F8438058CAB}"/>
              </a:ext>
            </a:extLst>
          </p:cNvPr>
          <p:cNvSpPr>
            <a:spLocks noGrp="1"/>
          </p:cNvSpPr>
          <p:nvPr>
            <p:ph type="title"/>
          </p:nvPr>
        </p:nvSpPr>
        <p:spPr>
          <a:xfrm>
            <a:off x="3536395" y="201167"/>
            <a:ext cx="8655605" cy="1390965"/>
          </a:xfrm>
        </p:spPr>
        <p:txBody>
          <a:bodyPr>
            <a:normAutofit/>
          </a:bodyPr>
          <a:lstStyle/>
          <a:p>
            <a:pPr algn="ctr"/>
            <a:r>
              <a:rPr lang="en-US" b="1" dirty="0"/>
              <a:t>What is The </a:t>
            </a:r>
            <a:r>
              <a:rPr lang="en-US" dirty="0">
                <a:solidFill>
                  <a:schemeClr val="tx1"/>
                </a:solidFill>
              </a:rPr>
              <a:t>MTC?</a:t>
            </a:r>
          </a:p>
        </p:txBody>
      </p:sp>
      <p:sp>
        <p:nvSpPr>
          <p:cNvPr id="9" name="TextBox 8">
            <a:extLst>
              <a:ext uri="{FF2B5EF4-FFF2-40B4-BE49-F238E27FC236}">
                <a16:creationId xmlns="" xmlns:a16="http://schemas.microsoft.com/office/drawing/2014/main" id="{E8CABBAB-5FB3-4625-A8FE-CA3A63D389E5}"/>
              </a:ext>
            </a:extLst>
          </p:cNvPr>
          <p:cNvSpPr txBox="1"/>
          <p:nvPr/>
        </p:nvSpPr>
        <p:spPr>
          <a:xfrm>
            <a:off x="4827494" y="1290918"/>
            <a:ext cx="6629400" cy="3139321"/>
          </a:xfrm>
          <a:prstGeom prst="rect">
            <a:avLst/>
          </a:prstGeom>
          <a:noFill/>
        </p:spPr>
        <p:txBody>
          <a:bodyPr wrap="square" rtlCol="0" anchor="t">
            <a:spAutoFit/>
          </a:bodyPr>
          <a:lstStyle/>
          <a:p>
            <a:pPr marL="285750" indent="-285750">
              <a:buFont typeface="Arial" panose="020B0604020202020204" pitchFamily="34" charset="0"/>
              <a:buChar char="•"/>
            </a:pPr>
            <a:r>
              <a:rPr lang="en-GB" dirty="0"/>
              <a:t>It’s a new national test for Year 4 students</a:t>
            </a:r>
          </a:p>
          <a:p>
            <a:pPr marL="285750" indent="-285750">
              <a:buFont typeface="Arial" panose="020B0604020202020204" pitchFamily="34" charset="0"/>
              <a:buChar char="•"/>
            </a:pPr>
            <a:endParaRPr lang="en-GB" dirty="0"/>
          </a:p>
          <a:p>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We’re not worried</a:t>
            </a:r>
            <a:r>
              <a:rPr lang="en-GB"/>
              <a:t> </a:t>
            </a:r>
          </a:p>
          <a:p>
            <a:pPr marL="285750" indent="-285750">
              <a:buFont typeface="Arial" panose="020B0604020202020204" pitchFamily="34" charset="0"/>
              <a:buChar char="•"/>
            </a:pPr>
            <a:r>
              <a:rPr lang="en-GB" dirty="0"/>
              <a:t>Under the national curriculum primary school children are expected to know their 12 times tables by the end of Year 4</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So we’ve been preparing students to know their times tables by the end of Year 4 for quite some time now and are not concerned about the check at all </a:t>
            </a:r>
          </a:p>
          <a:p>
            <a:pPr marL="285750" indent="-285750">
              <a:buFont typeface="Arial" panose="020B0604020202020204" pitchFamily="34" charset="0"/>
              <a:buChar char="•"/>
            </a:pPr>
            <a:endParaRPr lang="en-GB" dirty="0"/>
          </a:p>
        </p:txBody>
      </p:sp>
      <p:pic>
        <p:nvPicPr>
          <p:cNvPr id="3" name="Picture 2" descr="IMG_985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284" y="3056367"/>
            <a:ext cx="4153449" cy="3115087"/>
          </a:xfrm>
          <a:prstGeom prst="rect">
            <a:avLst/>
          </a:prstGeom>
        </p:spPr>
      </p:pic>
    </p:spTree>
    <p:extLst>
      <p:ext uri="{BB962C8B-B14F-4D97-AF65-F5344CB8AC3E}">
        <p14:creationId xmlns:p14="http://schemas.microsoft.com/office/powerpoint/2010/main" val="2706815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84F96F-B0BE-4E84-A401-8F8438058CAB}"/>
              </a:ext>
            </a:extLst>
          </p:cNvPr>
          <p:cNvSpPr>
            <a:spLocks noGrp="1"/>
          </p:cNvSpPr>
          <p:nvPr>
            <p:ph type="title"/>
          </p:nvPr>
        </p:nvSpPr>
        <p:spPr>
          <a:xfrm>
            <a:off x="3536395" y="201168"/>
            <a:ext cx="8655605" cy="1316158"/>
          </a:xfrm>
        </p:spPr>
        <p:txBody>
          <a:bodyPr>
            <a:normAutofit/>
          </a:bodyPr>
          <a:lstStyle/>
          <a:p>
            <a:pPr algn="ctr"/>
            <a:r>
              <a:rPr lang="en-US" b="1" dirty="0"/>
              <a:t>The </a:t>
            </a:r>
            <a:r>
              <a:rPr lang="en-US" dirty="0">
                <a:solidFill>
                  <a:schemeClr val="tx1"/>
                </a:solidFill>
              </a:rPr>
              <a:t>practicalities</a:t>
            </a:r>
          </a:p>
        </p:txBody>
      </p:sp>
      <p:sp>
        <p:nvSpPr>
          <p:cNvPr id="9" name="TextBox 8">
            <a:extLst>
              <a:ext uri="{FF2B5EF4-FFF2-40B4-BE49-F238E27FC236}">
                <a16:creationId xmlns="" xmlns:a16="http://schemas.microsoft.com/office/drawing/2014/main" id="{E8CABBAB-5FB3-4625-A8FE-CA3A63D389E5}"/>
              </a:ext>
            </a:extLst>
          </p:cNvPr>
          <p:cNvSpPr txBox="1"/>
          <p:nvPr/>
        </p:nvSpPr>
        <p:spPr>
          <a:xfrm>
            <a:off x="5638800" y="1301521"/>
            <a:ext cx="5818094" cy="5355312"/>
          </a:xfrm>
          <a:prstGeom prst="rect">
            <a:avLst/>
          </a:prstGeom>
          <a:noFill/>
        </p:spPr>
        <p:txBody>
          <a:bodyPr wrap="square" rtlCol="0" anchor="t">
            <a:spAutoFit/>
          </a:bodyPr>
          <a:lstStyle/>
          <a:p>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The Check Itself</a:t>
            </a:r>
            <a:r>
              <a:rPr lang="en-GB" b="1" dirty="0"/>
              <a:t>.</a:t>
            </a:r>
            <a:r>
              <a:rPr lang="en-GB" dirty="0"/>
              <a:t> </a:t>
            </a:r>
          </a:p>
          <a:p>
            <a:pPr marL="285750" indent="-285750">
              <a:buFont typeface="Arial" panose="020B0604020202020204" pitchFamily="34" charset="0"/>
              <a:buChar char="•"/>
            </a:pPr>
            <a:r>
              <a:rPr lang="en-GB" dirty="0"/>
              <a:t>Takes place in June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Is done on a tablet or computer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Will take no longer than 5 minutes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There are 25 questions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Pupils have 6 seconds to answer each question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There’s no problem solving or division just simple “3 x 4 = ?” type questions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results are for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Teachers </a:t>
            </a:r>
            <a:endParaRPr lang="en-GB" b="1" cap="all" dirty="0">
              <a:ln w="3175" cmpd="sng">
                <a:noFill/>
              </a:ln>
              <a:solidFill>
                <a:schemeClr val="accent1"/>
              </a:solidFill>
              <a:effectLst>
                <a:glow rad="38100">
                  <a:prstClr val="black">
                    <a:lumMod val="65000"/>
                    <a:lumOff val="35000"/>
                    <a:alpha val="40000"/>
                  </a:prstClr>
                </a:glow>
                <a:outerShdw blurRad="28575" dist="38100" dir="14040000" algn="tl" rotWithShape="0">
                  <a:srgbClr val="000000">
                    <a:alpha val="25000"/>
                  </a:srgbClr>
                </a:outerShdw>
              </a:effectLst>
              <a:latin typeface="+mj-lt"/>
              <a:ea typeface="+mj-ea"/>
              <a:cs typeface="+mj-cs"/>
            </a:endParaRPr>
          </a:p>
          <a:p>
            <a:pPr marL="285750" indent="-285750">
              <a:buFont typeface="Arial" panose="020B0604020202020204" pitchFamily="34" charset="0"/>
              <a:buChar char="•"/>
            </a:pPr>
            <a:endPar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endParaRPr>
          </a:p>
          <a:p>
            <a:pPr marL="285750" indent="-285750">
              <a:buFont typeface="Arial" panose="020B0604020202020204" pitchFamily="34" charset="0"/>
              <a:buChar char="•"/>
            </a:pPr>
            <a:r>
              <a:rPr lang="en-GB" dirty="0"/>
              <a:t>There is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no pass or fail mark</a:t>
            </a:r>
            <a:endParaRPr lang="en-GB" b="1" cap="all" dirty="0">
              <a:ln w="3175" cmpd="sng">
                <a:noFill/>
              </a:ln>
              <a:solidFill>
                <a:schemeClr val="accent1"/>
              </a:solidFill>
              <a:effectLst>
                <a:glow rad="38100">
                  <a:prstClr val="black">
                    <a:lumMod val="65000"/>
                    <a:lumOff val="35000"/>
                    <a:alpha val="40000"/>
                  </a:prstClr>
                </a:glow>
                <a:outerShdw blurRad="28575" dist="38100" dir="14040000" algn="tl" rotWithShape="0">
                  <a:srgbClr val="000000">
                    <a:alpha val="25000"/>
                  </a:srgbClr>
                </a:outerShdw>
              </a:effectLst>
              <a:latin typeface="+mj-lt"/>
              <a:ea typeface="+mj-ea"/>
              <a:cs typeface="+mj-cs"/>
            </a:endParaRPr>
          </a:p>
          <a:p>
            <a:pPr marL="285750" indent="-285750">
              <a:buFont typeface="Arial" panose="020B0604020202020204" pitchFamily="34" charset="0"/>
              <a:buChar char="•"/>
            </a:pPr>
            <a:endPar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endParaRPr>
          </a:p>
          <a:p>
            <a:pPr marL="285750" indent="-285750">
              <a:buFont typeface="Arial" panose="020B0604020202020204" pitchFamily="34" charset="0"/>
              <a:buChar char="•"/>
            </a:pPr>
            <a:r>
              <a:rPr lang="en-GB" dirty="0"/>
              <a:t>Results are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not published</a:t>
            </a:r>
            <a:endParaRPr lang="en-GB" b="1" cap="all" dirty="0">
              <a:ln w="3175" cmpd="sng">
                <a:noFill/>
              </a:ln>
              <a:solidFill>
                <a:schemeClr val="accent1"/>
              </a:solidFill>
              <a:effectLst>
                <a:glow rad="38100">
                  <a:prstClr val="black">
                    <a:lumMod val="65000"/>
                    <a:lumOff val="35000"/>
                    <a:alpha val="40000"/>
                  </a:prstClr>
                </a:glow>
                <a:outerShdw blurRad="28575" dist="38100" dir="14040000" algn="tl" rotWithShape="0">
                  <a:srgbClr val="000000">
                    <a:alpha val="25000"/>
                  </a:srgbClr>
                </a:outerShdw>
              </a:effectLst>
              <a:latin typeface="+mj-lt"/>
              <a:ea typeface="+mj-ea"/>
              <a:cs typeface="+mj-cs"/>
            </a:endParaRPr>
          </a:p>
        </p:txBody>
      </p:sp>
      <p:pic>
        <p:nvPicPr>
          <p:cNvPr id="7" name="Learn with Emile 2020-02-27 10-43-41">
            <a:hlinkClick r:id="" action="ppaction://media"/>
            <a:extLst>
              <a:ext uri="{FF2B5EF4-FFF2-40B4-BE49-F238E27FC236}">
                <a16:creationId xmlns="" xmlns:a16="http://schemas.microsoft.com/office/drawing/2014/main" id="{F021B2ED-2777-495C-847A-2F2C3F7E33F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394893" y="406400"/>
            <a:ext cx="4992564" cy="2808050"/>
          </a:xfrm>
        </p:spPr>
      </p:pic>
      <p:pic>
        <p:nvPicPr>
          <p:cNvPr id="3" name="Picture 2" descr="IMG_5823.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500" y="3403600"/>
            <a:ext cx="3996267" cy="2997200"/>
          </a:xfrm>
          <a:prstGeom prst="rect">
            <a:avLst/>
          </a:prstGeom>
        </p:spPr>
      </p:pic>
    </p:spTree>
    <p:extLst>
      <p:ext uri="{BB962C8B-B14F-4D97-AF65-F5344CB8AC3E}">
        <p14:creationId xmlns:p14="http://schemas.microsoft.com/office/powerpoint/2010/main" val="12224715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9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9" y="609600"/>
            <a:ext cx="7237411" cy="1905000"/>
          </a:xfrm>
        </p:spPr>
        <p:txBody>
          <a:bodyPr>
            <a:normAutofit/>
          </a:bodyPr>
          <a:lstStyle/>
          <a:p>
            <a:r>
              <a:rPr lang="en-GB" dirty="0">
                <a:latin typeface="Comic Sans MS"/>
                <a:cs typeface="Calibri" panose="020F0502020204030204"/>
              </a:rPr>
              <a:t>Access arrangements </a:t>
            </a:r>
            <a:r>
              <a:rPr lang="en-GB" dirty="0" smtClean="0">
                <a:latin typeface="Comic Sans MS"/>
                <a:cs typeface="Calibri" panose="020F0502020204030204"/>
              </a:rPr>
              <a:t/>
            </a:r>
            <a:br>
              <a:rPr lang="en-GB" dirty="0" smtClean="0">
                <a:latin typeface="Comic Sans MS"/>
                <a:cs typeface="Calibri" panose="020F0502020204030204"/>
              </a:rPr>
            </a:br>
            <a:endParaRPr lang="en-US" dirty="0"/>
          </a:p>
        </p:txBody>
      </p:sp>
      <p:sp>
        <p:nvSpPr>
          <p:cNvPr id="3" name="Content Placeholder 2"/>
          <p:cNvSpPr>
            <a:spLocks noGrp="1"/>
          </p:cNvSpPr>
          <p:nvPr>
            <p:ph idx="1"/>
          </p:nvPr>
        </p:nvSpPr>
        <p:spPr>
          <a:xfrm>
            <a:off x="5816599" y="2044701"/>
            <a:ext cx="5230811" cy="3746500"/>
          </a:xfrm>
        </p:spPr>
        <p:txBody>
          <a:bodyPr>
            <a:normAutofit fontScale="77500" lnSpcReduction="20000"/>
          </a:bodyPr>
          <a:lstStyle/>
          <a:p>
            <a:pPr marL="0" indent="0">
              <a:buNone/>
            </a:pPr>
            <a:r>
              <a:rPr lang="en-GB" dirty="0">
                <a:latin typeface="Comic Sans MS"/>
                <a:cs typeface="Calibri" panose="020F0502020204030204"/>
              </a:rPr>
              <a:t>These can be made for children who:</a:t>
            </a:r>
            <a:br>
              <a:rPr lang="en-GB" dirty="0">
                <a:latin typeface="Comic Sans MS"/>
                <a:cs typeface="Calibri" panose="020F0502020204030204"/>
              </a:rPr>
            </a:br>
            <a:endParaRPr lang="en-GB" dirty="0" smtClean="0">
              <a:latin typeface="Comic Sans MS"/>
              <a:cs typeface="Calibri" panose="020F0502020204030204"/>
            </a:endParaRPr>
          </a:p>
          <a:p>
            <a:pPr marL="0" indent="0">
              <a:buNone/>
            </a:pPr>
            <a:r>
              <a:rPr lang="en-GB" dirty="0" smtClean="0">
                <a:latin typeface="Comic Sans MS"/>
                <a:cs typeface="Calibri" panose="020F0502020204030204"/>
              </a:rPr>
              <a:t>- have </a:t>
            </a:r>
            <a:r>
              <a:rPr lang="en-GB" dirty="0">
                <a:latin typeface="Comic Sans MS"/>
                <a:cs typeface="Calibri" panose="020F0502020204030204"/>
              </a:rPr>
              <a:t>an Education, Health and Care (EHC) plan</a:t>
            </a:r>
          </a:p>
          <a:p>
            <a:pPr marL="0" indent="0">
              <a:buNone/>
            </a:pPr>
            <a:endParaRPr lang="en-GB" dirty="0">
              <a:latin typeface="Comic Sans MS"/>
              <a:cs typeface="Calibri" panose="020F0502020204030204"/>
            </a:endParaRPr>
          </a:p>
          <a:p>
            <a:pPr marL="0" indent="0">
              <a:buNone/>
            </a:pPr>
            <a:r>
              <a:rPr lang="en-GB" dirty="0">
                <a:latin typeface="Comic Sans MS"/>
                <a:cs typeface="Calibri" panose="020F0502020204030204"/>
              </a:rPr>
              <a:t>- have an Individual Education Plan (IEP)</a:t>
            </a:r>
          </a:p>
          <a:p>
            <a:pPr marL="0" indent="0">
              <a:buNone/>
            </a:pPr>
            <a:endParaRPr lang="en-GB" dirty="0">
              <a:latin typeface="Comic Sans MS"/>
              <a:cs typeface="Calibri" panose="020F0502020204030204"/>
            </a:endParaRPr>
          </a:p>
          <a:p>
            <a:pPr marL="0" indent="0">
              <a:buNone/>
            </a:pPr>
            <a:r>
              <a:rPr lang="en-GB" dirty="0">
                <a:latin typeface="Comic Sans MS"/>
                <a:cs typeface="Calibri" panose="020F0502020204030204"/>
              </a:rPr>
              <a:t>- have English as an additional language and have limited fluency in English</a:t>
            </a:r>
          </a:p>
          <a:p>
            <a:pPr marL="0" indent="0">
              <a:buNone/>
            </a:pPr>
            <a:endParaRPr lang="en-GB" dirty="0">
              <a:latin typeface="Comic Sans MS"/>
              <a:cs typeface="Calibri" panose="020F0502020204030204"/>
            </a:endParaRPr>
          </a:p>
          <a:p>
            <a:pPr marL="0" indent="0">
              <a:buNone/>
            </a:pPr>
            <a:endParaRPr lang="en-GB" dirty="0">
              <a:latin typeface="Comic Sans MS"/>
              <a:cs typeface="Calibri" panose="020F0502020204030204"/>
            </a:endParaRPr>
          </a:p>
          <a:p>
            <a:pPr marL="0" indent="0">
              <a:buNone/>
            </a:pPr>
            <a:r>
              <a:rPr lang="en-GB" dirty="0">
                <a:latin typeface="Comic Sans MS"/>
                <a:cs typeface="Calibri" panose="020F0502020204030204"/>
              </a:rPr>
              <a:t>If you have any questions, please ask at the end</a:t>
            </a:r>
          </a:p>
          <a:p>
            <a:endParaRPr lang="en-US" dirty="0"/>
          </a:p>
        </p:txBody>
      </p:sp>
      <p:pic>
        <p:nvPicPr>
          <p:cNvPr id="4" name="Picture 3" descr="IMG_985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265" y="1765300"/>
            <a:ext cx="3115734" cy="2336800"/>
          </a:xfrm>
          <a:prstGeom prst="rect">
            <a:avLst/>
          </a:prstGeom>
        </p:spPr>
      </p:pic>
      <p:pic>
        <p:nvPicPr>
          <p:cNvPr id="5" name="Picture 4" descr="IMG_985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300" y="3911600"/>
            <a:ext cx="3251200" cy="2438400"/>
          </a:xfrm>
          <a:prstGeom prst="rect">
            <a:avLst/>
          </a:prstGeom>
        </p:spPr>
      </p:pic>
    </p:spTree>
    <p:extLst>
      <p:ext uri="{BB962C8B-B14F-4D97-AF65-F5344CB8AC3E}">
        <p14:creationId xmlns:p14="http://schemas.microsoft.com/office/powerpoint/2010/main" val="2617620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0D5FC4-657B-47ED-85D0-334C744CE838}"/>
              </a:ext>
            </a:extLst>
          </p:cNvPr>
          <p:cNvSpPr>
            <a:spLocks noGrp="1"/>
          </p:cNvSpPr>
          <p:nvPr>
            <p:ph type="title"/>
          </p:nvPr>
        </p:nvSpPr>
        <p:spPr>
          <a:xfrm>
            <a:off x="1141413" y="266700"/>
            <a:ext cx="9905998" cy="1905000"/>
          </a:xfrm>
        </p:spPr>
        <p:txBody>
          <a:bodyPr>
            <a:normAutofit/>
          </a:bodyPr>
          <a:lstStyle/>
          <a:p>
            <a:pPr algn="ctr"/>
            <a:r>
              <a:rPr lang="en-GB" sz="3600" dirty="0">
                <a:latin typeface="Comic Sans MS"/>
                <a:cs typeface="Calibri Light" panose="020F0302020204030204"/>
              </a:rPr>
              <a:t>What if my child does not achieve full marks in the MTC?</a:t>
            </a:r>
          </a:p>
        </p:txBody>
      </p:sp>
      <p:sp>
        <p:nvSpPr>
          <p:cNvPr id="3" name="Content Placeholder 2">
            <a:extLst>
              <a:ext uri="{FF2B5EF4-FFF2-40B4-BE49-F238E27FC236}">
                <a16:creationId xmlns:a16="http://schemas.microsoft.com/office/drawing/2014/main" xmlns="" id="{CAE472FF-F331-4627-969D-CF007E6CEBAE}"/>
              </a:ext>
            </a:extLst>
          </p:cNvPr>
          <p:cNvSpPr>
            <a:spLocks noGrp="1"/>
          </p:cNvSpPr>
          <p:nvPr>
            <p:ph idx="1"/>
          </p:nvPr>
        </p:nvSpPr>
        <p:spPr>
          <a:xfrm>
            <a:off x="1141413" y="2044701"/>
            <a:ext cx="9905998" cy="3746500"/>
          </a:xfrm>
        </p:spPr>
        <p:txBody>
          <a:bodyPr vert="horz" lIns="91440" tIns="45720" rIns="91440" bIns="45720" rtlCol="0" anchor="t">
            <a:noAutofit/>
          </a:bodyPr>
          <a:lstStyle/>
          <a:p>
            <a:pPr marL="0" indent="0" algn="ctr">
              <a:buNone/>
            </a:pPr>
            <a:r>
              <a:rPr lang="en-GB" sz="2000" dirty="0">
                <a:latin typeface="Comic Sans MS"/>
                <a:cs typeface="Calibri" panose="020F0502020204030204"/>
              </a:rPr>
              <a:t>The MTC will serve as a measure of how well children understand and can recall their times table knowledge.</a:t>
            </a:r>
            <a:endParaRPr lang="en-US" sz="2000" dirty="0">
              <a:latin typeface="Comic Sans MS"/>
            </a:endParaRPr>
          </a:p>
          <a:p>
            <a:pPr marL="0" indent="0" algn="ctr">
              <a:buNone/>
            </a:pPr>
            <a:endParaRPr lang="en-GB" sz="2000" dirty="0">
              <a:latin typeface="Comic Sans MS"/>
              <a:cs typeface="Calibri" panose="020F0502020204030204"/>
            </a:endParaRPr>
          </a:p>
          <a:p>
            <a:pPr marL="0" indent="0" algn="ctr">
              <a:buNone/>
            </a:pPr>
            <a:r>
              <a:rPr lang="en-GB" sz="2000" dirty="0">
                <a:latin typeface="Comic Sans MS"/>
                <a:cs typeface="Calibri" panose="020F0502020204030204"/>
              </a:rPr>
              <a:t>Times tables are vital to the Year 5 and Year 6 curriculum and gaps in their knowledge will hold them back when completing work in Years 5 and 6. </a:t>
            </a:r>
          </a:p>
          <a:p>
            <a:pPr marL="0" indent="0" algn="ctr">
              <a:buNone/>
            </a:pPr>
            <a:endParaRPr lang="en-GB" sz="2000" dirty="0">
              <a:latin typeface="Comic Sans MS"/>
              <a:cs typeface="Calibri" panose="020F0502020204030204"/>
            </a:endParaRPr>
          </a:p>
          <a:p>
            <a:pPr marL="0" indent="0" algn="ctr">
              <a:buNone/>
            </a:pPr>
            <a:r>
              <a:rPr lang="en-GB" sz="2000" dirty="0">
                <a:latin typeface="Comic Sans MS"/>
                <a:cs typeface="Calibri" panose="020F0502020204030204"/>
              </a:rPr>
              <a:t>Any child who does not achieve full marks in the MTC will receive further additional support in the form of interventions to plug any gaps in their times table knowledge in Years 5 and 6.</a:t>
            </a:r>
          </a:p>
          <a:p>
            <a:pPr marL="0" indent="0" algn="ctr">
              <a:buNone/>
            </a:pPr>
            <a:endParaRPr lang="en-GB" sz="2000" dirty="0">
              <a:latin typeface="Comic Sans MS"/>
              <a:cs typeface="Calibri" panose="020F0502020204030204"/>
            </a:endParaRPr>
          </a:p>
          <a:p>
            <a:pPr marL="0" indent="0" algn="ctr">
              <a:buNone/>
            </a:pPr>
            <a:r>
              <a:rPr lang="en-GB" sz="2000" dirty="0">
                <a:latin typeface="Comic Sans MS"/>
                <a:cs typeface="Calibri" panose="020F0502020204030204"/>
              </a:rPr>
              <a:t>The MTC will serve as a helpful tool for teachers and schools in identifying children with gaps in their mathematical knowledge.</a:t>
            </a:r>
          </a:p>
        </p:txBody>
      </p:sp>
    </p:spTree>
    <p:extLst>
      <p:ext uri="{BB962C8B-B14F-4D97-AF65-F5344CB8AC3E}">
        <p14:creationId xmlns:p14="http://schemas.microsoft.com/office/powerpoint/2010/main" val="1797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50B972-0B7A-40CD-9E79-07E8A87AB03C}"/>
              </a:ext>
            </a:extLst>
          </p:cNvPr>
          <p:cNvSpPr>
            <a:spLocks noGrp="1"/>
          </p:cNvSpPr>
          <p:nvPr>
            <p:ph type="title" idx="4294967295"/>
          </p:nvPr>
        </p:nvSpPr>
        <p:spPr>
          <a:xfrm>
            <a:off x="793377" y="573243"/>
            <a:ext cx="4716463" cy="939800"/>
          </a:xfrm>
        </p:spPr>
        <p:txBody>
          <a:bodyPr>
            <a:normAutofit/>
          </a:bodyPr>
          <a:lstStyle/>
          <a:p>
            <a:r>
              <a:rPr lang="en-US" b="1" dirty="0"/>
              <a:t>No </a:t>
            </a:r>
            <a:r>
              <a:rPr lang="en-US" dirty="0"/>
              <a:t>Stress</a:t>
            </a:r>
          </a:p>
        </p:txBody>
      </p:sp>
      <p:sp>
        <p:nvSpPr>
          <p:cNvPr id="11" name="TextBox 10">
            <a:extLst>
              <a:ext uri="{FF2B5EF4-FFF2-40B4-BE49-F238E27FC236}">
                <a16:creationId xmlns="" xmlns:a16="http://schemas.microsoft.com/office/drawing/2014/main" id="{2BD38D03-DB15-4F38-B0D8-BB2AF911B64A}"/>
              </a:ext>
            </a:extLst>
          </p:cNvPr>
          <p:cNvSpPr txBox="1"/>
          <p:nvPr/>
        </p:nvSpPr>
        <p:spPr>
          <a:xfrm>
            <a:off x="381647" y="1508561"/>
            <a:ext cx="6718400" cy="2585323"/>
          </a:xfrm>
          <a:prstGeom prst="rect">
            <a:avLst/>
          </a:prstGeom>
          <a:noFill/>
        </p:spPr>
        <p:txBody>
          <a:bodyPr wrap="square" rtlCol="0">
            <a:spAutoFit/>
          </a:bodyPr>
          <a:lstStyle/>
          <a:p>
            <a:pPr marL="285750" indent="-285750">
              <a:buFont typeface="Arial" panose="020B0604020202020204" pitchFamily="34" charset="0"/>
              <a:buChar char="•"/>
            </a:pPr>
            <a:r>
              <a:rPr lang="en-GB" dirty="0"/>
              <a:t>Government has called it a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check</a:t>
            </a:r>
            <a:r>
              <a:rPr lang="en-GB" dirty="0"/>
              <a:t>” rather than a “test” or “exam” for a reason.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We will endeavour not to draw students’ attention to the check so will be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not be referencing</a:t>
            </a:r>
            <a:r>
              <a:rPr lang="en-GB" dirty="0"/>
              <a:t> in class unduly.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Please be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supportive</a:t>
            </a:r>
            <a:r>
              <a:rPr lang="en-GB" dirty="0"/>
              <a:t> of this approach and refrain from talking about the checks at home.</a:t>
            </a:r>
            <a:endPar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endParaRPr>
          </a:p>
        </p:txBody>
      </p:sp>
      <p:pic>
        <p:nvPicPr>
          <p:cNvPr id="3" name="Picture 2" descr="IMG_986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401547" y="1511300"/>
            <a:ext cx="5588000" cy="4191000"/>
          </a:xfrm>
          <a:prstGeom prst="rect">
            <a:avLst/>
          </a:prstGeom>
        </p:spPr>
      </p:pic>
    </p:spTree>
    <p:extLst>
      <p:ext uri="{BB962C8B-B14F-4D97-AF65-F5344CB8AC3E}">
        <p14:creationId xmlns:p14="http://schemas.microsoft.com/office/powerpoint/2010/main" val="270140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84F96F-B0BE-4E84-A401-8F8438058CAB}"/>
              </a:ext>
            </a:extLst>
          </p:cNvPr>
          <p:cNvSpPr>
            <a:spLocks noGrp="1"/>
          </p:cNvSpPr>
          <p:nvPr>
            <p:ph type="title"/>
          </p:nvPr>
        </p:nvSpPr>
        <p:spPr>
          <a:xfrm>
            <a:off x="4200525" y="201168"/>
            <a:ext cx="7991475" cy="1316158"/>
          </a:xfrm>
        </p:spPr>
        <p:txBody>
          <a:bodyPr>
            <a:normAutofit/>
          </a:bodyPr>
          <a:lstStyle/>
          <a:p>
            <a:r>
              <a:rPr lang="en-US" dirty="0">
                <a:solidFill>
                  <a:schemeClr val="tx1"/>
                </a:solidFill>
              </a:rPr>
              <a:t>How You Can Help </a:t>
            </a:r>
            <a:r>
              <a:rPr lang="en-US" b="1" dirty="0" err="1"/>
              <a:t>YouR</a:t>
            </a:r>
            <a:r>
              <a:rPr lang="en-US" b="1" dirty="0"/>
              <a:t> </a:t>
            </a:r>
            <a:r>
              <a:rPr lang="en-US" dirty="0">
                <a:solidFill>
                  <a:schemeClr val="tx1"/>
                </a:solidFill>
              </a:rPr>
              <a:t>Child?</a:t>
            </a:r>
          </a:p>
        </p:txBody>
      </p:sp>
      <p:sp>
        <p:nvSpPr>
          <p:cNvPr id="9" name="TextBox 8">
            <a:extLst>
              <a:ext uri="{FF2B5EF4-FFF2-40B4-BE49-F238E27FC236}">
                <a16:creationId xmlns="" xmlns:a16="http://schemas.microsoft.com/office/drawing/2014/main" id="{E8CABBAB-5FB3-4625-A8FE-CA3A63D389E5}"/>
              </a:ext>
            </a:extLst>
          </p:cNvPr>
          <p:cNvSpPr txBox="1"/>
          <p:nvPr/>
        </p:nvSpPr>
        <p:spPr>
          <a:xfrm>
            <a:off x="4200525" y="1301521"/>
            <a:ext cx="7256369" cy="4247317"/>
          </a:xfrm>
          <a:prstGeom prst="rect">
            <a:avLst/>
          </a:prstGeom>
          <a:noFill/>
        </p:spPr>
        <p:txBody>
          <a:bodyPr wrap="square" rtlCol="0" anchor="t">
            <a:spAutoFit/>
          </a:bodyPr>
          <a:lstStyle/>
          <a:p>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Practise at Home</a:t>
            </a:r>
            <a:r>
              <a:rPr lang="en-GB" dirty="0"/>
              <a:t> </a:t>
            </a:r>
          </a:p>
          <a:p>
            <a:r>
              <a:rPr lang="en-GB" dirty="0"/>
              <a:t>We will of course continue to teach the full curriculum, and would love your continued support to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help practise </a:t>
            </a:r>
            <a:r>
              <a:rPr lang="en-GB" dirty="0"/>
              <a:t>the times tables with your children. </a:t>
            </a:r>
          </a:p>
          <a:p>
            <a:endParaRPr lang="en-GB" dirty="0"/>
          </a:p>
          <a:p>
            <a:r>
              <a:rPr lang="en-GB" dirty="0"/>
              <a:t>Some easy ways to do this include: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asking questions </a:t>
            </a:r>
            <a:r>
              <a:rPr lang="en-GB" dirty="0"/>
              <a:t>such as “What’s 7 x 8?”</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reciting times tables by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Rote </a:t>
            </a:r>
            <a:r>
              <a:rPr lang="en-GB" dirty="0"/>
              <a:t>(4 times 1 is 4, 4 times 2 is 8, etc)</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singing</a:t>
            </a:r>
            <a:r>
              <a:rPr lang="en-GB" dirty="0"/>
              <a:t> times tables songs (there are loads online)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using </a:t>
            </a:r>
            <a:r>
              <a:rPr lang="en-GB" b="1"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rPr>
              <a:t>apps and games </a:t>
            </a:r>
            <a:r>
              <a:rPr lang="en-GB" dirty="0"/>
              <a:t>(</a:t>
            </a:r>
            <a:r>
              <a:rPr lang="en-GB" dirty="0" smtClean="0"/>
              <a:t>like TTRS / 99 club)</a:t>
            </a:r>
            <a:endParaRPr lang="en-GB" dirty="0"/>
          </a:p>
          <a:p>
            <a:pPr marL="285750" indent="-285750">
              <a:buFont typeface="Arial" panose="020B0604020202020204" pitchFamily="34" charset="0"/>
              <a:buChar char="•"/>
            </a:pPr>
            <a:endParaRPr lang="en-GB" dirty="0"/>
          </a:p>
        </p:txBody>
      </p:sp>
      <p:pic>
        <p:nvPicPr>
          <p:cNvPr id="1028" name="Picture 4" descr="Question Mark Illustration">
            <a:extLst>
              <a:ext uri="{FF2B5EF4-FFF2-40B4-BE49-F238E27FC236}">
                <a16:creationId xmlns="" xmlns:a16="http://schemas.microsoft.com/office/drawing/2014/main" id="{F7E004DB-1C12-444D-8494-14F5C65A693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53" r="4027"/>
          <a:stretch/>
        </p:blipFill>
        <p:spPr bwMode="auto">
          <a:xfrm>
            <a:off x="336849" y="684571"/>
            <a:ext cx="3292175" cy="22039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 xmlns:a16="http://schemas.microsoft.com/office/drawing/2014/main" id="{1D518D07-7CC2-4EDE-B3F9-CA79D3BC9548}"/>
              </a:ext>
            </a:extLst>
          </p:cNvPr>
          <p:cNvPicPr>
            <a:picLocks noChangeAspect="1"/>
          </p:cNvPicPr>
          <p:nvPr/>
        </p:nvPicPr>
        <p:blipFill rotWithShape="1">
          <a:blip r:embed="rId5"/>
          <a:srcRect t="1918"/>
          <a:stretch/>
        </p:blipFill>
        <p:spPr>
          <a:xfrm>
            <a:off x="336850" y="3105150"/>
            <a:ext cx="3292175" cy="3237819"/>
          </a:xfrm>
          <a:prstGeom prst="rect">
            <a:avLst/>
          </a:prstGeom>
        </p:spPr>
      </p:pic>
    </p:spTree>
    <p:extLst>
      <p:ext uri="{BB962C8B-B14F-4D97-AF65-F5344CB8AC3E}">
        <p14:creationId xmlns:p14="http://schemas.microsoft.com/office/powerpoint/2010/main" val="1342297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A picture containing person, woman, girl, people&#10;&#10;Description automatically generated">
            <a:extLst>
              <a:ext uri="{FF2B5EF4-FFF2-40B4-BE49-F238E27FC236}">
                <a16:creationId xmlns="" xmlns:a16="http://schemas.microsoft.com/office/drawing/2014/main" id="{AFDAFAA9-6140-44CA-8C0B-62EA150CAC31}"/>
              </a:ext>
            </a:extLst>
          </p:cNvPr>
          <p:cNvPicPr>
            <a:picLocks noChangeAspect="1"/>
          </p:cNvPicPr>
          <p:nvPr/>
        </p:nvPicPr>
        <p:blipFill rotWithShape="1">
          <a:blip r:embed="rId4">
            <a:alphaModFix amt="20000"/>
          </a:blip>
          <a:srcRect t="19239" b="3136"/>
          <a:stretch/>
        </p:blipFill>
        <p:spPr>
          <a:xfrm>
            <a:off x="0" y="1"/>
            <a:ext cx="12192000" cy="6858000"/>
          </a:xfrm>
          <a:prstGeom prst="rect">
            <a:avLst/>
          </a:prstGeom>
        </p:spPr>
      </p:pic>
      <p:sp>
        <p:nvSpPr>
          <p:cNvPr id="2" name="Title 1">
            <a:extLst>
              <a:ext uri="{FF2B5EF4-FFF2-40B4-BE49-F238E27FC236}">
                <a16:creationId xmlns="" xmlns:a16="http://schemas.microsoft.com/office/drawing/2014/main" id="{74080833-6B30-404E-B0FA-39D7DC4B1616}"/>
              </a:ext>
            </a:extLst>
          </p:cNvPr>
          <p:cNvSpPr>
            <a:spLocks noGrp="1"/>
          </p:cNvSpPr>
          <p:nvPr>
            <p:ph type="ctrTitle"/>
          </p:nvPr>
        </p:nvSpPr>
        <p:spPr>
          <a:xfrm>
            <a:off x="1751012" y="609601"/>
            <a:ext cx="8676222" cy="3200400"/>
          </a:xfrm>
        </p:spPr>
        <p:txBody>
          <a:bodyPr>
            <a:noAutofit/>
          </a:bodyPr>
          <a:lstStyle/>
          <a:p>
            <a:pPr algn="l"/>
            <a:r>
              <a:rPr lang="en-US" sz="11700" b="1" dirty="0"/>
              <a:t>Thank </a:t>
            </a:r>
            <a:br>
              <a:rPr lang="en-US" sz="11700" b="1" dirty="0"/>
            </a:br>
            <a:r>
              <a:rPr lang="en-US" sz="11700" dirty="0"/>
              <a:t>You </a:t>
            </a:r>
            <a:endParaRPr lang="en-US" sz="11700" dirty="0">
              <a:solidFill>
                <a:schemeClr val="tx1"/>
              </a:solidFill>
            </a:endParaRPr>
          </a:p>
        </p:txBody>
      </p:sp>
      <p:sp>
        <p:nvSpPr>
          <p:cNvPr id="4" name="Subtitle 3">
            <a:extLst>
              <a:ext uri="{FF2B5EF4-FFF2-40B4-BE49-F238E27FC236}">
                <a16:creationId xmlns="" xmlns:a16="http://schemas.microsoft.com/office/drawing/2014/main" id="{D49C5163-C20C-4544-B7B1-4C17B8DBE161}"/>
              </a:ext>
            </a:extLst>
          </p:cNvPr>
          <p:cNvSpPr>
            <a:spLocks noGrp="1"/>
          </p:cNvSpPr>
          <p:nvPr>
            <p:ph type="subTitle" idx="1"/>
          </p:nvPr>
        </p:nvSpPr>
        <p:spPr>
          <a:xfrm>
            <a:off x="1751012" y="3886200"/>
            <a:ext cx="8676222" cy="1905000"/>
          </a:xfrm>
        </p:spPr>
        <p:txBody>
          <a:bodyPr>
            <a:normAutofit/>
          </a:bodyPr>
          <a:lstStyle/>
          <a:p>
            <a:pPr algn="l"/>
            <a:r>
              <a:rPr lang="en-US" sz="4400" dirty="0"/>
              <a:t>for your continued support</a:t>
            </a:r>
          </a:p>
        </p:txBody>
      </p:sp>
    </p:spTree>
    <p:extLst>
      <p:ext uri="{BB962C8B-B14F-4D97-AF65-F5344CB8AC3E}">
        <p14:creationId xmlns:p14="http://schemas.microsoft.com/office/powerpoint/2010/main" val="5380619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2e7093a8-2777-4172-8000-a8b1f6aa429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D0130772A5EDD478037AD83B01C7056" ma:contentTypeVersion="13" ma:contentTypeDescription="Create a new document." ma:contentTypeScope="" ma:versionID="c5c6046ebfe4937bb516f7de64379983">
  <xsd:schema xmlns:xsd="http://www.w3.org/2001/XMLSchema" xmlns:xs="http://www.w3.org/2001/XMLSchema" xmlns:p="http://schemas.microsoft.com/office/2006/metadata/properties" xmlns:ns3="2e7093a8-2777-4172-8000-a8b1f6aa4293" xmlns:ns4="938f5ce4-a2a3-40e9-a943-26739aeb5674" targetNamespace="http://schemas.microsoft.com/office/2006/metadata/properties" ma:root="true" ma:fieldsID="4e033224121beae232cdc29dbe55e2ee" ns3:_="" ns4:_="">
    <xsd:import namespace="2e7093a8-2777-4172-8000-a8b1f6aa4293"/>
    <xsd:import namespace="938f5ce4-a2a3-40e9-a943-26739aeb567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7093a8-2777-4172-8000-a8b1f6aa42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8f5ce4-a2a3-40e9-a943-26739aeb5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1B8520-39D0-4E39-88E2-3CE8E9A6E44A}">
  <ds:schemaRefs>
    <ds:schemaRef ds:uri="http://schemas.microsoft.com/office/2006/metadata/properties"/>
    <ds:schemaRef ds:uri="http://schemas.microsoft.com/office/2006/documentManagement/types"/>
    <ds:schemaRef ds:uri="938f5ce4-a2a3-40e9-a943-26739aeb5674"/>
    <ds:schemaRef ds:uri="http://purl.org/dc/terms/"/>
    <ds:schemaRef ds:uri="http://purl.org/dc/elements/1.1/"/>
    <ds:schemaRef ds:uri="2e7093a8-2777-4172-8000-a8b1f6aa4293"/>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F017D31-E675-491F-B600-F06278E25DAD}">
  <ds:schemaRefs>
    <ds:schemaRef ds:uri="http://schemas.microsoft.com/sharepoint/v3/contenttype/forms"/>
  </ds:schemaRefs>
</ds:datastoreItem>
</file>

<file path=customXml/itemProps3.xml><?xml version="1.0" encoding="utf-8"?>
<ds:datastoreItem xmlns:ds="http://schemas.openxmlformats.org/officeDocument/2006/customXml" ds:itemID="{25E59B4D-35C3-42C7-A5E1-FCC4CB21C0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7093a8-2777-4172-8000-a8b1f6aa4293"/>
    <ds:schemaRef ds:uri="938f5ce4-a2a3-40e9-a943-26739aeb56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School design</Template>
  <TotalTime>0</TotalTime>
  <Words>237</Words>
  <Application>Microsoft Macintosh PowerPoint</Application>
  <PresentationFormat>Custom</PresentationFormat>
  <Paragraphs>75</Paragraphs>
  <Slides>9</Slides>
  <Notes>6</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Mesh</vt:lpstr>
      <vt:lpstr>The Multiplication Tables Check (MTC)</vt:lpstr>
      <vt:lpstr>PowerPoint Presentation</vt:lpstr>
      <vt:lpstr>What is The MTC?</vt:lpstr>
      <vt:lpstr>The practicalities</vt:lpstr>
      <vt:lpstr>Access arrangements  </vt:lpstr>
      <vt:lpstr>What if my child does not achieve full marks in the MTC?</vt:lpstr>
      <vt:lpstr>No Stress</vt:lpstr>
      <vt:lpstr>How You Can Help YouR Child?</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Multiplication Tables Check (MTC)</dc:title>
  <dc:creator/>
  <cp:lastModifiedBy/>
  <cp:revision>1</cp:revision>
  <dcterms:created xsi:type="dcterms:W3CDTF">2020-02-27T09:07:02Z</dcterms:created>
  <dcterms:modified xsi:type="dcterms:W3CDTF">2022-01-18T21:14:16Z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0x0101005D0130772A5EDD478037AD83B01C7056</vt:lpwstr>
  </property>
</Properties>
</file>