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9"/>
  </p:notesMasterIdLst>
  <p:handoutMasterIdLst>
    <p:handoutMasterId r:id="rId10"/>
  </p:handoutMasterIdLst>
  <p:sldIdLst>
    <p:sldId id="275" r:id="rId2"/>
    <p:sldId id="279" r:id="rId3"/>
    <p:sldId id="282" r:id="rId4"/>
    <p:sldId id="284" r:id="rId5"/>
    <p:sldId id="288" r:id="rId6"/>
    <p:sldId id="277" r:id="rId7"/>
    <p:sldId id="286" r:id="rId8"/>
  </p:sldIdLst>
  <p:sldSz cx="9144000" cy="6858000" type="screen4x3"/>
  <p:notesSz cx="6858000" cy="9144000"/>
  <p:embeddedFontLst>
    <p:embeddedFont>
      <p:font typeface="Tuffy" panose="020B0603060100000000" charset="0"/>
      <p:regular r:id="rId11"/>
      <p:bold r:id="rId12"/>
      <p:italic r:id="rId13"/>
      <p:boldItalic r:id="rId14"/>
    </p:embeddedFont>
    <p:embeddedFont>
      <p:font typeface="Calibri" panose="020F0502020204030204" pitchFamily="34" charset="0"/>
      <p:regular r:id="rId15"/>
      <p:bold r:id="rId16"/>
      <p:italic r:id="rId17"/>
      <p:boldItalic r:id="rId18"/>
    </p:embeddedFont>
    <p:embeddedFont>
      <p:font typeface="Twinkl" panose="020B0604020202020204" charset="0"/>
      <p:regular r:id="rId19"/>
      <p:bold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504" userDrawn="1">
          <p15:clr>
            <a:srgbClr val="A4A3A4"/>
          </p15:clr>
        </p15:guide>
        <p15:guide id="10" orient="horz" pos="3952"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B7BE"/>
    <a:srgbClr val="A872AF"/>
    <a:srgbClr val="7768AD"/>
    <a:srgbClr val="653B90"/>
    <a:srgbClr val="CC4594"/>
    <a:srgbClr val="87BD31"/>
    <a:srgbClr val="00639A"/>
    <a:srgbClr val="4EB0E3"/>
    <a:srgbClr val="AFDEF8"/>
    <a:srgbClr val="8FC8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68" autoAdjust="0"/>
    <p:restoredTop sz="94660"/>
  </p:normalViewPr>
  <p:slideViewPr>
    <p:cSldViewPr snapToGrid="0" showGuides="1">
      <p:cViewPr varScale="1">
        <p:scale>
          <a:sx n="88" d="100"/>
          <a:sy n="88" d="100"/>
        </p:scale>
        <p:origin x="1243" y="62"/>
      </p:cViewPr>
      <p:guideLst>
        <p:guide orient="horz" pos="2160"/>
        <p:guide pos="2880"/>
        <p:guide pos="340"/>
        <p:guide pos="5420"/>
        <p:guide orient="horz" pos="346"/>
        <p:guide pos="476"/>
        <p:guide orient="horz" pos="504"/>
        <p:guide orient="horz" pos="3952"/>
        <p:guide pos="5284"/>
      </p:guideLst>
    </p:cSldViewPr>
  </p:slideViewPr>
  <p:notesTextViewPr>
    <p:cViewPr>
      <p:scale>
        <a:sx n="3" d="2"/>
        <a:sy n="3" d="2"/>
      </p:scale>
      <p:origin x="0" y="0"/>
    </p:cViewPr>
  </p:notesTextViewPr>
  <p:notesViewPr>
    <p:cSldViewPr snapToGrid="0" showGuides="1">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theme" Target="theme/theme1.xml"/><Relationship Id="rId10" Type="http://schemas.openxmlformats.org/officeDocument/2006/relationships/handoutMaster" Target="handoutMasters/handoutMaster1.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4.fntdata"/><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22/06/2020</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22/06/2020</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Master" Target="../slideMasters/slideMaster1.xml"/><Relationship Id="rId5" Type="http://schemas.openxmlformats.org/officeDocument/2006/relationships/hyperlink" Target="https://www.twinkl.co.uk/" TargetMode="Externa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5" Type="http://schemas.openxmlformats.org/officeDocument/2006/relationships/hyperlink" Target="https://www.twinkl.co.uk/" TargetMode="Externa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
        <p:nvSpPr>
          <p:cNvPr id="4" name="Rectangle 3">
            <a:hlinkClick r:id="rId5"/>
          </p:cNvPr>
          <p:cNvSpPr/>
          <p:nvPr userDrawn="1"/>
        </p:nvSpPr>
        <p:spPr>
          <a:xfrm>
            <a:off x="470333" y="5834189"/>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spTree>
      <p:nvGrpSpPr>
        <p:cNvPr id="1" name=""/>
        <p:cNvGrpSpPr/>
        <p:nvPr/>
      </p:nvGrpSpPr>
      <p:grpSpPr>
        <a:xfrm>
          <a:off x="0" y="0"/>
          <a:ext cx="0" cy="0"/>
          <a:chOff x="0" y="0"/>
          <a:chExt cx="0" cy="0"/>
        </a:xfrm>
      </p:grpSpPr>
      <p:sp>
        <p:nvSpPr>
          <p:cNvPr id="4" name="Rounded Rectangle 3"/>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497" y="5734211"/>
            <a:ext cx="576495" cy="580719"/>
          </a:xfrm>
          <a:prstGeom prst="rect">
            <a:avLst/>
          </a:prstGeom>
        </p:spPr>
      </p:pic>
    </p:spTree>
    <p:extLst>
      <p:ext uri="{BB962C8B-B14F-4D97-AF65-F5344CB8AC3E}">
        <p14:creationId xmlns:p14="http://schemas.microsoft.com/office/powerpoint/2010/main" val="342987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752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
        <p:nvSpPr>
          <p:cNvPr id="4" name="Rectangle 3">
            <a:hlinkClick r:id="rId5"/>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2" r:id="rId3"/>
    <p:sldLayoutId id="2147483663" r:id="rId4"/>
    <p:sldLayoutId id="2147483666" r:id="rId5"/>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https://www.twinkl.co.uk/resources/white-rose-maths-resources/year-6-white-rose-maths-resources-key-stage-1-year-1-year-2/spring-block-4-converting-units-year-6-white-rose-maths-supporting-resources-key-stage-1"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7.png"/></Relationships>
</file>

<file path=ppt/slides/_rels/slide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www.twinkl.co.uk/resources/planit-maths-primary-teaching-resources-year-6/planit-maths-primary-teaching-resources-year-6-measurement/planit-maths-primary-teaching-resources-year-6-measurement-use-read-write-and-convert-between-standard-units-converting-measurements-of-length-mass-volume-and-time-from-a-smaller-unit-of-measure-to-a-larger-unit-and-vice-versa-using-decimal-notation-to-up-to-three-decimal-places" TargetMode="External"/><Relationship Id="rId1" Type="http://schemas.openxmlformats.org/officeDocument/2006/relationships/slideLayout" Target="../slideLayouts/slideLayout4.xml"/><Relationship Id="rId5" Type="http://schemas.openxmlformats.org/officeDocument/2006/relationships/image" Target="../media/image37.jpeg"/><Relationship Id="rId4" Type="http://schemas.openxmlformats.org/officeDocument/2006/relationships/image" Target="../media/image36.jpg"/></Relationships>
</file>

<file path=ppt/slides/_rels/slide7.xml.rels><?xml version="1.0" encoding="UTF-8" standalone="yes"?>
<Relationships xmlns="http://schemas.openxmlformats.org/package/2006/relationships"><Relationship Id="rId2" Type="http://schemas.openxmlformats.org/officeDocument/2006/relationships/hyperlink" Target="https://www.twinkl.co.uk/resources/white-rose-maths-resources/year-6-white-rose-maths-resources-key-stage-1-year-1-year-2/spring-block-4-converting-units-year-6-white-rose-maths-supporting-resources-key-stage-1"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hlinkClick r:id="rId2"/>
          </p:cNvPr>
          <p:cNvSpPr/>
          <p:nvPr/>
        </p:nvSpPr>
        <p:spPr>
          <a:xfrm>
            <a:off x="403484" y="5775307"/>
            <a:ext cx="1040234" cy="679508"/>
          </a:xfrm>
          <a:prstGeom prst="ellipse">
            <a:avLst/>
          </a:prstGeom>
          <a:solidFill>
            <a:srgbClr val="18A0DB">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96228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t="6181"/>
          <a:stretch/>
        </p:blipFill>
        <p:spPr>
          <a:xfrm>
            <a:off x="539750" y="1333041"/>
            <a:ext cx="8064500" cy="4932437"/>
          </a:xfrm>
          <a:prstGeom prst="rect">
            <a:avLst/>
          </a:prstGeom>
        </p:spPr>
      </p:pic>
      <p:sp>
        <p:nvSpPr>
          <p:cNvPr id="97" name="Rectangle 96"/>
          <p:cNvSpPr/>
          <p:nvPr/>
        </p:nvSpPr>
        <p:spPr>
          <a:xfrm>
            <a:off x="2651077" y="670981"/>
            <a:ext cx="976684" cy="337100"/>
          </a:xfrm>
          <a:prstGeom prst="rect">
            <a:avLst/>
          </a:prstGeom>
          <a:solidFill>
            <a:srgbClr val="4EB2E5"/>
          </a:solidFill>
        </p:spPr>
        <p:txBody>
          <a:bodyPr wrap="square" lIns="180000" tIns="36000" rIns="180000" bIns="54000" anchor="ctr">
            <a:spAutoFit/>
          </a:bodyPr>
          <a:lstStyle/>
          <a:p>
            <a:pPr algn="ctr"/>
            <a:r>
              <a:rPr lang="en-GB" altLang="en-US" sz="1600" b="1" dirty="0">
                <a:solidFill>
                  <a:schemeClr val="bg1"/>
                </a:solidFill>
              </a:rPr>
              <a:t>Diving</a:t>
            </a:r>
            <a:endParaRPr lang="en-GB" sz="1600" b="1" dirty="0">
              <a:solidFill>
                <a:schemeClr val="bg1"/>
              </a:solidFill>
            </a:endParaRPr>
          </a:p>
        </p:txBody>
      </p:sp>
      <p:pic>
        <p:nvPicPr>
          <p:cNvPr id="5" name="Picture 4">
            <a:extLst>
              <a:ext uri="{FF2B5EF4-FFF2-40B4-BE49-F238E27FC236}">
                <a16:creationId xmlns:a16="http://schemas.microsoft.com/office/drawing/2014/main" id="{2830866F-58AA-4213-AFD1-4A7F919ABC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4094" y="532799"/>
            <a:ext cx="700156" cy="700156"/>
          </a:xfrm>
          <a:prstGeom prst="rect">
            <a:avLst/>
          </a:prstGeom>
        </p:spPr>
      </p:pic>
      <p:sp>
        <p:nvSpPr>
          <p:cNvPr id="96" name="Rectangle 95"/>
          <p:cNvSpPr/>
          <p:nvPr/>
        </p:nvSpPr>
        <p:spPr>
          <a:xfrm>
            <a:off x="447429" y="670981"/>
            <a:ext cx="2222999" cy="337100"/>
          </a:xfrm>
          <a:prstGeom prst="rect">
            <a:avLst/>
          </a:prstGeom>
          <a:solidFill>
            <a:srgbClr val="072F54"/>
          </a:solidFill>
        </p:spPr>
        <p:txBody>
          <a:bodyPr wrap="none" lIns="180000" tIns="36000" rIns="180000" bIns="54000" anchor="ctr">
            <a:spAutoFit/>
          </a:bodyPr>
          <a:lstStyle/>
          <a:p>
            <a:r>
              <a:rPr lang="en-GB" sz="1600" b="1" dirty="0">
                <a:solidFill>
                  <a:schemeClr val="bg1"/>
                </a:solidFill>
              </a:rPr>
              <a:t>Diving into Mastery</a:t>
            </a:r>
          </a:p>
        </p:txBody>
      </p:sp>
      <p:cxnSp>
        <p:nvCxnSpPr>
          <p:cNvPr id="103" name="Straight Connector 102"/>
          <p:cNvCxnSpPr/>
          <p:nvPr/>
        </p:nvCxnSpPr>
        <p:spPr>
          <a:xfrm>
            <a:off x="2651077" y="666325"/>
            <a:ext cx="0" cy="342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1" r="-422"/>
          <a:stretch/>
        </p:blipFill>
        <p:spPr>
          <a:xfrm>
            <a:off x="606490" y="1802941"/>
            <a:ext cx="7874780" cy="2526464"/>
          </a:xfrm>
          <a:prstGeom prst="rect">
            <a:avLst/>
          </a:prstGeom>
          <a:effectLst>
            <a:outerShdw blurRad="25400" dist="38100" dir="18480000" algn="ctr" rotWithShape="0">
              <a:srgbClr val="000000">
                <a:alpha val="23000"/>
              </a:srgbClr>
            </a:outerShdw>
          </a:effectLst>
        </p:spPr>
      </p:pic>
      <p:sp>
        <p:nvSpPr>
          <p:cNvPr id="7" name="Pentagon 6"/>
          <p:cNvSpPr/>
          <p:nvPr/>
        </p:nvSpPr>
        <p:spPr>
          <a:xfrm rot="5400000">
            <a:off x="4191030" y="-2360484"/>
            <a:ext cx="761942" cy="8064501"/>
          </a:xfrm>
          <a:prstGeom prst="homePlate">
            <a:avLst>
              <a:gd name="adj" fmla="val 14308"/>
            </a:avLst>
          </a:prstGeom>
          <a:solidFill>
            <a:srgbClr val="AFDEF8"/>
          </a:solidFill>
          <a:ln>
            <a:noFill/>
          </a:ln>
          <a:effectLst>
            <a:outerShdw blurRad="25400" dist="254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1092283" y="1324370"/>
            <a:ext cx="6961150" cy="646331"/>
          </a:xfrm>
          <a:prstGeom prst="rect">
            <a:avLst/>
          </a:prstGeom>
        </p:spPr>
        <p:txBody>
          <a:bodyPr wrap="square">
            <a:spAutoFit/>
          </a:bodyPr>
          <a:lstStyle/>
          <a:p>
            <a:pPr algn="ctr"/>
            <a:r>
              <a:rPr lang="en-GB" dirty="0"/>
              <a:t>Use the conversion charts to help you convert between these different measurements and complete the table.</a:t>
            </a:r>
          </a:p>
        </p:txBody>
      </p:sp>
      <p:grpSp>
        <p:nvGrpSpPr>
          <p:cNvPr id="12" name="Group 11"/>
          <p:cNvGrpSpPr/>
          <p:nvPr/>
        </p:nvGrpSpPr>
        <p:grpSpPr>
          <a:xfrm>
            <a:off x="708993" y="2199180"/>
            <a:ext cx="7607190" cy="1371359"/>
            <a:chOff x="699809" y="2057641"/>
            <a:chExt cx="7607190" cy="1371359"/>
          </a:xfrm>
        </p:grpSpPr>
        <p:grpSp>
          <p:nvGrpSpPr>
            <p:cNvPr id="13" name="Group 12"/>
            <p:cNvGrpSpPr/>
            <p:nvPr/>
          </p:nvGrpSpPr>
          <p:grpSpPr>
            <a:xfrm>
              <a:off x="2035568" y="2057641"/>
              <a:ext cx="1057013" cy="386110"/>
              <a:chOff x="1803632" y="2441196"/>
              <a:chExt cx="1057013" cy="386110"/>
            </a:xfrm>
          </p:grpSpPr>
          <p:sp>
            <p:nvSpPr>
              <p:cNvPr id="53" name="Rectangle 52"/>
              <p:cNvSpPr/>
              <p:nvPr/>
            </p:nvSpPr>
            <p:spPr>
              <a:xfrm>
                <a:off x="1803633" y="2441196"/>
                <a:ext cx="1057012" cy="385894"/>
              </a:xfrm>
              <a:prstGeom prst="rect">
                <a:avLst/>
              </a:prstGeom>
              <a:solidFill>
                <a:srgbClr val="A87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TextBox 53"/>
              <p:cNvSpPr txBox="1"/>
              <p:nvPr/>
            </p:nvSpPr>
            <p:spPr>
              <a:xfrm>
                <a:off x="1803632" y="2457974"/>
                <a:ext cx="1057013" cy="369332"/>
              </a:xfrm>
              <a:prstGeom prst="rect">
                <a:avLst/>
              </a:prstGeom>
              <a:noFill/>
            </p:spPr>
            <p:txBody>
              <a:bodyPr wrap="square" rtlCol="0">
                <a:spAutoFit/>
              </a:bodyPr>
              <a:lstStyle/>
              <a:p>
                <a:pPr algn="ctr"/>
                <a:r>
                  <a:rPr lang="en-GB" dirty="0">
                    <a:solidFill>
                      <a:schemeClr val="bg1"/>
                    </a:solidFill>
                  </a:rPr>
                  <a:t>÷ 10</a:t>
                </a:r>
              </a:p>
            </p:txBody>
          </p:sp>
        </p:grpSp>
        <p:grpSp>
          <p:nvGrpSpPr>
            <p:cNvPr id="14" name="Group 13"/>
            <p:cNvGrpSpPr/>
            <p:nvPr/>
          </p:nvGrpSpPr>
          <p:grpSpPr>
            <a:xfrm>
              <a:off x="2035568" y="3042890"/>
              <a:ext cx="1057013" cy="386110"/>
              <a:chOff x="1803632" y="2441196"/>
              <a:chExt cx="1057013" cy="386110"/>
            </a:xfrm>
          </p:grpSpPr>
          <p:sp>
            <p:nvSpPr>
              <p:cNvPr id="51" name="Rectangle 50"/>
              <p:cNvSpPr/>
              <p:nvPr/>
            </p:nvSpPr>
            <p:spPr>
              <a:xfrm>
                <a:off x="1803633" y="2441196"/>
                <a:ext cx="1057012" cy="385894"/>
              </a:xfrm>
              <a:prstGeom prst="rect">
                <a:avLst/>
              </a:prstGeom>
              <a:solidFill>
                <a:srgbClr val="2CB7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TextBox 51"/>
              <p:cNvSpPr txBox="1"/>
              <p:nvPr/>
            </p:nvSpPr>
            <p:spPr>
              <a:xfrm>
                <a:off x="1803632" y="2457974"/>
                <a:ext cx="1057013" cy="369332"/>
              </a:xfrm>
              <a:prstGeom prst="rect">
                <a:avLst/>
              </a:prstGeom>
              <a:noFill/>
            </p:spPr>
            <p:txBody>
              <a:bodyPr wrap="square" rtlCol="0">
                <a:spAutoFit/>
              </a:bodyPr>
              <a:lstStyle/>
              <a:p>
                <a:pPr algn="ctr"/>
                <a:r>
                  <a:rPr lang="en-GB" dirty="0">
                    <a:solidFill>
                      <a:schemeClr val="bg1"/>
                    </a:solidFill>
                  </a:rPr>
                  <a:t>× 10</a:t>
                </a:r>
              </a:p>
            </p:txBody>
          </p:sp>
        </p:grpSp>
        <p:grpSp>
          <p:nvGrpSpPr>
            <p:cNvPr id="15" name="Group 14"/>
            <p:cNvGrpSpPr/>
            <p:nvPr/>
          </p:nvGrpSpPr>
          <p:grpSpPr>
            <a:xfrm>
              <a:off x="2631874" y="2550215"/>
              <a:ext cx="1795548" cy="385894"/>
              <a:chOff x="1773152" y="2441196"/>
              <a:chExt cx="1795548" cy="385894"/>
            </a:xfrm>
          </p:grpSpPr>
          <p:sp>
            <p:nvSpPr>
              <p:cNvPr id="49" name="Rectangle 48"/>
              <p:cNvSpPr/>
              <p:nvPr/>
            </p:nvSpPr>
            <p:spPr>
              <a:xfrm>
                <a:off x="1803632" y="2441196"/>
                <a:ext cx="1739668" cy="385894"/>
              </a:xfrm>
              <a:prstGeom prst="rect">
                <a:avLst/>
              </a:prstGeom>
              <a:solidFill>
                <a:srgbClr val="0063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TextBox 49"/>
              <p:cNvSpPr txBox="1"/>
              <p:nvPr/>
            </p:nvSpPr>
            <p:spPr>
              <a:xfrm>
                <a:off x="1773152" y="2468134"/>
                <a:ext cx="1795548" cy="338554"/>
              </a:xfrm>
              <a:prstGeom prst="rect">
                <a:avLst/>
              </a:prstGeom>
              <a:noFill/>
            </p:spPr>
            <p:txBody>
              <a:bodyPr wrap="square" rtlCol="0">
                <a:spAutoFit/>
              </a:bodyPr>
              <a:lstStyle/>
              <a:p>
                <a:pPr algn="ctr"/>
                <a:r>
                  <a:rPr lang="en-GB" sz="1600" dirty="0">
                    <a:solidFill>
                      <a:schemeClr val="bg1"/>
                    </a:solidFill>
                  </a:rPr>
                  <a:t>centimetres (cm)</a:t>
                </a:r>
              </a:p>
            </p:txBody>
          </p:sp>
        </p:grpSp>
        <p:sp>
          <p:nvSpPr>
            <p:cNvPr id="16" name="Arc 15"/>
            <p:cNvSpPr/>
            <p:nvPr/>
          </p:nvSpPr>
          <p:spPr>
            <a:xfrm rot="5400000" flipH="1" flipV="1">
              <a:off x="1723714" y="2224190"/>
              <a:ext cx="457572" cy="457572"/>
            </a:xfrm>
            <a:prstGeom prst="arc">
              <a:avLst/>
            </a:prstGeom>
            <a:noFill/>
            <a:ln w="28575" cap="rnd">
              <a:solidFill>
                <a:srgbClr val="00639A"/>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Arc 16"/>
            <p:cNvSpPr/>
            <p:nvPr/>
          </p:nvSpPr>
          <p:spPr>
            <a:xfrm rot="10800000" flipH="1" flipV="1">
              <a:off x="2946864" y="2226026"/>
              <a:ext cx="457572" cy="457572"/>
            </a:xfrm>
            <a:prstGeom prst="arc">
              <a:avLst/>
            </a:prstGeom>
            <a:noFill/>
            <a:ln w="28575" cap="rnd">
              <a:solidFill>
                <a:srgbClr val="00639A"/>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18" name="Arc 17"/>
            <p:cNvSpPr/>
            <p:nvPr/>
          </p:nvSpPr>
          <p:spPr>
            <a:xfrm rot="10800000">
              <a:off x="1747523" y="2784314"/>
              <a:ext cx="457572" cy="457572"/>
            </a:xfrm>
            <a:prstGeom prst="arc">
              <a:avLst/>
            </a:prstGeom>
            <a:noFill/>
            <a:ln w="28575" cap="rnd">
              <a:solidFill>
                <a:srgbClr val="00639A"/>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 name="Arc 18"/>
            <p:cNvSpPr/>
            <p:nvPr/>
          </p:nvSpPr>
          <p:spPr>
            <a:xfrm rot="6300000">
              <a:off x="2970673" y="2786150"/>
              <a:ext cx="457572" cy="457572"/>
            </a:xfrm>
            <a:prstGeom prst="arc">
              <a:avLst/>
            </a:prstGeom>
            <a:noFill/>
            <a:ln w="28575" cap="rnd">
              <a:solidFill>
                <a:srgbClr val="00639A"/>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20" name="Group 19"/>
            <p:cNvGrpSpPr/>
            <p:nvPr/>
          </p:nvGrpSpPr>
          <p:grpSpPr>
            <a:xfrm>
              <a:off x="699809" y="2550215"/>
              <a:ext cx="1795548" cy="385894"/>
              <a:chOff x="1773152" y="2441196"/>
              <a:chExt cx="1795548" cy="385894"/>
            </a:xfrm>
          </p:grpSpPr>
          <p:sp>
            <p:nvSpPr>
              <p:cNvPr id="47" name="Rectangle 46"/>
              <p:cNvSpPr/>
              <p:nvPr/>
            </p:nvSpPr>
            <p:spPr>
              <a:xfrm>
                <a:off x="1803632" y="2441196"/>
                <a:ext cx="1739668" cy="385894"/>
              </a:xfrm>
              <a:prstGeom prst="rect">
                <a:avLst/>
              </a:prstGeom>
              <a:solidFill>
                <a:srgbClr val="0063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TextBox 47"/>
              <p:cNvSpPr txBox="1"/>
              <p:nvPr/>
            </p:nvSpPr>
            <p:spPr>
              <a:xfrm>
                <a:off x="1773152" y="2468134"/>
                <a:ext cx="1795548" cy="338554"/>
              </a:xfrm>
              <a:prstGeom prst="rect">
                <a:avLst/>
              </a:prstGeom>
              <a:noFill/>
            </p:spPr>
            <p:txBody>
              <a:bodyPr wrap="square" rtlCol="0">
                <a:spAutoFit/>
              </a:bodyPr>
              <a:lstStyle/>
              <a:p>
                <a:pPr algn="ctr"/>
                <a:r>
                  <a:rPr lang="en-GB" sz="1600" dirty="0">
                    <a:solidFill>
                      <a:schemeClr val="bg1"/>
                    </a:solidFill>
                  </a:rPr>
                  <a:t>millimetres (mm)</a:t>
                </a:r>
              </a:p>
            </p:txBody>
          </p:sp>
        </p:grpSp>
        <p:grpSp>
          <p:nvGrpSpPr>
            <p:cNvPr id="21" name="Group 20"/>
            <p:cNvGrpSpPr/>
            <p:nvPr/>
          </p:nvGrpSpPr>
          <p:grpSpPr>
            <a:xfrm>
              <a:off x="3961477" y="2057641"/>
              <a:ext cx="1057013" cy="386110"/>
              <a:chOff x="1803632" y="2441196"/>
              <a:chExt cx="1057013" cy="386110"/>
            </a:xfrm>
          </p:grpSpPr>
          <p:sp>
            <p:nvSpPr>
              <p:cNvPr id="45" name="Rectangle 44"/>
              <p:cNvSpPr/>
              <p:nvPr/>
            </p:nvSpPr>
            <p:spPr>
              <a:xfrm>
                <a:off x="1803633" y="2441196"/>
                <a:ext cx="1057012" cy="385894"/>
              </a:xfrm>
              <a:prstGeom prst="rect">
                <a:avLst/>
              </a:prstGeom>
              <a:solidFill>
                <a:srgbClr val="A87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TextBox 45"/>
              <p:cNvSpPr txBox="1"/>
              <p:nvPr/>
            </p:nvSpPr>
            <p:spPr>
              <a:xfrm>
                <a:off x="1803632" y="2457974"/>
                <a:ext cx="1057013" cy="369332"/>
              </a:xfrm>
              <a:prstGeom prst="rect">
                <a:avLst/>
              </a:prstGeom>
              <a:noFill/>
            </p:spPr>
            <p:txBody>
              <a:bodyPr wrap="square" rtlCol="0">
                <a:spAutoFit/>
              </a:bodyPr>
              <a:lstStyle/>
              <a:p>
                <a:pPr algn="ctr"/>
                <a:r>
                  <a:rPr lang="en-GB" dirty="0">
                    <a:solidFill>
                      <a:schemeClr val="bg1"/>
                    </a:solidFill>
                  </a:rPr>
                  <a:t>÷ 100</a:t>
                </a:r>
              </a:p>
            </p:txBody>
          </p:sp>
        </p:grpSp>
        <p:grpSp>
          <p:nvGrpSpPr>
            <p:cNvPr id="22" name="Group 21"/>
            <p:cNvGrpSpPr/>
            <p:nvPr/>
          </p:nvGrpSpPr>
          <p:grpSpPr>
            <a:xfrm>
              <a:off x="3961477" y="3042890"/>
              <a:ext cx="1057013" cy="386110"/>
              <a:chOff x="1803632" y="2441196"/>
              <a:chExt cx="1057013" cy="386110"/>
            </a:xfrm>
          </p:grpSpPr>
          <p:sp>
            <p:nvSpPr>
              <p:cNvPr id="43" name="Rectangle 42"/>
              <p:cNvSpPr/>
              <p:nvPr/>
            </p:nvSpPr>
            <p:spPr>
              <a:xfrm>
                <a:off x="1803633" y="2441196"/>
                <a:ext cx="1057012" cy="385894"/>
              </a:xfrm>
              <a:prstGeom prst="rect">
                <a:avLst/>
              </a:prstGeom>
              <a:solidFill>
                <a:srgbClr val="2CB7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TextBox 43"/>
              <p:cNvSpPr txBox="1"/>
              <p:nvPr/>
            </p:nvSpPr>
            <p:spPr>
              <a:xfrm>
                <a:off x="1803632" y="2457974"/>
                <a:ext cx="1057013" cy="369332"/>
              </a:xfrm>
              <a:prstGeom prst="rect">
                <a:avLst/>
              </a:prstGeom>
              <a:noFill/>
            </p:spPr>
            <p:txBody>
              <a:bodyPr wrap="square" rtlCol="0">
                <a:spAutoFit/>
              </a:bodyPr>
              <a:lstStyle/>
              <a:p>
                <a:pPr algn="ctr"/>
                <a:r>
                  <a:rPr lang="en-GB" dirty="0">
                    <a:solidFill>
                      <a:schemeClr val="bg1"/>
                    </a:solidFill>
                  </a:rPr>
                  <a:t>× 100</a:t>
                </a:r>
              </a:p>
            </p:txBody>
          </p:sp>
        </p:grpSp>
        <p:sp>
          <p:nvSpPr>
            <p:cNvPr id="23" name="Arc 22"/>
            <p:cNvSpPr/>
            <p:nvPr/>
          </p:nvSpPr>
          <p:spPr>
            <a:xfrm rot="5400000" flipH="1" flipV="1">
              <a:off x="3649623" y="2224190"/>
              <a:ext cx="457572" cy="457572"/>
            </a:xfrm>
            <a:prstGeom prst="arc">
              <a:avLst/>
            </a:prstGeom>
            <a:noFill/>
            <a:ln w="28575" cap="rnd">
              <a:solidFill>
                <a:srgbClr val="00639A"/>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4" name="Arc 23"/>
            <p:cNvSpPr/>
            <p:nvPr/>
          </p:nvSpPr>
          <p:spPr>
            <a:xfrm rot="10800000">
              <a:off x="3673432" y="2784314"/>
              <a:ext cx="457572" cy="457572"/>
            </a:xfrm>
            <a:prstGeom prst="arc">
              <a:avLst/>
            </a:prstGeom>
            <a:noFill/>
            <a:ln w="28575" cap="rnd">
              <a:solidFill>
                <a:srgbClr val="00639A"/>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grpSp>
          <p:nvGrpSpPr>
            <p:cNvPr id="25" name="Group 24"/>
            <p:cNvGrpSpPr/>
            <p:nvPr/>
          </p:nvGrpSpPr>
          <p:grpSpPr>
            <a:xfrm>
              <a:off x="4575460" y="2550215"/>
              <a:ext cx="1795548" cy="385894"/>
              <a:chOff x="1773152" y="2441196"/>
              <a:chExt cx="1795548" cy="385894"/>
            </a:xfrm>
          </p:grpSpPr>
          <p:sp>
            <p:nvSpPr>
              <p:cNvPr id="41" name="Rectangle 40"/>
              <p:cNvSpPr/>
              <p:nvPr/>
            </p:nvSpPr>
            <p:spPr>
              <a:xfrm>
                <a:off x="1803632" y="2441196"/>
                <a:ext cx="1739668" cy="385894"/>
              </a:xfrm>
              <a:prstGeom prst="rect">
                <a:avLst/>
              </a:prstGeom>
              <a:solidFill>
                <a:srgbClr val="0063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TextBox 41"/>
              <p:cNvSpPr txBox="1"/>
              <p:nvPr/>
            </p:nvSpPr>
            <p:spPr>
              <a:xfrm>
                <a:off x="1773152" y="2468134"/>
                <a:ext cx="1795548" cy="338554"/>
              </a:xfrm>
              <a:prstGeom prst="rect">
                <a:avLst/>
              </a:prstGeom>
              <a:noFill/>
            </p:spPr>
            <p:txBody>
              <a:bodyPr wrap="square" rtlCol="0">
                <a:spAutoFit/>
              </a:bodyPr>
              <a:lstStyle/>
              <a:p>
                <a:pPr algn="ctr"/>
                <a:r>
                  <a:rPr lang="en-GB" sz="1600" dirty="0">
                    <a:solidFill>
                      <a:schemeClr val="bg1"/>
                    </a:solidFill>
                  </a:rPr>
                  <a:t>metres (m)</a:t>
                </a:r>
              </a:p>
            </p:txBody>
          </p:sp>
        </p:grpSp>
        <p:sp>
          <p:nvSpPr>
            <p:cNvPr id="26" name="Arc 25"/>
            <p:cNvSpPr/>
            <p:nvPr/>
          </p:nvSpPr>
          <p:spPr>
            <a:xfrm rot="10800000" flipH="1" flipV="1">
              <a:off x="4906632" y="2226026"/>
              <a:ext cx="457572" cy="457572"/>
            </a:xfrm>
            <a:prstGeom prst="arc">
              <a:avLst/>
            </a:prstGeom>
            <a:noFill/>
            <a:ln w="28575" cap="rnd">
              <a:solidFill>
                <a:srgbClr val="00639A"/>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27" name="Arc 26"/>
            <p:cNvSpPr/>
            <p:nvPr/>
          </p:nvSpPr>
          <p:spPr>
            <a:xfrm rot="6300000">
              <a:off x="4930441" y="2786150"/>
              <a:ext cx="457572" cy="457572"/>
            </a:xfrm>
            <a:prstGeom prst="arc">
              <a:avLst/>
            </a:prstGeom>
            <a:noFill/>
            <a:ln w="28575" cap="rnd">
              <a:solidFill>
                <a:srgbClr val="00639A"/>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28" name="Group 27"/>
            <p:cNvGrpSpPr/>
            <p:nvPr/>
          </p:nvGrpSpPr>
          <p:grpSpPr>
            <a:xfrm>
              <a:off x="5912608" y="2057641"/>
              <a:ext cx="1057013" cy="386110"/>
              <a:chOff x="1803632" y="2441196"/>
              <a:chExt cx="1057013" cy="386110"/>
            </a:xfrm>
          </p:grpSpPr>
          <p:sp>
            <p:nvSpPr>
              <p:cNvPr id="39" name="Rectangle 38"/>
              <p:cNvSpPr/>
              <p:nvPr/>
            </p:nvSpPr>
            <p:spPr>
              <a:xfrm>
                <a:off x="1803633" y="2441196"/>
                <a:ext cx="1057012" cy="385894"/>
              </a:xfrm>
              <a:prstGeom prst="rect">
                <a:avLst/>
              </a:prstGeom>
              <a:solidFill>
                <a:srgbClr val="A87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TextBox 39"/>
              <p:cNvSpPr txBox="1"/>
              <p:nvPr/>
            </p:nvSpPr>
            <p:spPr>
              <a:xfrm>
                <a:off x="1803632" y="2457974"/>
                <a:ext cx="1057013" cy="369332"/>
              </a:xfrm>
              <a:prstGeom prst="rect">
                <a:avLst/>
              </a:prstGeom>
              <a:noFill/>
            </p:spPr>
            <p:txBody>
              <a:bodyPr wrap="square" rtlCol="0">
                <a:spAutoFit/>
              </a:bodyPr>
              <a:lstStyle/>
              <a:p>
                <a:pPr algn="ctr"/>
                <a:r>
                  <a:rPr lang="en-GB" dirty="0">
                    <a:solidFill>
                      <a:schemeClr val="bg1"/>
                    </a:solidFill>
                  </a:rPr>
                  <a:t>÷ 1000</a:t>
                </a:r>
              </a:p>
            </p:txBody>
          </p:sp>
        </p:grpSp>
        <p:grpSp>
          <p:nvGrpSpPr>
            <p:cNvPr id="29" name="Group 28"/>
            <p:cNvGrpSpPr/>
            <p:nvPr/>
          </p:nvGrpSpPr>
          <p:grpSpPr>
            <a:xfrm>
              <a:off x="5912608" y="3042890"/>
              <a:ext cx="1057013" cy="386110"/>
              <a:chOff x="1803632" y="2441196"/>
              <a:chExt cx="1057013" cy="386110"/>
            </a:xfrm>
          </p:grpSpPr>
          <p:sp>
            <p:nvSpPr>
              <p:cNvPr id="37" name="Rectangle 36"/>
              <p:cNvSpPr/>
              <p:nvPr/>
            </p:nvSpPr>
            <p:spPr>
              <a:xfrm>
                <a:off x="1803633" y="2441196"/>
                <a:ext cx="1057012" cy="385894"/>
              </a:xfrm>
              <a:prstGeom prst="rect">
                <a:avLst/>
              </a:prstGeom>
              <a:solidFill>
                <a:srgbClr val="2CB7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TextBox 37"/>
              <p:cNvSpPr txBox="1"/>
              <p:nvPr/>
            </p:nvSpPr>
            <p:spPr>
              <a:xfrm>
                <a:off x="1803632" y="2457974"/>
                <a:ext cx="1057013" cy="369332"/>
              </a:xfrm>
              <a:prstGeom prst="rect">
                <a:avLst/>
              </a:prstGeom>
              <a:noFill/>
            </p:spPr>
            <p:txBody>
              <a:bodyPr wrap="square" rtlCol="0">
                <a:spAutoFit/>
              </a:bodyPr>
              <a:lstStyle/>
              <a:p>
                <a:pPr algn="ctr"/>
                <a:r>
                  <a:rPr lang="en-GB" dirty="0">
                    <a:solidFill>
                      <a:schemeClr val="bg1"/>
                    </a:solidFill>
                  </a:rPr>
                  <a:t>× 1000</a:t>
                </a:r>
              </a:p>
            </p:txBody>
          </p:sp>
        </p:grpSp>
        <p:sp>
          <p:nvSpPr>
            <p:cNvPr id="30" name="Arc 29"/>
            <p:cNvSpPr/>
            <p:nvPr/>
          </p:nvSpPr>
          <p:spPr>
            <a:xfrm rot="5400000" flipH="1" flipV="1">
              <a:off x="5600754" y="2224190"/>
              <a:ext cx="457572" cy="457572"/>
            </a:xfrm>
            <a:prstGeom prst="arc">
              <a:avLst/>
            </a:prstGeom>
            <a:noFill/>
            <a:ln w="28575" cap="rnd">
              <a:solidFill>
                <a:srgbClr val="00639A"/>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1" name="Arc 30"/>
            <p:cNvSpPr/>
            <p:nvPr/>
          </p:nvSpPr>
          <p:spPr>
            <a:xfrm rot="10800000">
              <a:off x="5624563" y="2784314"/>
              <a:ext cx="457572" cy="457572"/>
            </a:xfrm>
            <a:prstGeom prst="arc">
              <a:avLst/>
            </a:prstGeom>
            <a:noFill/>
            <a:ln w="28575" cap="rnd">
              <a:solidFill>
                <a:srgbClr val="00639A"/>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2" name="Arc 31"/>
            <p:cNvSpPr/>
            <p:nvPr/>
          </p:nvSpPr>
          <p:spPr>
            <a:xfrm rot="10800000" flipH="1" flipV="1">
              <a:off x="6857763" y="2226026"/>
              <a:ext cx="457572" cy="457572"/>
            </a:xfrm>
            <a:prstGeom prst="arc">
              <a:avLst/>
            </a:prstGeom>
            <a:noFill/>
            <a:ln w="28575" cap="rnd">
              <a:solidFill>
                <a:srgbClr val="00639A"/>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33" name="Arc 32"/>
            <p:cNvSpPr/>
            <p:nvPr/>
          </p:nvSpPr>
          <p:spPr>
            <a:xfrm rot="6300000">
              <a:off x="6881572" y="2786150"/>
              <a:ext cx="457572" cy="457572"/>
            </a:xfrm>
            <a:prstGeom prst="arc">
              <a:avLst/>
            </a:prstGeom>
            <a:noFill/>
            <a:ln w="28575" cap="rnd">
              <a:solidFill>
                <a:srgbClr val="00639A"/>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34" name="Group 33"/>
            <p:cNvGrpSpPr/>
            <p:nvPr/>
          </p:nvGrpSpPr>
          <p:grpSpPr>
            <a:xfrm>
              <a:off x="6511451" y="2550215"/>
              <a:ext cx="1795548" cy="385894"/>
              <a:chOff x="1773152" y="2441196"/>
              <a:chExt cx="1795548" cy="385894"/>
            </a:xfrm>
          </p:grpSpPr>
          <p:sp>
            <p:nvSpPr>
              <p:cNvPr id="35" name="Rectangle 34"/>
              <p:cNvSpPr/>
              <p:nvPr/>
            </p:nvSpPr>
            <p:spPr>
              <a:xfrm>
                <a:off x="1803632" y="2441196"/>
                <a:ext cx="1739668" cy="385894"/>
              </a:xfrm>
              <a:prstGeom prst="rect">
                <a:avLst/>
              </a:prstGeom>
              <a:solidFill>
                <a:srgbClr val="0063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TextBox 35"/>
              <p:cNvSpPr txBox="1"/>
              <p:nvPr/>
            </p:nvSpPr>
            <p:spPr>
              <a:xfrm>
                <a:off x="1773152" y="2468134"/>
                <a:ext cx="1795548" cy="338554"/>
              </a:xfrm>
              <a:prstGeom prst="rect">
                <a:avLst/>
              </a:prstGeom>
              <a:noFill/>
            </p:spPr>
            <p:txBody>
              <a:bodyPr wrap="square" rtlCol="0">
                <a:spAutoFit/>
              </a:bodyPr>
              <a:lstStyle/>
              <a:p>
                <a:pPr algn="ctr"/>
                <a:r>
                  <a:rPr lang="en-GB" sz="1600" dirty="0">
                    <a:solidFill>
                      <a:schemeClr val="bg1"/>
                    </a:solidFill>
                  </a:rPr>
                  <a:t>kilometres (km)</a:t>
                </a:r>
              </a:p>
            </p:txBody>
          </p:sp>
        </p:grpSp>
      </p:grpSp>
      <p:grpSp>
        <p:nvGrpSpPr>
          <p:cNvPr id="6" name="Group 5"/>
          <p:cNvGrpSpPr/>
          <p:nvPr/>
        </p:nvGrpSpPr>
        <p:grpSpPr>
          <a:xfrm rot="398218">
            <a:off x="4793796" y="4637851"/>
            <a:ext cx="2505268" cy="1585788"/>
            <a:chOff x="5871475" y="4485002"/>
            <a:chExt cx="2505268" cy="1585788"/>
          </a:xfrm>
        </p:grpSpPr>
        <p:pic>
          <p:nvPicPr>
            <p:cNvPr id="58" name="Picture 57"/>
            <p:cNvPicPr>
              <a:picLocks noChangeAspect="1"/>
            </p:cNvPicPr>
            <p:nvPr/>
          </p:nvPicPr>
          <p:blipFill rotWithShape="1">
            <a:blip r:embed="rId5" cstate="print">
              <a:extLst>
                <a:ext uri="{28A0092B-C50C-407E-A947-70E740481C1C}">
                  <a14:useLocalDpi xmlns:a14="http://schemas.microsoft.com/office/drawing/2010/main" val="0"/>
                </a:ext>
              </a:extLst>
            </a:blip>
            <a:srcRect l="14308" t="32025" r="27212" b="15023"/>
            <a:stretch/>
          </p:blipFill>
          <p:spPr>
            <a:xfrm>
              <a:off x="5871475" y="4485002"/>
              <a:ext cx="2505268" cy="1585788"/>
            </a:xfrm>
            <a:prstGeom prst="rect">
              <a:avLst/>
            </a:prstGeom>
            <a:ln w="12700">
              <a:solidFill>
                <a:schemeClr val="tx1">
                  <a:lumMod val="90000"/>
                  <a:lumOff val="10000"/>
                </a:schemeClr>
              </a:solidFill>
            </a:ln>
            <a:effectLst>
              <a:outerShdw blurRad="25400" dist="38100" dir="20400000" algn="ctr" rotWithShape="0">
                <a:srgbClr val="000000">
                  <a:alpha val="21000"/>
                </a:srgbClr>
              </a:outerShdw>
            </a:effectLst>
          </p:spPr>
        </p:pic>
        <p:pic>
          <p:nvPicPr>
            <p:cNvPr id="4" name="Picture 3"/>
            <p:cNvPicPr>
              <a:picLocks noChangeAspect="1"/>
            </p:cNvPicPr>
            <p:nvPr/>
          </p:nvPicPr>
          <p:blipFill rotWithShape="1">
            <a:blip r:embed="rId6" cstate="print">
              <a:extLst>
                <a:ext uri="{28A0092B-C50C-407E-A947-70E740481C1C}">
                  <a14:useLocalDpi xmlns:a14="http://schemas.microsoft.com/office/drawing/2010/main" val="0"/>
                </a:ext>
              </a:extLst>
            </a:blip>
            <a:srcRect l="10768" t="28037" r="38116" b="31237"/>
            <a:stretch/>
          </p:blipFill>
          <p:spPr>
            <a:xfrm>
              <a:off x="5948449" y="4548539"/>
              <a:ext cx="2212290" cy="1452964"/>
            </a:xfrm>
            <a:prstGeom prst="rect">
              <a:avLst/>
            </a:prstGeom>
            <a:ln w="12700">
              <a:solidFill>
                <a:schemeClr val="tx1">
                  <a:lumMod val="90000"/>
                  <a:lumOff val="10000"/>
                </a:schemeClr>
              </a:solidFill>
            </a:ln>
          </p:spPr>
        </p:pic>
      </p:grpSp>
      <p:grpSp>
        <p:nvGrpSpPr>
          <p:cNvPr id="3" name="Group 2"/>
          <p:cNvGrpSpPr/>
          <p:nvPr/>
        </p:nvGrpSpPr>
        <p:grpSpPr>
          <a:xfrm rot="21287694">
            <a:off x="5744148" y="4159010"/>
            <a:ext cx="2505268" cy="1585788"/>
            <a:chOff x="5481668" y="4201157"/>
            <a:chExt cx="2868676" cy="1815819"/>
          </a:xfrm>
        </p:grpSpPr>
        <p:pic>
          <p:nvPicPr>
            <p:cNvPr id="55" name="Picture 54"/>
            <p:cNvPicPr>
              <a:picLocks noChangeAspect="1"/>
            </p:cNvPicPr>
            <p:nvPr/>
          </p:nvPicPr>
          <p:blipFill rotWithShape="1">
            <a:blip r:embed="rId5" cstate="print">
              <a:extLst>
                <a:ext uri="{28A0092B-C50C-407E-A947-70E740481C1C}">
                  <a14:useLocalDpi xmlns:a14="http://schemas.microsoft.com/office/drawing/2010/main" val="0"/>
                </a:ext>
              </a:extLst>
            </a:blip>
            <a:srcRect l="14308" t="32025" r="27212" b="15023"/>
            <a:stretch/>
          </p:blipFill>
          <p:spPr>
            <a:xfrm>
              <a:off x="5481668" y="4201157"/>
              <a:ext cx="2868676" cy="1815819"/>
            </a:xfrm>
            <a:prstGeom prst="rect">
              <a:avLst/>
            </a:prstGeom>
            <a:ln w="12700">
              <a:solidFill>
                <a:schemeClr val="tx1">
                  <a:lumMod val="90000"/>
                  <a:lumOff val="10000"/>
                </a:schemeClr>
              </a:solidFill>
            </a:ln>
            <a:effectLst>
              <a:outerShdw blurRad="25400" dist="38100" dir="20400000" algn="ctr" rotWithShape="0">
                <a:srgbClr val="000000">
                  <a:alpha val="21000"/>
                </a:srgbClr>
              </a:outerShdw>
            </a:effectLst>
          </p:spPr>
        </p:pic>
        <p:pic>
          <p:nvPicPr>
            <p:cNvPr id="2" name="Picture 1"/>
            <p:cNvPicPr>
              <a:picLocks noChangeAspect="1"/>
            </p:cNvPicPr>
            <p:nvPr/>
          </p:nvPicPr>
          <p:blipFill rotWithShape="1">
            <a:blip r:embed="rId7" cstate="print">
              <a:extLst>
                <a:ext uri="{28A0092B-C50C-407E-A947-70E740481C1C}">
                  <a14:useLocalDpi xmlns:a14="http://schemas.microsoft.com/office/drawing/2010/main" val="0"/>
                </a:ext>
              </a:extLst>
            </a:blip>
            <a:srcRect l="4361" t="32753" r="33792" b="9664"/>
            <a:stretch/>
          </p:blipFill>
          <p:spPr>
            <a:xfrm>
              <a:off x="5568950" y="4289425"/>
              <a:ext cx="2503533" cy="1648214"/>
            </a:xfrm>
            <a:prstGeom prst="rect">
              <a:avLst/>
            </a:prstGeom>
            <a:ln>
              <a:solidFill>
                <a:schemeClr val="tx1">
                  <a:lumMod val="90000"/>
                  <a:lumOff val="10000"/>
                </a:schemeClr>
              </a:solidFill>
            </a:ln>
          </p:spPr>
        </p:pic>
      </p:grpSp>
      <p:pic>
        <p:nvPicPr>
          <p:cNvPr id="11" name="Picture 41"/>
          <p:cNvPicPr>
            <a:picLocks noChangeAspect="1"/>
          </p:cNvPicPr>
          <p:nvPr/>
        </p:nvPicPr>
        <p:blipFill rotWithShape="1">
          <a:blip r:embed="rId8">
            <a:extLst>
              <a:ext uri="{28A0092B-C50C-407E-A947-70E740481C1C}">
                <a14:useLocalDpi xmlns:a14="http://schemas.microsoft.com/office/drawing/2010/main" val="0"/>
              </a:ext>
            </a:extLst>
          </a:blip>
          <a:srcRect l="-3" t="-2" r="-639" b="59471"/>
          <a:stretch/>
        </p:blipFill>
        <p:spPr bwMode="auto">
          <a:xfrm flipH="1">
            <a:off x="653140" y="3709644"/>
            <a:ext cx="4931896" cy="2555834"/>
          </a:xfrm>
          <a:prstGeom prst="rect">
            <a:avLst/>
          </a:prstGeom>
          <a:noFill/>
          <a:ln>
            <a:noFill/>
          </a:ln>
          <a:effectLst>
            <a:outerShdw blurRad="25400" dist="50800" dir="18000000" algn="ctr" rotWithShape="0">
              <a:srgbClr val="000000">
                <a:alpha val="21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Picture 61"/>
          <p:cNvPicPr>
            <a:picLocks noChangeAspect="1"/>
          </p:cNvPicPr>
          <p:nvPr/>
        </p:nvPicPr>
        <p:blipFill rotWithShape="1">
          <a:blip r:embed="rId9" cstate="print">
            <a:extLst>
              <a:ext uri="{28A0092B-C50C-407E-A947-70E740481C1C}">
                <a14:useLocalDpi xmlns:a14="http://schemas.microsoft.com/office/drawing/2010/main" val="0"/>
              </a:ext>
            </a:extLst>
          </a:blip>
          <a:srcRect t="90723"/>
          <a:stretch/>
        </p:blipFill>
        <p:spPr>
          <a:xfrm>
            <a:off x="0" y="6221786"/>
            <a:ext cx="9144000" cy="636213"/>
          </a:xfrm>
          <a:prstGeom prst="rect">
            <a:avLst/>
          </a:prstGeom>
        </p:spPr>
      </p:pic>
      <p:graphicFrame>
        <p:nvGraphicFramePr>
          <p:cNvPr id="56" name="Table 55"/>
          <p:cNvGraphicFramePr>
            <a:graphicFrameLocks noGrp="1"/>
          </p:cNvGraphicFramePr>
          <p:nvPr>
            <p:extLst>
              <p:ext uri="{D42A27DB-BD31-4B8C-83A1-F6EECF244321}">
                <p14:modId xmlns:p14="http://schemas.microsoft.com/office/powerpoint/2010/main" val="2855297237"/>
              </p:ext>
            </p:extLst>
          </p:nvPr>
        </p:nvGraphicFramePr>
        <p:xfrm>
          <a:off x="839754" y="4377116"/>
          <a:ext cx="4590200" cy="1715708"/>
        </p:xfrm>
        <a:graphic>
          <a:graphicData uri="http://schemas.openxmlformats.org/drawingml/2006/table">
            <a:tbl>
              <a:tblPr firstRow="1" bandRow="1">
                <a:tableStyleId>{5940675A-B579-460E-94D1-54222C63F5DA}</a:tableStyleId>
              </a:tblPr>
              <a:tblGrid>
                <a:gridCol w="1147550">
                  <a:extLst>
                    <a:ext uri="{9D8B030D-6E8A-4147-A177-3AD203B41FA5}">
                      <a16:colId xmlns:a16="http://schemas.microsoft.com/office/drawing/2014/main" val="2060023466"/>
                    </a:ext>
                  </a:extLst>
                </a:gridCol>
                <a:gridCol w="1147550">
                  <a:extLst>
                    <a:ext uri="{9D8B030D-6E8A-4147-A177-3AD203B41FA5}">
                      <a16:colId xmlns:a16="http://schemas.microsoft.com/office/drawing/2014/main" val="435492800"/>
                    </a:ext>
                  </a:extLst>
                </a:gridCol>
                <a:gridCol w="1147550">
                  <a:extLst>
                    <a:ext uri="{9D8B030D-6E8A-4147-A177-3AD203B41FA5}">
                      <a16:colId xmlns:a16="http://schemas.microsoft.com/office/drawing/2014/main" val="1345797082"/>
                    </a:ext>
                  </a:extLst>
                </a:gridCol>
                <a:gridCol w="1147550">
                  <a:extLst>
                    <a:ext uri="{9D8B030D-6E8A-4147-A177-3AD203B41FA5}">
                      <a16:colId xmlns:a16="http://schemas.microsoft.com/office/drawing/2014/main" val="44371832"/>
                    </a:ext>
                  </a:extLst>
                </a:gridCol>
              </a:tblGrid>
              <a:tr h="428927">
                <a:tc>
                  <a:txBody>
                    <a:bodyPr/>
                    <a:lstStyle/>
                    <a:p>
                      <a:pPr algn="ctr"/>
                      <a:r>
                        <a:rPr lang="en-GB" b="0" dirty="0"/>
                        <a:t>mm</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r>
                        <a:rPr lang="en-GB" b="0" dirty="0"/>
                        <a:t>cm</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r>
                        <a:rPr lang="en-GB" b="0" dirty="0"/>
                        <a:t>m</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ctr"/>
                      <a:r>
                        <a:rPr lang="en-GB" b="0" dirty="0"/>
                        <a:t>km</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09671778"/>
                  </a:ext>
                </a:extLst>
              </a:tr>
              <a:tr h="428927">
                <a:tc>
                  <a:txBody>
                    <a:bodyPr/>
                    <a:lstStyle/>
                    <a:p>
                      <a:pPr algn="ctr"/>
                      <a:endParaRPr lang="en-GB" dirty="0"/>
                    </a:p>
                  </a:txBody>
                  <a:tcPr marL="0" marR="0" anchor="ct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tcPr>
                </a:tc>
                <a:tc>
                  <a:txBody>
                    <a:bodyPr/>
                    <a:lstStyle/>
                    <a:p>
                      <a:pPr algn="ctr"/>
                      <a:endParaRPr lang="en-GB"/>
                    </a:p>
                  </a:txBody>
                  <a:tcPr marL="0" marR="0" anchor="ctr">
                    <a:lnT w="19050" cap="flat" cmpd="sng" algn="ctr">
                      <a:solidFill>
                        <a:schemeClr val="tx1"/>
                      </a:solidFill>
                      <a:prstDash val="solid"/>
                      <a:round/>
                      <a:headEnd type="none" w="med" len="med"/>
                      <a:tailEnd type="none" w="med" len="med"/>
                    </a:lnT>
                  </a:tcPr>
                </a:tc>
                <a:tc>
                  <a:txBody>
                    <a:bodyPr/>
                    <a:lstStyle/>
                    <a:p>
                      <a:pPr algn="ctr"/>
                      <a:r>
                        <a:rPr lang="en-GB" dirty="0"/>
                        <a:t>300</a:t>
                      </a:r>
                    </a:p>
                  </a:txBody>
                  <a:tcPr marL="0" marR="0" anchor="ctr">
                    <a:lnT w="19050" cap="flat" cmpd="sng" algn="ctr">
                      <a:solidFill>
                        <a:schemeClr val="tx1"/>
                      </a:solidFill>
                      <a:prstDash val="solid"/>
                      <a:round/>
                      <a:headEnd type="none" w="med" len="med"/>
                      <a:tailEnd type="none" w="med" len="med"/>
                    </a:lnT>
                  </a:tcPr>
                </a:tc>
                <a:tc>
                  <a:txBody>
                    <a:bodyPr/>
                    <a:lstStyle/>
                    <a:p>
                      <a:pPr algn="ctr"/>
                      <a:endParaRPr lang="en-GB"/>
                    </a:p>
                  </a:txBody>
                  <a:tcPr marL="0" marR="0" anchor="ct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686122048"/>
                  </a:ext>
                </a:extLst>
              </a:tr>
              <a:tr h="428927">
                <a:tc>
                  <a:txBody>
                    <a:bodyPr/>
                    <a:lstStyle/>
                    <a:p>
                      <a:pPr algn="ctr"/>
                      <a:endParaRPr lang="en-GB" dirty="0"/>
                    </a:p>
                  </a:txBody>
                  <a:tcPr marL="0" marR="0" anchor="ctr">
                    <a:lnL w="19050" cap="flat" cmpd="sng" algn="ctr">
                      <a:solidFill>
                        <a:schemeClr val="tx1"/>
                      </a:solidFill>
                      <a:prstDash val="solid"/>
                      <a:round/>
                      <a:headEnd type="none" w="med" len="med"/>
                      <a:tailEnd type="none" w="med" len="med"/>
                    </a:lnL>
                  </a:tcPr>
                </a:tc>
                <a:tc>
                  <a:txBody>
                    <a:bodyPr/>
                    <a:lstStyle/>
                    <a:p>
                      <a:pPr algn="ctr"/>
                      <a:r>
                        <a:rPr lang="en-GB" dirty="0"/>
                        <a:t>65 000</a:t>
                      </a:r>
                    </a:p>
                  </a:txBody>
                  <a:tcPr marL="0" marR="0" anchor="ctr"/>
                </a:tc>
                <a:tc>
                  <a:txBody>
                    <a:bodyPr/>
                    <a:lstStyle/>
                    <a:p>
                      <a:pPr algn="ctr"/>
                      <a:endParaRPr lang="en-GB"/>
                    </a:p>
                  </a:txBody>
                  <a:tcPr marL="0" marR="0" anchor="ctr"/>
                </a:tc>
                <a:tc>
                  <a:txBody>
                    <a:bodyPr/>
                    <a:lstStyle/>
                    <a:p>
                      <a:pPr algn="ctr"/>
                      <a:endParaRPr lang="en-GB" dirty="0"/>
                    </a:p>
                  </a:txBody>
                  <a:tcPr marL="0" marR="0" anchor="ctr">
                    <a:lnR w="1905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463834305"/>
                  </a:ext>
                </a:extLst>
              </a:tr>
              <a:tr h="428927">
                <a:tc>
                  <a:txBody>
                    <a:bodyPr/>
                    <a:lstStyle/>
                    <a:p>
                      <a:pPr algn="ctr"/>
                      <a:endParaRPr lang="en-GB" dirty="0"/>
                    </a:p>
                  </a:txBody>
                  <a:tcPr marL="0" marR="0" anchor="ctr">
                    <a:lnL w="19050" cap="flat" cmpd="sng" algn="ctr">
                      <a:solidFill>
                        <a:schemeClr val="tx1"/>
                      </a:solidFill>
                      <a:prstDash val="solid"/>
                      <a:round/>
                      <a:headEnd type="none" w="med" len="med"/>
                      <a:tailEnd type="none" w="med" len="med"/>
                    </a:lnL>
                    <a:lnB w="19050" cap="flat" cmpd="sng" algn="ctr">
                      <a:solidFill>
                        <a:schemeClr val="tx1"/>
                      </a:solidFill>
                      <a:prstDash val="solid"/>
                      <a:round/>
                      <a:headEnd type="none" w="med" len="med"/>
                      <a:tailEnd type="none" w="med" len="med"/>
                    </a:lnB>
                  </a:tcPr>
                </a:tc>
                <a:tc>
                  <a:txBody>
                    <a:bodyPr/>
                    <a:lstStyle/>
                    <a:p>
                      <a:pPr algn="ctr"/>
                      <a:endParaRPr lang="en-GB" dirty="0"/>
                    </a:p>
                  </a:txBody>
                  <a:tcPr marL="0" marR="0" anchor="ctr">
                    <a:lnB w="19050" cap="flat" cmpd="sng" algn="ctr">
                      <a:solidFill>
                        <a:schemeClr val="tx1"/>
                      </a:solidFill>
                      <a:prstDash val="solid"/>
                      <a:round/>
                      <a:headEnd type="none" w="med" len="med"/>
                      <a:tailEnd type="none" w="med" len="med"/>
                    </a:lnB>
                  </a:tcPr>
                </a:tc>
                <a:tc>
                  <a:txBody>
                    <a:bodyPr/>
                    <a:lstStyle/>
                    <a:p>
                      <a:pPr algn="ctr"/>
                      <a:endParaRPr lang="en-GB"/>
                    </a:p>
                  </a:txBody>
                  <a:tcPr marL="0" marR="0" anchor="ctr">
                    <a:lnB w="19050" cap="flat" cmpd="sng" algn="ctr">
                      <a:solidFill>
                        <a:schemeClr val="tx1"/>
                      </a:solidFill>
                      <a:prstDash val="solid"/>
                      <a:round/>
                      <a:headEnd type="none" w="med" len="med"/>
                      <a:tailEnd type="none" w="med" len="med"/>
                    </a:lnB>
                  </a:tcPr>
                </a:tc>
                <a:tc>
                  <a:txBody>
                    <a:bodyPr/>
                    <a:lstStyle/>
                    <a:p>
                      <a:pPr algn="ctr"/>
                      <a:r>
                        <a:rPr lang="en-GB" dirty="0"/>
                        <a:t>2.45</a:t>
                      </a:r>
                    </a:p>
                  </a:txBody>
                  <a:tcPr marL="0" marR="0" anchor="ctr">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3346746"/>
                  </a:ext>
                </a:extLst>
              </a:tr>
            </a:tbl>
          </a:graphicData>
        </a:graphic>
      </p:graphicFrame>
      <p:sp>
        <p:nvSpPr>
          <p:cNvPr id="60" name="TextBox 59"/>
          <p:cNvSpPr txBox="1"/>
          <p:nvPr/>
        </p:nvSpPr>
        <p:spPr>
          <a:xfrm>
            <a:off x="849083" y="4839335"/>
            <a:ext cx="1129008" cy="369332"/>
          </a:xfrm>
          <a:prstGeom prst="rect">
            <a:avLst/>
          </a:prstGeom>
          <a:noFill/>
        </p:spPr>
        <p:txBody>
          <a:bodyPr wrap="square" rtlCol="0">
            <a:spAutoFit/>
          </a:bodyPr>
          <a:lstStyle/>
          <a:p>
            <a:pPr algn="ctr"/>
            <a:r>
              <a:rPr lang="en-GB" dirty="0">
                <a:solidFill>
                  <a:srgbClr val="87BD31"/>
                </a:solidFill>
              </a:rPr>
              <a:t>300 000</a:t>
            </a:r>
          </a:p>
        </p:txBody>
      </p:sp>
      <p:sp>
        <p:nvSpPr>
          <p:cNvPr id="65" name="TextBox 64"/>
          <p:cNvSpPr txBox="1"/>
          <p:nvPr/>
        </p:nvSpPr>
        <p:spPr>
          <a:xfrm>
            <a:off x="1992749" y="5697139"/>
            <a:ext cx="1129008" cy="369332"/>
          </a:xfrm>
          <a:prstGeom prst="rect">
            <a:avLst/>
          </a:prstGeom>
          <a:noFill/>
        </p:spPr>
        <p:txBody>
          <a:bodyPr wrap="square" rtlCol="0">
            <a:spAutoFit/>
          </a:bodyPr>
          <a:lstStyle/>
          <a:p>
            <a:pPr algn="ctr"/>
            <a:r>
              <a:rPr lang="en-GB" dirty="0">
                <a:solidFill>
                  <a:srgbClr val="87BD31"/>
                </a:solidFill>
              </a:rPr>
              <a:t>245 000</a:t>
            </a:r>
          </a:p>
        </p:txBody>
      </p:sp>
      <p:sp>
        <p:nvSpPr>
          <p:cNvPr id="66" name="TextBox 65"/>
          <p:cNvSpPr txBox="1"/>
          <p:nvPr/>
        </p:nvSpPr>
        <p:spPr>
          <a:xfrm>
            <a:off x="4306021" y="4839335"/>
            <a:ext cx="1129008" cy="369332"/>
          </a:xfrm>
          <a:prstGeom prst="rect">
            <a:avLst/>
          </a:prstGeom>
          <a:noFill/>
        </p:spPr>
        <p:txBody>
          <a:bodyPr wrap="square" rtlCol="0">
            <a:spAutoFit/>
          </a:bodyPr>
          <a:lstStyle/>
          <a:p>
            <a:pPr algn="ctr"/>
            <a:r>
              <a:rPr lang="en-GB" dirty="0">
                <a:solidFill>
                  <a:srgbClr val="87BD31"/>
                </a:solidFill>
              </a:rPr>
              <a:t>0.3</a:t>
            </a:r>
          </a:p>
        </p:txBody>
      </p:sp>
      <p:sp>
        <p:nvSpPr>
          <p:cNvPr id="67" name="TextBox 66"/>
          <p:cNvSpPr txBox="1"/>
          <p:nvPr/>
        </p:nvSpPr>
        <p:spPr>
          <a:xfrm>
            <a:off x="849083" y="5272082"/>
            <a:ext cx="1129008" cy="369332"/>
          </a:xfrm>
          <a:prstGeom prst="rect">
            <a:avLst/>
          </a:prstGeom>
          <a:noFill/>
        </p:spPr>
        <p:txBody>
          <a:bodyPr wrap="square" rtlCol="0">
            <a:spAutoFit/>
          </a:bodyPr>
          <a:lstStyle/>
          <a:p>
            <a:pPr algn="ctr"/>
            <a:r>
              <a:rPr lang="en-GB" dirty="0">
                <a:solidFill>
                  <a:srgbClr val="87BD31"/>
                </a:solidFill>
              </a:rPr>
              <a:t>650 000</a:t>
            </a:r>
          </a:p>
        </p:txBody>
      </p:sp>
      <p:sp>
        <p:nvSpPr>
          <p:cNvPr id="68" name="TextBox 67"/>
          <p:cNvSpPr txBox="1"/>
          <p:nvPr/>
        </p:nvSpPr>
        <p:spPr>
          <a:xfrm>
            <a:off x="3158351" y="5269264"/>
            <a:ext cx="1129008" cy="369332"/>
          </a:xfrm>
          <a:prstGeom prst="rect">
            <a:avLst/>
          </a:prstGeom>
          <a:noFill/>
        </p:spPr>
        <p:txBody>
          <a:bodyPr wrap="square" rtlCol="0">
            <a:spAutoFit/>
          </a:bodyPr>
          <a:lstStyle/>
          <a:p>
            <a:pPr algn="ctr"/>
            <a:r>
              <a:rPr lang="en-GB" dirty="0">
                <a:solidFill>
                  <a:srgbClr val="87BD31"/>
                </a:solidFill>
              </a:rPr>
              <a:t>650</a:t>
            </a:r>
          </a:p>
        </p:txBody>
      </p:sp>
      <p:sp>
        <p:nvSpPr>
          <p:cNvPr id="69" name="TextBox 68"/>
          <p:cNvSpPr txBox="1"/>
          <p:nvPr/>
        </p:nvSpPr>
        <p:spPr>
          <a:xfrm>
            <a:off x="4291601" y="5262013"/>
            <a:ext cx="1129008" cy="369332"/>
          </a:xfrm>
          <a:prstGeom prst="rect">
            <a:avLst/>
          </a:prstGeom>
          <a:noFill/>
        </p:spPr>
        <p:txBody>
          <a:bodyPr wrap="square" rtlCol="0">
            <a:spAutoFit/>
          </a:bodyPr>
          <a:lstStyle/>
          <a:p>
            <a:pPr algn="ctr"/>
            <a:r>
              <a:rPr lang="en-GB" dirty="0">
                <a:solidFill>
                  <a:srgbClr val="87BD31"/>
                </a:solidFill>
              </a:rPr>
              <a:t>0.65</a:t>
            </a:r>
          </a:p>
        </p:txBody>
      </p:sp>
      <p:sp>
        <p:nvSpPr>
          <p:cNvPr id="70" name="TextBox 69"/>
          <p:cNvSpPr txBox="1"/>
          <p:nvPr/>
        </p:nvSpPr>
        <p:spPr>
          <a:xfrm>
            <a:off x="749182" y="5697139"/>
            <a:ext cx="1338650" cy="369332"/>
          </a:xfrm>
          <a:prstGeom prst="rect">
            <a:avLst/>
          </a:prstGeom>
          <a:noFill/>
        </p:spPr>
        <p:txBody>
          <a:bodyPr wrap="square" rtlCol="0">
            <a:spAutoFit/>
          </a:bodyPr>
          <a:lstStyle/>
          <a:p>
            <a:pPr algn="ctr"/>
            <a:r>
              <a:rPr lang="en-GB" dirty="0">
                <a:solidFill>
                  <a:srgbClr val="87BD31"/>
                </a:solidFill>
              </a:rPr>
              <a:t>2 450 000</a:t>
            </a:r>
          </a:p>
        </p:txBody>
      </p:sp>
      <p:sp>
        <p:nvSpPr>
          <p:cNvPr id="71" name="TextBox 70"/>
          <p:cNvSpPr txBox="1"/>
          <p:nvPr/>
        </p:nvSpPr>
        <p:spPr>
          <a:xfrm>
            <a:off x="1998490" y="4843051"/>
            <a:ext cx="1129008" cy="369332"/>
          </a:xfrm>
          <a:prstGeom prst="rect">
            <a:avLst/>
          </a:prstGeom>
          <a:noFill/>
        </p:spPr>
        <p:txBody>
          <a:bodyPr wrap="square" rtlCol="0">
            <a:spAutoFit/>
          </a:bodyPr>
          <a:lstStyle/>
          <a:p>
            <a:pPr algn="ctr"/>
            <a:r>
              <a:rPr lang="en-GB" dirty="0">
                <a:solidFill>
                  <a:srgbClr val="87BD31"/>
                </a:solidFill>
              </a:rPr>
              <a:t>30 000</a:t>
            </a:r>
          </a:p>
        </p:txBody>
      </p:sp>
      <p:sp>
        <p:nvSpPr>
          <p:cNvPr id="72" name="TextBox 71"/>
          <p:cNvSpPr txBox="1"/>
          <p:nvPr/>
        </p:nvSpPr>
        <p:spPr>
          <a:xfrm>
            <a:off x="3150091" y="5695332"/>
            <a:ext cx="1129008" cy="369332"/>
          </a:xfrm>
          <a:prstGeom prst="rect">
            <a:avLst/>
          </a:prstGeom>
          <a:noFill/>
        </p:spPr>
        <p:txBody>
          <a:bodyPr wrap="square" rtlCol="0">
            <a:spAutoFit/>
          </a:bodyPr>
          <a:lstStyle/>
          <a:p>
            <a:pPr algn="ctr"/>
            <a:r>
              <a:rPr lang="en-GB" dirty="0">
                <a:solidFill>
                  <a:srgbClr val="87BD31"/>
                </a:solidFill>
              </a:rPr>
              <a:t>2450</a:t>
            </a:r>
          </a:p>
        </p:txBody>
      </p:sp>
    </p:spTree>
    <p:extLst>
      <p:ext uri="{BB962C8B-B14F-4D97-AF65-F5344CB8AC3E}">
        <p14:creationId xmlns:p14="http://schemas.microsoft.com/office/powerpoint/2010/main" val="908914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500"/>
                                        <p:tgtEl>
                                          <p:spTgt spid="6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fade">
                                      <p:cBhvr>
                                        <p:cTn id="12" dur="500"/>
                                        <p:tgtEl>
                                          <p:spTgt spid="7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6"/>
                                        </p:tgtEl>
                                        <p:attrNameLst>
                                          <p:attrName>style.visibility</p:attrName>
                                        </p:attrNameLst>
                                      </p:cBhvr>
                                      <p:to>
                                        <p:strVal val="visible"/>
                                      </p:to>
                                    </p:set>
                                    <p:animEffect transition="in" filter="fade">
                                      <p:cBhvr>
                                        <p:cTn id="17" dur="500"/>
                                        <p:tgtEl>
                                          <p:spTgt spid="6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fade">
                                      <p:cBhvr>
                                        <p:cTn id="22" dur="500"/>
                                        <p:tgtEl>
                                          <p:spTgt spid="6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fade">
                                      <p:cBhvr>
                                        <p:cTn id="27" dur="500"/>
                                        <p:tgtEl>
                                          <p:spTgt spid="6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9"/>
                                        </p:tgtEl>
                                        <p:attrNameLst>
                                          <p:attrName>style.visibility</p:attrName>
                                        </p:attrNameLst>
                                      </p:cBhvr>
                                      <p:to>
                                        <p:strVal val="visible"/>
                                      </p:to>
                                    </p:set>
                                    <p:animEffect transition="in" filter="fade">
                                      <p:cBhvr>
                                        <p:cTn id="32" dur="500"/>
                                        <p:tgtEl>
                                          <p:spTgt spid="6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fade">
                                      <p:cBhvr>
                                        <p:cTn id="37" dur="500"/>
                                        <p:tgtEl>
                                          <p:spTgt spid="7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65"/>
                                        </p:tgtEl>
                                        <p:attrNameLst>
                                          <p:attrName>style.visibility</p:attrName>
                                        </p:attrNameLst>
                                      </p:cBhvr>
                                      <p:to>
                                        <p:strVal val="visible"/>
                                      </p:to>
                                    </p:set>
                                    <p:animEffect transition="in" filter="fade">
                                      <p:cBhvr>
                                        <p:cTn id="42" dur="500"/>
                                        <p:tgtEl>
                                          <p:spTgt spid="6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2"/>
                                        </p:tgtEl>
                                        <p:attrNameLst>
                                          <p:attrName>style.visibility</p:attrName>
                                        </p:attrNameLst>
                                      </p:cBhvr>
                                      <p:to>
                                        <p:strVal val="visible"/>
                                      </p:to>
                                    </p:set>
                                    <p:animEffect transition="in" filter="fade">
                                      <p:cBhvr>
                                        <p:cTn id="4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5" grpId="0"/>
      <p:bldP spid="66" grpId="0"/>
      <p:bldP spid="67" grpId="0"/>
      <p:bldP spid="68" grpId="0"/>
      <p:bldP spid="69" grpId="0"/>
      <p:bldP spid="70" grpId="0"/>
      <p:bldP spid="71" grpId="0"/>
      <p:bldP spid="7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Picture 6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02250" y="532799"/>
            <a:ext cx="702000" cy="702000"/>
          </a:xfrm>
          <a:prstGeom prst="rect">
            <a:avLst/>
          </a:prstGeom>
        </p:spPr>
      </p:pic>
      <p:sp>
        <p:nvSpPr>
          <p:cNvPr id="12" name="Rectangle 11"/>
          <p:cNvSpPr/>
          <p:nvPr/>
        </p:nvSpPr>
        <p:spPr>
          <a:xfrm>
            <a:off x="447429" y="670659"/>
            <a:ext cx="2222999" cy="337100"/>
          </a:xfrm>
          <a:prstGeom prst="rect">
            <a:avLst/>
          </a:prstGeom>
          <a:solidFill>
            <a:srgbClr val="072F54"/>
          </a:solidFill>
        </p:spPr>
        <p:txBody>
          <a:bodyPr wrap="none" lIns="180000" tIns="36000" rIns="180000" bIns="54000" anchor="ctr">
            <a:spAutoFit/>
          </a:bodyPr>
          <a:lstStyle/>
          <a:p>
            <a:r>
              <a:rPr lang="en-GB" sz="1600" b="1" dirty="0">
                <a:solidFill>
                  <a:schemeClr val="bg1"/>
                </a:solidFill>
              </a:rPr>
              <a:t>Diving into Mastery</a:t>
            </a:r>
          </a:p>
        </p:txBody>
      </p:sp>
      <p:sp>
        <p:nvSpPr>
          <p:cNvPr id="10" name="Rectangle 9"/>
          <p:cNvSpPr/>
          <p:nvPr/>
        </p:nvSpPr>
        <p:spPr>
          <a:xfrm>
            <a:off x="2651075" y="670659"/>
            <a:ext cx="1063301" cy="337100"/>
          </a:xfrm>
          <a:prstGeom prst="rect">
            <a:avLst/>
          </a:prstGeom>
          <a:solidFill>
            <a:srgbClr val="007AC3"/>
          </a:solidFill>
        </p:spPr>
        <p:txBody>
          <a:bodyPr wrap="square" lIns="180000" tIns="36000" rIns="180000" bIns="54000" anchor="ctr">
            <a:spAutoFit/>
          </a:bodyPr>
          <a:lstStyle/>
          <a:p>
            <a:pPr algn="ctr"/>
            <a:r>
              <a:rPr lang="en-GB" altLang="en-US" sz="1600" b="1" dirty="0">
                <a:solidFill>
                  <a:schemeClr val="bg1"/>
                </a:solidFill>
              </a:rPr>
              <a:t>Deeper</a:t>
            </a:r>
            <a:endParaRPr lang="en-GB" sz="1600" b="1" dirty="0">
              <a:solidFill>
                <a:schemeClr val="bg1"/>
              </a:solidFill>
            </a:endParaRPr>
          </a:p>
        </p:txBody>
      </p:sp>
      <p:cxnSp>
        <p:nvCxnSpPr>
          <p:cNvPr id="11" name="Straight Connector 10"/>
          <p:cNvCxnSpPr/>
          <p:nvPr/>
        </p:nvCxnSpPr>
        <p:spPr>
          <a:xfrm>
            <a:off x="2651075" y="666325"/>
            <a:ext cx="0" cy="342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Pentagon 5"/>
          <p:cNvSpPr/>
          <p:nvPr/>
        </p:nvSpPr>
        <p:spPr>
          <a:xfrm rot="5400000">
            <a:off x="4191030" y="-2360484"/>
            <a:ext cx="761942" cy="8064501"/>
          </a:xfrm>
          <a:prstGeom prst="homePlate">
            <a:avLst>
              <a:gd name="adj" fmla="val 14308"/>
            </a:avLst>
          </a:prstGeom>
          <a:solidFill>
            <a:srgbClr val="AFDEF8"/>
          </a:solidFill>
          <a:ln>
            <a:noFill/>
          </a:ln>
          <a:effectLst>
            <a:outerShdw blurRad="25400" dist="254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1092283" y="1324370"/>
            <a:ext cx="6961150" cy="646331"/>
          </a:xfrm>
          <a:prstGeom prst="rect">
            <a:avLst/>
          </a:prstGeom>
        </p:spPr>
        <p:txBody>
          <a:bodyPr wrap="square">
            <a:spAutoFit/>
          </a:bodyPr>
          <a:lstStyle/>
          <a:p>
            <a:pPr algn="ctr"/>
            <a:r>
              <a:rPr lang="en-GB" dirty="0"/>
              <a:t>True or false? Explain your answer. The four volumes shown are correctly ordered from smallest to greatest.</a:t>
            </a:r>
          </a:p>
        </p:txBody>
      </p:sp>
      <p:grpSp>
        <p:nvGrpSpPr>
          <p:cNvPr id="8" name="Group 7"/>
          <p:cNvGrpSpPr/>
          <p:nvPr/>
        </p:nvGrpSpPr>
        <p:grpSpPr>
          <a:xfrm>
            <a:off x="765111" y="5911126"/>
            <a:ext cx="1155694" cy="369332"/>
            <a:chOff x="765111" y="5911126"/>
            <a:chExt cx="1155694" cy="369332"/>
          </a:xfrm>
        </p:grpSpPr>
        <p:sp>
          <p:nvSpPr>
            <p:cNvPr id="9" name="Rectangle 8"/>
            <p:cNvSpPr/>
            <p:nvPr/>
          </p:nvSpPr>
          <p:spPr>
            <a:xfrm>
              <a:off x="765111" y="5933488"/>
              <a:ext cx="1155694" cy="340312"/>
            </a:xfrm>
            <a:prstGeom prst="rect">
              <a:avLst/>
            </a:prstGeom>
            <a:solidFill>
              <a:srgbClr val="4EB0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p:cNvSpPr txBox="1"/>
            <p:nvPr/>
          </p:nvSpPr>
          <p:spPr>
            <a:xfrm>
              <a:off x="765111" y="5911126"/>
              <a:ext cx="722970" cy="369332"/>
            </a:xfrm>
            <a:prstGeom prst="rect">
              <a:avLst/>
            </a:prstGeom>
            <a:noFill/>
          </p:spPr>
          <p:txBody>
            <a:bodyPr wrap="square" rtlCol="0">
              <a:spAutoFit/>
            </a:bodyPr>
            <a:lstStyle/>
            <a:p>
              <a:pPr algn="ctr"/>
              <a:r>
                <a:rPr lang="en-GB" dirty="0">
                  <a:solidFill>
                    <a:schemeClr val="bg1"/>
                  </a:solidFill>
                </a:rPr>
                <a:t>Help</a:t>
              </a:r>
            </a:p>
          </p:txBody>
        </p:sp>
        <p:sp>
          <p:nvSpPr>
            <p:cNvPr id="14" name="Isosceles Triangle 13"/>
            <p:cNvSpPr/>
            <p:nvPr/>
          </p:nvSpPr>
          <p:spPr>
            <a:xfrm>
              <a:off x="1488081" y="5996988"/>
              <a:ext cx="318025" cy="21331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3" name="Straight Arrow Connector 2"/>
          <p:cNvCxnSpPr/>
          <p:nvPr/>
        </p:nvCxnSpPr>
        <p:spPr>
          <a:xfrm>
            <a:off x="755650" y="4801510"/>
            <a:ext cx="7297783" cy="0"/>
          </a:xfrm>
          <a:prstGeom prst="straightConnector1">
            <a:avLst/>
          </a:prstGeom>
          <a:ln w="57150">
            <a:solidFill>
              <a:srgbClr val="00639A"/>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6839712" y="4884524"/>
            <a:ext cx="1097298" cy="646331"/>
          </a:xfrm>
          <a:prstGeom prst="rect">
            <a:avLst/>
          </a:prstGeom>
          <a:noFill/>
        </p:spPr>
        <p:txBody>
          <a:bodyPr wrap="square" rtlCol="0">
            <a:spAutoFit/>
          </a:bodyPr>
          <a:lstStyle/>
          <a:p>
            <a:pPr algn="r"/>
            <a:r>
              <a:rPr lang="en-GB" dirty="0"/>
              <a:t>Greatest</a:t>
            </a:r>
            <a:br>
              <a:rPr lang="en-GB" dirty="0"/>
            </a:br>
            <a:r>
              <a:rPr lang="en-GB" dirty="0"/>
              <a:t>volume</a:t>
            </a:r>
          </a:p>
        </p:txBody>
      </p:sp>
      <p:sp>
        <p:nvSpPr>
          <p:cNvPr id="36" name="TextBox 35"/>
          <p:cNvSpPr txBox="1"/>
          <p:nvPr/>
        </p:nvSpPr>
        <p:spPr>
          <a:xfrm>
            <a:off x="704146" y="4875539"/>
            <a:ext cx="1097298" cy="646331"/>
          </a:xfrm>
          <a:prstGeom prst="rect">
            <a:avLst/>
          </a:prstGeom>
          <a:noFill/>
        </p:spPr>
        <p:txBody>
          <a:bodyPr wrap="square" rtlCol="0">
            <a:spAutoFit/>
          </a:bodyPr>
          <a:lstStyle/>
          <a:p>
            <a:r>
              <a:rPr lang="en-GB" dirty="0"/>
              <a:t>Smallest</a:t>
            </a:r>
            <a:br>
              <a:rPr lang="en-GB" dirty="0"/>
            </a:br>
            <a:r>
              <a:rPr lang="en-GB" dirty="0"/>
              <a:t>volume</a:t>
            </a:r>
          </a:p>
        </p:txBody>
      </p:sp>
      <p:grpSp>
        <p:nvGrpSpPr>
          <p:cNvPr id="37" name="Group 36"/>
          <p:cNvGrpSpPr/>
          <p:nvPr/>
        </p:nvGrpSpPr>
        <p:grpSpPr>
          <a:xfrm>
            <a:off x="6629400" y="2870476"/>
            <a:ext cx="1548638" cy="1778556"/>
            <a:chOff x="6839712" y="2971060"/>
            <a:chExt cx="1548638" cy="1778556"/>
          </a:xfrm>
        </p:grpSpPr>
        <p:sp>
          <p:nvSpPr>
            <p:cNvPr id="40" name="Right Triangle 39"/>
            <p:cNvSpPr/>
            <p:nvPr/>
          </p:nvSpPr>
          <p:spPr>
            <a:xfrm rot="10800000">
              <a:off x="6869521" y="4084152"/>
              <a:ext cx="255587" cy="236537"/>
            </a:xfrm>
            <a:prstGeom prst="rtTriangle">
              <a:avLst/>
            </a:prstGeom>
            <a:solidFill>
              <a:srgbClr val="00639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39712" y="2971060"/>
              <a:ext cx="1548638" cy="1778556"/>
            </a:xfrm>
            <a:prstGeom prst="rect">
              <a:avLst/>
            </a:prstGeom>
          </p:spPr>
        </p:pic>
        <p:sp>
          <p:nvSpPr>
            <p:cNvPr id="41" name="Pentagon 40"/>
            <p:cNvSpPr/>
            <p:nvPr/>
          </p:nvSpPr>
          <p:spPr>
            <a:xfrm>
              <a:off x="6867144" y="3617624"/>
              <a:ext cx="932688" cy="466531"/>
            </a:xfrm>
            <a:prstGeom prst="homePlate">
              <a:avLst>
                <a:gd name="adj" fmla="val 32033"/>
              </a:avLst>
            </a:prstGeom>
            <a:solidFill>
              <a:srgbClr val="AFDEF8"/>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TextBox 41"/>
            <p:cNvSpPr txBox="1"/>
            <p:nvPr/>
          </p:nvSpPr>
          <p:spPr>
            <a:xfrm>
              <a:off x="6929938" y="3667095"/>
              <a:ext cx="769309" cy="369332"/>
            </a:xfrm>
            <a:prstGeom prst="rect">
              <a:avLst/>
            </a:prstGeom>
            <a:noFill/>
          </p:spPr>
          <p:txBody>
            <a:bodyPr wrap="square" rtlCol="0">
              <a:spAutoFit/>
            </a:bodyPr>
            <a:lstStyle/>
            <a:p>
              <a:r>
                <a:rPr lang="en-GB" dirty="0"/>
                <a:t>3.55l</a:t>
              </a:r>
            </a:p>
          </p:txBody>
        </p:sp>
      </p:grpSp>
      <p:grpSp>
        <p:nvGrpSpPr>
          <p:cNvPr id="46" name="Group 45"/>
          <p:cNvGrpSpPr/>
          <p:nvPr/>
        </p:nvGrpSpPr>
        <p:grpSpPr>
          <a:xfrm>
            <a:off x="2195125" y="2883283"/>
            <a:ext cx="2611270" cy="1771990"/>
            <a:chOff x="3963016" y="2974343"/>
            <a:chExt cx="2611270" cy="1771990"/>
          </a:xfrm>
        </p:grpSpPr>
        <p:sp>
          <p:nvSpPr>
            <p:cNvPr id="47" name="Right Triangle 46"/>
            <p:cNvSpPr/>
            <p:nvPr/>
          </p:nvSpPr>
          <p:spPr>
            <a:xfrm rot="10800000">
              <a:off x="3965393" y="4093296"/>
              <a:ext cx="255587" cy="236537"/>
            </a:xfrm>
            <a:prstGeom prst="rtTriangle">
              <a:avLst/>
            </a:prstGeom>
            <a:solidFill>
              <a:srgbClr val="00639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3" name="Picture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44538" y="2974343"/>
              <a:ext cx="2429748" cy="1771990"/>
            </a:xfrm>
            <a:prstGeom prst="rect">
              <a:avLst/>
            </a:prstGeom>
          </p:spPr>
        </p:pic>
        <p:sp>
          <p:nvSpPr>
            <p:cNvPr id="48" name="Pentagon 47"/>
            <p:cNvSpPr/>
            <p:nvPr/>
          </p:nvSpPr>
          <p:spPr>
            <a:xfrm>
              <a:off x="3963016" y="3626768"/>
              <a:ext cx="1175912" cy="466531"/>
            </a:xfrm>
            <a:prstGeom prst="homePlate">
              <a:avLst>
                <a:gd name="adj" fmla="val 32033"/>
              </a:avLst>
            </a:prstGeom>
            <a:solidFill>
              <a:srgbClr val="AFDEF8"/>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TextBox 48"/>
            <p:cNvSpPr txBox="1"/>
            <p:nvPr/>
          </p:nvSpPr>
          <p:spPr>
            <a:xfrm>
              <a:off x="4025810" y="3676239"/>
              <a:ext cx="1276801" cy="369332"/>
            </a:xfrm>
            <a:prstGeom prst="rect">
              <a:avLst/>
            </a:prstGeom>
            <a:noFill/>
          </p:spPr>
          <p:txBody>
            <a:bodyPr wrap="square" rtlCol="0">
              <a:spAutoFit/>
            </a:bodyPr>
            <a:lstStyle/>
            <a:p>
              <a:r>
                <a:rPr lang="en-GB" dirty="0"/>
                <a:t>3450ml</a:t>
              </a:r>
            </a:p>
          </p:txBody>
        </p:sp>
      </p:grpSp>
      <p:grpSp>
        <p:nvGrpSpPr>
          <p:cNvPr id="56" name="Group 55"/>
          <p:cNvGrpSpPr/>
          <p:nvPr/>
        </p:nvGrpSpPr>
        <p:grpSpPr>
          <a:xfrm>
            <a:off x="801279" y="2240243"/>
            <a:ext cx="955542" cy="2480442"/>
            <a:chOff x="737271" y="2377403"/>
            <a:chExt cx="955542" cy="2480442"/>
          </a:xfrm>
        </p:grpSpPr>
        <p:sp>
          <p:nvSpPr>
            <p:cNvPr id="53" name="Right Triangle 52"/>
            <p:cNvSpPr/>
            <p:nvPr/>
          </p:nvSpPr>
          <p:spPr>
            <a:xfrm rot="10800000">
              <a:off x="739648" y="3810608"/>
              <a:ext cx="255587" cy="236537"/>
            </a:xfrm>
            <a:prstGeom prst="rtTriangle">
              <a:avLst/>
            </a:prstGeom>
            <a:solidFill>
              <a:srgbClr val="00639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1" name="Picture 5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3703" y="2377403"/>
              <a:ext cx="799110" cy="2480442"/>
            </a:xfrm>
            <a:prstGeom prst="rect">
              <a:avLst/>
            </a:prstGeom>
          </p:spPr>
        </p:pic>
        <p:sp>
          <p:nvSpPr>
            <p:cNvPr id="54" name="Pentagon 53"/>
            <p:cNvSpPr/>
            <p:nvPr/>
          </p:nvSpPr>
          <p:spPr>
            <a:xfrm>
              <a:off x="737271" y="3344080"/>
              <a:ext cx="872073" cy="466531"/>
            </a:xfrm>
            <a:prstGeom prst="homePlate">
              <a:avLst>
                <a:gd name="adj" fmla="val 32033"/>
              </a:avLst>
            </a:prstGeom>
            <a:solidFill>
              <a:srgbClr val="AFDEF8"/>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TextBox 54"/>
            <p:cNvSpPr txBox="1"/>
            <p:nvPr/>
          </p:nvSpPr>
          <p:spPr>
            <a:xfrm>
              <a:off x="800065" y="3393551"/>
              <a:ext cx="733736" cy="369332"/>
            </a:xfrm>
            <a:prstGeom prst="rect">
              <a:avLst/>
            </a:prstGeom>
            <a:noFill/>
          </p:spPr>
          <p:txBody>
            <a:bodyPr wrap="square" rtlCol="0">
              <a:spAutoFit/>
            </a:bodyPr>
            <a:lstStyle/>
            <a:p>
              <a:r>
                <a:rPr lang="en-GB" dirty="0"/>
                <a:t>3.5l</a:t>
              </a:r>
            </a:p>
          </p:txBody>
        </p:sp>
      </p:grpSp>
      <p:grpSp>
        <p:nvGrpSpPr>
          <p:cNvPr id="58" name="Group 57"/>
          <p:cNvGrpSpPr/>
          <p:nvPr/>
        </p:nvGrpSpPr>
        <p:grpSpPr>
          <a:xfrm>
            <a:off x="5213909" y="2134622"/>
            <a:ext cx="882879" cy="2529795"/>
            <a:chOff x="5076749" y="2235206"/>
            <a:chExt cx="882879" cy="2529795"/>
          </a:xfrm>
        </p:grpSpPr>
        <p:pic>
          <p:nvPicPr>
            <p:cNvPr id="59" name="Picture 5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76749" y="2235206"/>
              <a:ext cx="882879" cy="2529795"/>
            </a:xfrm>
            <a:prstGeom prst="rect">
              <a:avLst/>
            </a:prstGeom>
          </p:spPr>
        </p:pic>
        <p:grpSp>
          <p:nvGrpSpPr>
            <p:cNvPr id="60" name="Group 59"/>
            <p:cNvGrpSpPr/>
            <p:nvPr/>
          </p:nvGrpSpPr>
          <p:grpSpPr>
            <a:xfrm>
              <a:off x="5588153" y="2397126"/>
              <a:ext cx="103036" cy="2166937"/>
              <a:chOff x="5542908" y="2397126"/>
              <a:chExt cx="144000" cy="2166937"/>
            </a:xfrm>
          </p:grpSpPr>
          <p:cxnSp>
            <p:nvCxnSpPr>
              <p:cNvPr id="67" name="Straight Connector 66"/>
              <p:cNvCxnSpPr/>
              <p:nvPr/>
            </p:nvCxnSpPr>
            <p:spPr>
              <a:xfrm flipH="1">
                <a:off x="5591658" y="4564063"/>
                <a:ext cx="95250" cy="0"/>
              </a:xfrm>
              <a:prstGeom prst="line">
                <a:avLst/>
              </a:prstGeom>
              <a:ln w="190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H="1">
                <a:off x="5591658" y="4473773"/>
                <a:ext cx="95250" cy="0"/>
              </a:xfrm>
              <a:prstGeom prst="line">
                <a:avLst/>
              </a:prstGeom>
              <a:ln w="190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H="1">
                <a:off x="5591658" y="4383484"/>
                <a:ext cx="95250" cy="0"/>
              </a:xfrm>
              <a:prstGeom prst="line">
                <a:avLst/>
              </a:prstGeom>
              <a:ln w="190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H="1">
                <a:off x="5591658" y="4293195"/>
                <a:ext cx="95250" cy="0"/>
              </a:xfrm>
              <a:prstGeom prst="line">
                <a:avLst/>
              </a:prstGeom>
              <a:ln w="190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H="1">
                <a:off x="5542908" y="4202906"/>
                <a:ext cx="144000" cy="0"/>
              </a:xfrm>
              <a:prstGeom prst="line">
                <a:avLst/>
              </a:prstGeom>
              <a:ln w="190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a:off x="5591658" y="4112617"/>
                <a:ext cx="95250" cy="0"/>
              </a:xfrm>
              <a:prstGeom prst="line">
                <a:avLst/>
              </a:prstGeom>
              <a:ln w="190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H="1">
                <a:off x="5591658" y="4022328"/>
                <a:ext cx="95250" cy="0"/>
              </a:xfrm>
              <a:prstGeom prst="line">
                <a:avLst/>
              </a:prstGeom>
              <a:ln w="190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H="1">
                <a:off x="5591658" y="3932039"/>
                <a:ext cx="95250" cy="0"/>
              </a:xfrm>
              <a:prstGeom prst="line">
                <a:avLst/>
              </a:prstGeom>
              <a:ln w="190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H="1">
                <a:off x="5591658" y="3841750"/>
                <a:ext cx="95250" cy="0"/>
              </a:xfrm>
              <a:prstGeom prst="line">
                <a:avLst/>
              </a:prstGeom>
              <a:ln w="190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H="1">
                <a:off x="5542908" y="3751461"/>
                <a:ext cx="144000" cy="0"/>
              </a:xfrm>
              <a:prstGeom prst="line">
                <a:avLst/>
              </a:prstGeom>
              <a:ln w="190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flipH="1">
                <a:off x="5591658" y="3661172"/>
                <a:ext cx="95250" cy="0"/>
              </a:xfrm>
              <a:prstGeom prst="line">
                <a:avLst/>
              </a:prstGeom>
              <a:ln w="190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H="1">
                <a:off x="5591658" y="3570883"/>
                <a:ext cx="95250" cy="0"/>
              </a:xfrm>
              <a:prstGeom prst="line">
                <a:avLst/>
              </a:prstGeom>
              <a:ln w="190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H="1">
                <a:off x="5591658" y="3480594"/>
                <a:ext cx="95250" cy="0"/>
              </a:xfrm>
              <a:prstGeom prst="line">
                <a:avLst/>
              </a:prstGeom>
              <a:ln w="190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flipH="1">
                <a:off x="5591658" y="3390305"/>
                <a:ext cx="95250" cy="0"/>
              </a:xfrm>
              <a:prstGeom prst="line">
                <a:avLst/>
              </a:prstGeom>
              <a:ln w="190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H="1">
                <a:off x="5542908" y="3300016"/>
                <a:ext cx="144000" cy="0"/>
              </a:xfrm>
              <a:prstGeom prst="line">
                <a:avLst/>
              </a:prstGeom>
              <a:ln w="190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H="1">
                <a:off x="5591658" y="3209727"/>
                <a:ext cx="95250" cy="0"/>
              </a:xfrm>
              <a:prstGeom prst="line">
                <a:avLst/>
              </a:prstGeom>
              <a:ln w="190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5591658" y="3119438"/>
                <a:ext cx="95250" cy="0"/>
              </a:xfrm>
              <a:prstGeom prst="line">
                <a:avLst/>
              </a:prstGeom>
              <a:ln w="190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H="1">
                <a:off x="5591658" y="3029149"/>
                <a:ext cx="95250" cy="0"/>
              </a:xfrm>
              <a:prstGeom prst="line">
                <a:avLst/>
              </a:prstGeom>
              <a:ln w="190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H="1">
                <a:off x="5591658" y="2938860"/>
                <a:ext cx="95250" cy="0"/>
              </a:xfrm>
              <a:prstGeom prst="line">
                <a:avLst/>
              </a:prstGeom>
              <a:ln w="190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a:off x="5542908" y="2848571"/>
                <a:ext cx="144000" cy="0"/>
              </a:xfrm>
              <a:prstGeom prst="line">
                <a:avLst/>
              </a:prstGeom>
              <a:ln w="190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H="1">
                <a:off x="5591658" y="2758282"/>
                <a:ext cx="95250" cy="0"/>
              </a:xfrm>
              <a:prstGeom prst="line">
                <a:avLst/>
              </a:prstGeom>
              <a:ln w="190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H="1">
                <a:off x="5591658" y="2667993"/>
                <a:ext cx="95250" cy="0"/>
              </a:xfrm>
              <a:prstGeom prst="line">
                <a:avLst/>
              </a:prstGeom>
              <a:ln w="190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H="1">
                <a:off x="5591658" y="2577704"/>
                <a:ext cx="95250" cy="0"/>
              </a:xfrm>
              <a:prstGeom prst="line">
                <a:avLst/>
              </a:prstGeom>
              <a:ln w="190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5591658" y="2487415"/>
                <a:ext cx="95250" cy="0"/>
              </a:xfrm>
              <a:prstGeom prst="line">
                <a:avLst/>
              </a:prstGeom>
              <a:ln w="190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H="1">
                <a:off x="5542908" y="2397126"/>
                <a:ext cx="144000" cy="0"/>
              </a:xfrm>
              <a:prstGeom prst="line">
                <a:avLst/>
              </a:prstGeom>
              <a:ln w="19050">
                <a:solidFill>
                  <a:schemeClr val="tx1">
                    <a:lumMod val="90000"/>
                    <a:lumOff val="10000"/>
                  </a:schemeClr>
                </a:solidFill>
              </a:ln>
            </p:spPr>
            <p:style>
              <a:lnRef idx="1">
                <a:schemeClr val="accent1"/>
              </a:lnRef>
              <a:fillRef idx="0">
                <a:schemeClr val="accent1"/>
              </a:fillRef>
              <a:effectRef idx="0">
                <a:schemeClr val="accent1"/>
              </a:effectRef>
              <a:fontRef idx="minor">
                <a:schemeClr val="tx1"/>
              </a:fontRef>
            </p:style>
          </p:cxnSp>
        </p:grpSp>
        <p:sp>
          <p:nvSpPr>
            <p:cNvPr id="61" name="TextBox 60"/>
            <p:cNvSpPr txBox="1"/>
            <p:nvPr/>
          </p:nvSpPr>
          <p:spPr>
            <a:xfrm>
              <a:off x="5176121" y="4072101"/>
              <a:ext cx="463550" cy="261610"/>
            </a:xfrm>
            <a:prstGeom prst="rect">
              <a:avLst/>
            </a:prstGeom>
            <a:noFill/>
          </p:spPr>
          <p:txBody>
            <a:bodyPr wrap="square" rtlCol="0">
              <a:spAutoFit/>
            </a:bodyPr>
            <a:lstStyle/>
            <a:p>
              <a:pPr algn="r"/>
              <a:r>
                <a:rPr lang="en-GB" sz="1100" b="1" dirty="0"/>
                <a:t>1l</a:t>
              </a:r>
            </a:p>
          </p:txBody>
        </p:sp>
        <p:sp>
          <p:nvSpPr>
            <p:cNvPr id="62" name="TextBox 61"/>
            <p:cNvSpPr txBox="1"/>
            <p:nvPr/>
          </p:nvSpPr>
          <p:spPr>
            <a:xfrm>
              <a:off x="5193562" y="3625431"/>
              <a:ext cx="463550" cy="261610"/>
            </a:xfrm>
            <a:prstGeom prst="rect">
              <a:avLst/>
            </a:prstGeom>
            <a:noFill/>
          </p:spPr>
          <p:txBody>
            <a:bodyPr wrap="square" rtlCol="0">
              <a:spAutoFit/>
            </a:bodyPr>
            <a:lstStyle/>
            <a:p>
              <a:pPr algn="r"/>
              <a:r>
                <a:rPr lang="en-GB" sz="1100" b="1" dirty="0"/>
                <a:t>2l</a:t>
              </a:r>
            </a:p>
          </p:txBody>
        </p:sp>
        <p:sp>
          <p:nvSpPr>
            <p:cNvPr id="63" name="TextBox 62"/>
            <p:cNvSpPr txBox="1"/>
            <p:nvPr/>
          </p:nvSpPr>
          <p:spPr>
            <a:xfrm>
              <a:off x="5189649" y="3170001"/>
              <a:ext cx="463550" cy="261610"/>
            </a:xfrm>
            <a:prstGeom prst="rect">
              <a:avLst/>
            </a:prstGeom>
            <a:noFill/>
          </p:spPr>
          <p:txBody>
            <a:bodyPr wrap="square" rtlCol="0">
              <a:spAutoFit/>
            </a:bodyPr>
            <a:lstStyle/>
            <a:p>
              <a:pPr algn="r"/>
              <a:r>
                <a:rPr lang="en-GB" sz="1100" b="1" dirty="0"/>
                <a:t>3l</a:t>
              </a:r>
            </a:p>
          </p:txBody>
        </p:sp>
        <p:sp>
          <p:nvSpPr>
            <p:cNvPr id="64" name="TextBox 63"/>
            <p:cNvSpPr txBox="1"/>
            <p:nvPr/>
          </p:nvSpPr>
          <p:spPr>
            <a:xfrm>
              <a:off x="5189649" y="2719117"/>
              <a:ext cx="463550" cy="261610"/>
            </a:xfrm>
            <a:prstGeom prst="rect">
              <a:avLst/>
            </a:prstGeom>
            <a:noFill/>
          </p:spPr>
          <p:txBody>
            <a:bodyPr wrap="square" rtlCol="0">
              <a:spAutoFit/>
            </a:bodyPr>
            <a:lstStyle/>
            <a:p>
              <a:pPr algn="r"/>
              <a:r>
                <a:rPr lang="en-GB" sz="1100" b="1" dirty="0"/>
                <a:t>4l</a:t>
              </a:r>
            </a:p>
          </p:txBody>
        </p:sp>
        <p:sp>
          <p:nvSpPr>
            <p:cNvPr id="65" name="TextBox 64"/>
            <p:cNvSpPr txBox="1"/>
            <p:nvPr/>
          </p:nvSpPr>
          <p:spPr>
            <a:xfrm>
              <a:off x="5189649" y="2268902"/>
              <a:ext cx="463550" cy="261610"/>
            </a:xfrm>
            <a:prstGeom prst="rect">
              <a:avLst/>
            </a:prstGeom>
            <a:noFill/>
          </p:spPr>
          <p:txBody>
            <a:bodyPr wrap="square" rtlCol="0">
              <a:spAutoFit/>
            </a:bodyPr>
            <a:lstStyle/>
            <a:p>
              <a:pPr algn="r"/>
              <a:r>
                <a:rPr lang="en-GB" sz="1100" b="1" dirty="0"/>
                <a:t>5l</a:t>
              </a:r>
            </a:p>
          </p:txBody>
        </p:sp>
      </p:grpSp>
      <p:grpSp>
        <p:nvGrpSpPr>
          <p:cNvPr id="94" name="Group 93"/>
          <p:cNvGrpSpPr/>
          <p:nvPr/>
        </p:nvGrpSpPr>
        <p:grpSpPr>
          <a:xfrm>
            <a:off x="539750" y="4931158"/>
            <a:ext cx="8064500" cy="1342642"/>
            <a:chOff x="539750" y="4931158"/>
            <a:chExt cx="8064500" cy="1342642"/>
          </a:xfrm>
        </p:grpSpPr>
        <p:sp>
          <p:nvSpPr>
            <p:cNvPr id="92" name="Rectangle 91"/>
            <p:cNvSpPr/>
            <p:nvPr/>
          </p:nvSpPr>
          <p:spPr>
            <a:xfrm>
              <a:off x="539750" y="4931158"/>
              <a:ext cx="8064500" cy="1342642"/>
            </a:xfrm>
            <a:prstGeom prst="rect">
              <a:avLst/>
            </a:prstGeom>
            <a:solidFill>
              <a:srgbClr val="87B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3" name="Rectangle 92"/>
            <p:cNvSpPr/>
            <p:nvPr/>
          </p:nvSpPr>
          <p:spPr>
            <a:xfrm>
              <a:off x="652541" y="4991311"/>
              <a:ext cx="7744953" cy="1200329"/>
            </a:xfrm>
            <a:prstGeom prst="rect">
              <a:avLst/>
            </a:prstGeom>
          </p:spPr>
          <p:txBody>
            <a:bodyPr wrap="square">
              <a:spAutoFit/>
            </a:bodyPr>
            <a:lstStyle/>
            <a:p>
              <a:r>
                <a:rPr lang="en-GB" b="1" dirty="0">
                  <a:solidFill>
                    <a:schemeClr val="bg1"/>
                  </a:solidFill>
                </a:rPr>
                <a:t>False: </a:t>
              </a:r>
              <a:r>
                <a:rPr lang="en-GB" dirty="0">
                  <a:solidFill>
                    <a:schemeClr val="bg1"/>
                  </a:solidFill>
                </a:rPr>
                <a:t>It is easier to compare if all the measurements are in the same units. The smallest volume is 3.45l in the aquarium. Next smallest is the bottle, holding 3.5l. Then the 3.55l in the bucket is less liquid than the 3.6l in the cylinder. </a:t>
              </a:r>
            </a:p>
          </p:txBody>
        </p:sp>
      </p:grpSp>
      <p:grpSp>
        <p:nvGrpSpPr>
          <p:cNvPr id="15" name="Group 14"/>
          <p:cNvGrpSpPr/>
          <p:nvPr/>
        </p:nvGrpSpPr>
        <p:grpSpPr>
          <a:xfrm>
            <a:off x="759273" y="4201193"/>
            <a:ext cx="4543338" cy="2049571"/>
            <a:chOff x="1423122" y="2636729"/>
            <a:chExt cx="4543338" cy="2049571"/>
          </a:xfrm>
        </p:grpSpPr>
        <p:sp>
          <p:nvSpPr>
            <p:cNvPr id="16" name="Rectangle 15"/>
            <p:cNvSpPr/>
            <p:nvPr/>
          </p:nvSpPr>
          <p:spPr>
            <a:xfrm>
              <a:off x="1423122" y="2636729"/>
              <a:ext cx="4543338" cy="2049571"/>
            </a:xfrm>
            <a:prstGeom prst="rect">
              <a:avLst/>
            </a:prstGeom>
            <a:solidFill>
              <a:schemeClr val="bg1"/>
            </a:solidFill>
            <a:ln w="38100">
              <a:solidFill>
                <a:srgbClr val="0063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 name="Group 16"/>
            <p:cNvGrpSpPr/>
            <p:nvPr/>
          </p:nvGrpSpPr>
          <p:grpSpPr>
            <a:xfrm>
              <a:off x="3138721" y="2951736"/>
              <a:ext cx="1057013" cy="386110"/>
              <a:chOff x="1803632" y="2441196"/>
              <a:chExt cx="1057013" cy="386110"/>
            </a:xfrm>
          </p:grpSpPr>
          <p:sp>
            <p:nvSpPr>
              <p:cNvPr id="31" name="Rectangle 30"/>
              <p:cNvSpPr/>
              <p:nvPr/>
            </p:nvSpPr>
            <p:spPr>
              <a:xfrm>
                <a:off x="1803633" y="2441196"/>
                <a:ext cx="1057012" cy="385894"/>
              </a:xfrm>
              <a:prstGeom prst="rect">
                <a:avLst/>
              </a:prstGeom>
              <a:solidFill>
                <a:srgbClr val="A87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p:cNvSpPr txBox="1"/>
              <p:nvPr/>
            </p:nvSpPr>
            <p:spPr>
              <a:xfrm>
                <a:off x="1803632" y="2457974"/>
                <a:ext cx="1057013" cy="369332"/>
              </a:xfrm>
              <a:prstGeom prst="rect">
                <a:avLst/>
              </a:prstGeom>
              <a:noFill/>
            </p:spPr>
            <p:txBody>
              <a:bodyPr wrap="square" rtlCol="0">
                <a:spAutoFit/>
              </a:bodyPr>
              <a:lstStyle/>
              <a:p>
                <a:pPr algn="ctr"/>
                <a:r>
                  <a:rPr lang="en-GB" dirty="0">
                    <a:solidFill>
                      <a:schemeClr val="bg1"/>
                    </a:solidFill>
                  </a:rPr>
                  <a:t>÷ 1000</a:t>
                </a:r>
              </a:p>
            </p:txBody>
          </p:sp>
        </p:grpSp>
        <p:grpSp>
          <p:nvGrpSpPr>
            <p:cNvPr id="18" name="Group 17"/>
            <p:cNvGrpSpPr/>
            <p:nvPr/>
          </p:nvGrpSpPr>
          <p:grpSpPr>
            <a:xfrm>
              <a:off x="3138721" y="3936985"/>
              <a:ext cx="1057013" cy="386110"/>
              <a:chOff x="1803632" y="2441196"/>
              <a:chExt cx="1057013" cy="386110"/>
            </a:xfrm>
          </p:grpSpPr>
          <p:sp>
            <p:nvSpPr>
              <p:cNvPr id="29" name="Rectangle 28"/>
              <p:cNvSpPr/>
              <p:nvPr/>
            </p:nvSpPr>
            <p:spPr>
              <a:xfrm>
                <a:off x="1803633" y="2441196"/>
                <a:ext cx="1057012" cy="385894"/>
              </a:xfrm>
              <a:prstGeom prst="rect">
                <a:avLst/>
              </a:prstGeom>
              <a:solidFill>
                <a:srgbClr val="2CB7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extBox 29"/>
              <p:cNvSpPr txBox="1"/>
              <p:nvPr/>
            </p:nvSpPr>
            <p:spPr>
              <a:xfrm>
                <a:off x="1803632" y="2457974"/>
                <a:ext cx="1057013" cy="369332"/>
              </a:xfrm>
              <a:prstGeom prst="rect">
                <a:avLst/>
              </a:prstGeom>
              <a:noFill/>
            </p:spPr>
            <p:txBody>
              <a:bodyPr wrap="square" rtlCol="0">
                <a:spAutoFit/>
              </a:bodyPr>
              <a:lstStyle/>
              <a:p>
                <a:pPr algn="ctr"/>
                <a:r>
                  <a:rPr lang="en-GB" dirty="0">
                    <a:solidFill>
                      <a:schemeClr val="bg1"/>
                    </a:solidFill>
                  </a:rPr>
                  <a:t>× 1000</a:t>
                </a:r>
              </a:p>
            </p:txBody>
          </p:sp>
        </p:grpSp>
        <p:grpSp>
          <p:nvGrpSpPr>
            <p:cNvPr id="19" name="Group 18"/>
            <p:cNvGrpSpPr/>
            <p:nvPr/>
          </p:nvGrpSpPr>
          <p:grpSpPr>
            <a:xfrm>
              <a:off x="3854407" y="3444310"/>
              <a:ext cx="1739668" cy="385894"/>
              <a:chOff x="1803632" y="2441196"/>
              <a:chExt cx="1739668" cy="385894"/>
            </a:xfrm>
          </p:grpSpPr>
          <p:sp>
            <p:nvSpPr>
              <p:cNvPr id="27" name="Rectangle 26"/>
              <p:cNvSpPr/>
              <p:nvPr/>
            </p:nvSpPr>
            <p:spPr>
              <a:xfrm>
                <a:off x="1803632" y="2441196"/>
                <a:ext cx="1739668" cy="385894"/>
              </a:xfrm>
              <a:prstGeom prst="rect">
                <a:avLst/>
              </a:prstGeom>
              <a:solidFill>
                <a:srgbClr val="0063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p:cNvSpPr txBox="1"/>
              <p:nvPr/>
            </p:nvSpPr>
            <p:spPr>
              <a:xfrm>
                <a:off x="1811252" y="2442734"/>
                <a:ext cx="1732048" cy="369332"/>
              </a:xfrm>
              <a:prstGeom prst="rect">
                <a:avLst/>
              </a:prstGeom>
              <a:noFill/>
            </p:spPr>
            <p:txBody>
              <a:bodyPr wrap="square" rtlCol="0">
                <a:spAutoFit/>
              </a:bodyPr>
              <a:lstStyle/>
              <a:p>
                <a:pPr algn="ctr"/>
                <a:r>
                  <a:rPr lang="en-GB" dirty="0">
                    <a:solidFill>
                      <a:schemeClr val="bg1"/>
                    </a:solidFill>
                  </a:rPr>
                  <a:t>litres (l)</a:t>
                </a:r>
              </a:p>
            </p:txBody>
          </p:sp>
        </p:grpSp>
        <p:grpSp>
          <p:nvGrpSpPr>
            <p:cNvPr id="20" name="Group 19"/>
            <p:cNvGrpSpPr/>
            <p:nvPr/>
          </p:nvGrpSpPr>
          <p:grpSpPr>
            <a:xfrm>
              <a:off x="1744978" y="3444310"/>
              <a:ext cx="1739668" cy="385894"/>
              <a:chOff x="1803632" y="2441196"/>
              <a:chExt cx="1739668" cy="385894"/>
            </a:xfrm>
          </p:grpSpPr>
          <p:sp>
            <p:nvSpPr>
              <p:cNvPr id="25" name="Rectangle 24"/>
              <p:cNvSpPr/>
              <p:nvPr/>
            </p:nvSpPr>
            <p:spPr>
              <a:xfrm>
                <a:off x="1803632" y="2441196"/>
                <a:ext cx="1739668" cy="385894"/>
              </a:xfrm>
              <a:prstGeom prst="rect">
                <a:avLst/>
              </a:prstGeom>
              <a:solidFill>
                <a:srgbClr val="0063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Box 25"/>
              <p:cNvSpPr txBox="1"/>
              <p:nvPr/>
            </p:nvSpPr>
            <p:spPr>
              <a:xfrm>
                <a:off x="1811252" y="2442734"/>
                <a:ext cx="1732048" cy="369332"/>
              </a:xfrm>
              <a:prstGeom prst="rect">
                <a:avLst/>
              </a:prstGeom>
              <a:noFill/>
            </p:spPr>
            <p:txBody>
              <a:bodyPr wrap="square" rtlCol="0">
                <a:spAutoFit/>
              </a:bodyPr>
              <a:lstStyle/>
              <a:p>
                <a:pPr algn="ctr"/>
                <a:r>
                  <a:rPr lang="en-GB" dirty="0">
                    <a:solidFill>
                      <a:schemeClr val="bg1"/>
                    </a:solidFill>
                  </a:rPr>
                  <a:t>millilitres (ml)</a:t>
                </a:r>
              </a:p>
            </p:txBody>
          </p:sp>
        </p:grpSp>
        <p:sp>
          <p:nvSpPr>
            <p:cNvPr id="21" name="Arc 20"/>
            <p:cNvSpPr/>
            <p:nvPr/>
          </p:nvSpPr>
          <p:spPr>
            <a:xfrm rot="5400000" flipH="1" flipV="1">
              <a:off x="2826867" y="3127727"/>
              <a:ext cx="457572" cy="457572"/>
            </a:xfrm>
            <a:prstGeom prst="arc">
              <a:avLst/>
            </a:prstGeom>
            <a:noFill/>
            <a:ln w="28575" cap="rnd">
              <a:solidFill>
                <a:srgbClr val="00639A"/>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2" name="Arc 21"/>
            <p:cNvSpPr/>
            <p:nvPr/>
          </p:nvSpPr>
          <p:spPr>
            <a:xfrm rot="10800000" flipH="1" flipV="1">
              <a:off x="4050017" y="3129563"/>
              <a:ext cx="457572" cy="457572"/>
            </a:xfrm>
            <a:prstGeom prst="arc">
              <a:avLst/>
            </a:prstGeom>
            <a:noFill/>
            <a:ln w="28575" cap="rnd">
              <a:solidFill>
                <a:srgbClr val="00639A"/>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3" name="Arc 22"/>
            <p:cNvSpPr/>
            <p:nvPr/>
          </p:nvSpPr>
          <p:spPr>
            <a:xfrm rot="10800000">
              <a:off x="2850676" y="3668132"/>
              <a:ext cx="457572" cy="457572"/>
            </a:xfrm>
            <a:prstGeom prst="arc">
              <a:avLst/>
            </a:prstGeom>
            <a:noFill/>
            <a:ln w="28575" cap="rnd">
              <a:solidFill>
                <a:srgbClr val="00639A"/>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4" name="Arc 23"/>
            <p:cNvSpPr/>
            <p:nvPr/>
          </p:nvSpPr>
          <p:spPr>
            <a:xfrm rot="6300000">
              <a:off x="4073826" y="3669968"/>
              <a:ext cx="457572" cy="457572"/>
            </a:xfrm>
            <a:prstGeom prst="arc">
              <a:avLst/>
            </a:prstGeom>
            <a:noFill/>
            <a:ln w="28575" cap="rnd">
              <a:solidFill>
                <a:srgbClr val="00639A"/>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33" name="Group 32"/>
          <p:cNvGrpSpPr/>
          <p:nvPr/>
        </p:nvGrpSpPr>
        <p:grpSpPr>
          <a:xfrm>
            <a:off x="834362" y="4226441"/>
            <a:ext cx="456326" cy="523220"/>
            <a:chOff x="834362" y="4226441"/>
            <a:chExt cx="456326" cy="523220"/>
          </a:xfrm>
        </p:grpSpPr>
        <p:sp>
          <p:nvSpPr>
            <p:cNvPr id="34" name="Oval 33"/>
            <p:cNvSpPr/>
            <p:nvPr/>
          </p:nvSpPr>
          <p:spPr>
            <a:xfrm>
              <a:off x="834363" y="4260811"/>
              <a:ext cx="456325" cy="456325"/>
            </a:xfrm>
            <a:prstGeom prst="ellipse">
              <a:avLst/>
            </a:prstGeom>
            <a:solidFill>
              <a:srgbClr val="0063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TextBox 34"/>
            <p:cNvSpPr txBox="1"/>
            <p:nvPr/>
          </p:nvSpPr>
          <p:spPr>
            <a:xfrm>
              <a:off x="834362" y="4226441"/>
              <a:ext cx="443627" cy="523220"/>
            </a:xfrm>
            <a:prstGeom prst="rect">
              <a:avLst/>
            </a:prstGeom>
            <a:noFill/>
          </p:spPr>
          <p:txBody>
            <a:bodyPr wrap="square" rtlCol="0">
              <a:spAutoFit/>
            </a:bodyPr>
            <a:lstStyle/>
            <a:p>
              <a:pPr algn="ctr"/>
              <a:r>
                <a:rPr lang="en-GB" sz="2800" b="1" dirty="0">
                  <a:solidFill>
                    <a:schemeClr val="bg1"/>
                  </a:solidFill>
                </a:rPr>
                <a:t>×</a:t>
              </a:r>
            </a:p>
          </p:txBody>
        </p:sp>
      </p:grpSp>
    </p:spTree>
    <p:extLst>
      <p:ext uri="{BB962C8B-B14F-4D97-AF65-F5344CB8AC3E}">
        <p14:creationId xmlns:p14="http://schemas.microsoft.com/office/powerpoint/2010/main" val="2547238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wipe(down)">
                                      <p:cBhvr>
                                        <p:cTn id="7"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250"/>
                                        <p:tgtEl>
                                          <p:spTgt spid="33"/>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250"/>
                                        <p:tgtEl>
                                          <p:spTgt spid="15"/>
                                        </p:tgtEl>
                                      </p:cBhvr>
                                    </p:animEffect>
                                  </p:childTnLst>
                                </p:cTn>
                              </p:par>
                            </p:childTnLst>
                          </p:cTn>
                        </p:par>
                      </p:childTnLst>
                    </p:cTn>
                  </p:par>
                </p:childTnLst>
              </p:cTn>
              <p:nextCondLst>
                <p:cond evt="onClick" delay="0">
                  <p:tgtEl>
                    <p:spTgt spid="8"/>
                  </p:tgtEl>
                </p:cond>
              </p:nextCondLst>
            </p:seq>
            <p:seq concurrent="1" nextAc="seek">
              <p:cTn id="17" restart="whenNotActive" fill="hold" evtFilter="cancelBubble" nodeType="interactiveSeq">
                <p:stCondLst>
                  <p:cond evt="onClick" delay="0">
                    <p:tgtEl>
                      <p:spTgt spid="33"/>
                    </p:tgtEl>
                  </p:cond>
                </p:stCondLst>
                <p:endSync evt="end" delay="0">
                  <p:rtn val="all"/>
                </p:endSync>
                <p:childTnLst>
                  <p:par>
                    <p:cTn id="18" fill="hold">
                      <p:stCondLst>
                        <p:cond delay="0"/>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250"/>
                                        <p:tgtEl>
                                          <p:spTgt spid="33"/>
                                        </p:tgtEl>
                                      </p:cBhvr>
                                    </p:animEffect>
                                    <p:set>
                                      <p:cBhvr>
                                        <p:cTn id="22" dur="1" fill="hold">
                                          <p:stCondLst>
                                            <p:cond delay="249"/>
                                          </p:stCondLst>
                                        </p:cTn>
                                        <p:tgtEl>
                                          <p:spTgt spid="33"/>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250"/>
                                        <p:tgtEl>
                                          <p:spTgt spid="15"/>
                                        </p:tgtEl>
                                      </p:cBhvr>
                                    </p:animEffect>
                                    <p:set>
                                      <p:cBhvr>
                                        <p:cTn id="25" dur="1" fill="hold">
                                          <p:stCondLst>
                                            <p:cond delay="24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3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Picture 7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02250" y="532799"/>
            <a:ext cx="702000" cy="702000"/>
          </a:xfrm>
          <a:prstGeom prst="rect">
            <a:avLst/>
          </a:prstGeom>
        </p:spPr>
      </p:pic>
      <p:sp>
        <p:nvSpPr>
          <p:cNvPr id="9" name="Rectangle 8"/>
          <p:cNvSpPr/>
          <p:nvPr/>
        </p:nvSpPr>
        <p:spPr>
          <a:xfrm>
            <a:off x="447429" y="670981"/>
            <a:ext cx="2222999" cy="337100"/>
          </a:xfrm>
          <a:prstGeom prst="rect">
            <a:avLst/>
          </a:prstGeom>
          <a:solidFill>
            <a:srgbClr val="072F54"/>
          </a:solidFill>
        </p:spPr>
        <p:txBody>
          <a:bodyPr wrap="none" lIns="180000" tIns="36000" rIns="180000" bIns="54000" anchor="ctr">
            <a:spAutoFit/>
          </a:bodyPr>
          <a:lstStyle/>
          <a:p>
            <a:r>
              <a:rPr lang="en-GB" sz="1600" b="1" dirty="0">
                <a:solidFill>
                  <a:schemeClr val="bg1"/>
                </a:solidFill>
              </a:rPr>
              <a:t>Diving into Mastery</a:t>
            </a:r>
          </a:p>
        </p:txBody>
      </p:sp>
      <p:sp>
        <p:nvSpPr>
          <p:cNvPr id="75" name="Rectangle 74"/>
          <p:cNvSpPr/>
          <p:nvPr/>
        </p:nvSpPr>
        <p:spPr>
          <a:xfrm>
            <a:off x="2662092" y="670981"/>
            <a:ext cx="1141417" cy="337100"/>
          </a:xfrm>
          <a:prstGeom prst="rect">
            <a:avLst/>
          </a:prstGeom>
          <a:solidFill>
            <a:srgbClr val="00529C"/>
          </a:solidFill>
        </p:spPr>
        <p:txBody>
          <a:bodyPr wrap="square" lIns="180000" tIns="36000" rIns="180000" bIns="54000" anchor="ctr">
            <a:spAutoFit/>
          </a:bodyPr>
          <a:lstStyle/>
          <a:p>
            <a:pPr algn="ctr"/>
            <a:r>
              <a:rPr lang="en-GB" altLang="en-US" sz="1600" b="1" dirty="0">
                <a:solidFill>
                  <a:schemeClr val="bg1"/>
                </a:solidFill>
              </a:rPr>
              <a:t>Deepest</a:t>
            </a:r>
            <a:endParaRPr lang="en-GB" sz="1600" b="1" dirty="0">
              <a:solidFill>
                <a:schemeClr val="bg1"/>
              </a:solidFill>
            </a:endParaRPr>
          </a:p>
        </p:txBody>
      </p:sp>
      <p:cxnSp>
        <p:nvCxnSpPr>
          <p:cNvPr id="8" name="Straight Connector 7"/>
          <p:cNvCxnSpPr/>
          <p:nvPr/>
        </p:nvCxnSpPr>
        <p:spPr>
          <a:xfrm>
            <a:off x="2662092" y="666081"/>
            <a:ext cx="0" cy="3420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t="13608"/>
          <a:stretch/>
        </p:blipFill>
        <p:spPr>
          <a:xfrm>
            <a:off x="552461" y="1355074"/>
            <a:ext cx="8051790" cy="4918725"/>
          </a:xfrm>
          <a:prstGeom prst="rect">
            <a:avLst/>
          </a:prstGeom>
        </p:spPr>
      </p:pic>
      <p:sp>
        <p:nvSpPr>
          <p:cNvPr id="7" name="Pentagon 6"/>
          <p:cNvSpPr/>
          <p:nvPr/>
        </p:nvSpPr>
        <p:spPr>
          <a:xfrm rot="5400000">
            <a:off x="4132071" y="-2288814"/>
            <a:ext cx="892570" cy="8051790"/>
          </a:xfrm>
          <a:prstGeom prst="homePlate">
            <a:avLst>
              <a:gd name="adj" fmla="val 24762"/>
            </a:avLst>
          </a:prstGeom>
          <a:solidFill>
            <a:srgbClr val="AFDEF8"/>
          </a:solidFill>
          <a:ln>
            <a:noFill/>
          </a:ln>
          <a:effectLst>
            <a:outerShdw blurRad="25400" dist="50800" dir="5400000" algn="ctr" rotWithShape="0">
              <a:srgbClr val="000000">
                <a:alpha val="1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p:nvSpPr>
        <p:spPr>
          <a:xfrm>
            <a:off x="765111" y="1324370"/>
            <a:ext cx="7632441" cy="646331"/>
          </a:xfrm>
          <a:prstGeom prst="rect">
            <a:avLst/>
          </a:prstGeom>
        </p:spPr>
        <p:txBody>
          <a:bodyPr wrap="square">
            <a:spAutoFit/>
          </a:bodyPr>
          <a:lstStyle/>
          <a:p>
            <a:pPr algn="ctr"/>
            <a:r>
              <a:rPr lang="en-GB" dirty="0"/>
              <a:t>A family is going on holiday. When they used their unreliable scales at home, they got an approximate mass for their suitcases.</a:t>
            </a:r>
          </a:p>
        </p:txBody>
      </p:sp>
      <p:sp>
        <p:nvSpPr>
          <p:cNvPr id="13" name="Right Triangle 12"/>
          <p:cNvSpPr/>
          <p:nvPr/>
        </p:nvSpPr>
        <p:spPr>
          <a:xfrm rot="10800000">
            <a:off x="656428" y="2762879"/>
            <a:ext cx="255587" cy="236537"/>
          </a:xfrm>
          <a:prstGeom prst="rtTriangle">
            <a:avLst/>
          </a:prstGeom>
          <a:solidFill>
            <a:srgbClr val="00639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p:cNvPicPr>
            <a:picLocks noChangeAspect="1"/>
          </p:cNvPicPr>
          <p:nvPr/>
        </p:nvPicPr>
        <p:blipFill rotWithShape="1">
          <a:blip r:embed="rId4" cstate="print">
            <a:extLst>
              <a:ext uri="{28A0092B-C50C-407E-A947-70E740481C1C}">
                <a14:useLocalDpi xmlns:a14="http://schemas.microsoft.com/office/drawing/2010/main" val="0"/>
              </a:ext>
            </a:extLst>
          </a:blip>
          <a:srcRect l="-35605" t="16864" r="-35605" b="-4764"/>
          <a:stretch/>
        </p:blipFill>
        <p:spPr>
          <a:xfrm>
            <a:off x="716845" y="2422282"/>
            <a:ext cx="1583956" cy="1583956"/>
          </a:xfrm>
          <a:prstGeom prst="ellipse">
            <a:avLst/>
          </a:prstGeom>
          <a:solidFill>
            <a:srgbClr val="AFDEF8"/>
          </a:solidFill>
          <a:ln w="19050">
            <a:solidFill>
              <a:schemeClr val="tx1"/>
            </a:solidFill>
          </a:ln>
        </p:spPr>
      </p:pic>
      <p:sp>
        <p:nvSpPr>
          <p:cNvPr id="12" name="Pentagon 11"/>
          <p:cNvSpPr/>
          <p:nvPr/>
        </p:nvSpPr>
        <p:spPr>
          <a:xfrm>
            <a:off x="654051" y="2296351"/>
            <a:ext cx="1266754" cy="466531"/>
          </a:xfrm>
          <a:prstGeom prst="homePlate">
            <a:avLst>
              <a:gd name="adj" fmla="val 32033"/>
            </a:avLst>
          </a:prstGeom>
          <a:solidFill>
            <a:srgbClr val="AFDEF8"/>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p:cNvSpPr txBox="1"/>
          <p:nvPr/>
        </p:nvSpPr>
        <p:spPr>
          <a:xfrm>
            <a:off x="716845" y="2345822"/>
            <a:ext cx="1073855" cy="369332"/>
          </a:xfrm>
          <a:prstGeom prst="rect">
            <a:avLst/>
          </a:prstGeom>
          <a:noFill/>
        </p:spPr>
        <p:txBody>
          <a:bodyPr wrap="square" rtlCol="0">
            <a:spAutoFit/>
          </a:bodyPr>
          <a:lstStyle/>
          <a:p>
            <a:r>
              <a:rPr lang="en-GB" dirty="0" err="1"/>
              <a:t>Keeva</a:t>
            </a:r>
            <a:endParaRPr lang="en-GB" dirty="0"/>
          </a:p>
        </p:txBody>
      </p:sp>
      <p:sp>
        <p:nvSpPr>
          <p:cNvPr id="21" name="Right Triangle 20"/>
          <p:cNvSpPr/>
          <p:nvPr/>
        </p:nvSpPr>
        <p:spPr>
          <a:xfrm rot="10800000">
            <a:off x="2367799" y="2755259"/>
            <a:ext cx="255587" cy="236537"/>
          </a:xfrm>
          <a:prstGeom prst="rtTriangle">
            <a:avLst/>
          </a:prstGeom>
          <a:solidFill>
            <a:srgbClr val="00639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p:cNvPicPr>
            <a:picLocks noChangeAspect="1"/>
          </p:cNvPicPr>
          <p:nvPr/>
        </p:nvPicPr>
        <p:blipFill rotWithShape="1">
          <a:blip r:embed="rId5" cstate="print">
            <a:extLst>
              <a:ext uri="{28A0092B-C50C-407E-A947-70E740481C1C}">
                <a14:useLocalDpi xmlns:a14="http://schemas.microsoft.com/office/drawing/2010/main" val="0"/>
              </a:ext>
            </a:extLst>
          </a:blip>
          <a:srcRect l="-35605" t="16864" r="-35605" b="-4764"/>
          <a:stretch/>
        </p:blipFill>
        <p:spPr>
          <a:xfrm>
            <a:off x="2444373" y="2422282"/>
            <a:ext cx="1583956" cy="1583956"/>
          </a:xfrm>
          <a:prstGeom prst="ellipse">
            <a:avLst/>
          </a:prstGeom>
          <a:solidFill>
            <a:srgbClr val="AFDEF8"/>
          </a:solidFill>
          <a:ln w="19050">
            <a:solidFill>
              <a:schemeClr val="tx1"/>
            </a:solidFill>
          </a:ln>
        </p:spPr>
      </p:pic>
      <p:sp>
        <p:nvSpPr>
          <p:cNvPr id="22" name="Pentagon 21"/>
          <p:cNvSpPr/>
          <p:nvPr/>
        </p:nvSpPr>
        <p:spPr>
          <a:xfrm>
            <a:off x="2365422" y="2288731"/>
            <a:ext cx="1266754" cy="466531"/>
          </a:xfrm>
          <a:prstGeom prst="homePlate">
            <a:avLst>
              <a:gd name="adj" fmla="val 32033"/>
            </a:avLst>
          </a:prstGeom>
          <a:solidFill>
            <a:srgbClr val="AFDEF8"/>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p:cNvSpPr txBox="1"/>
          <p:nvPr/>
        </p:nvSpPr>
        <p:spPr>
          <a:xfrm>
            <a:off x="2428216" y="2338202"/>
            <a:ext cx="1073855" cy="369332"/>
          </a:xfrm>
          <a:prstGeom prst="rect">
            <a:avLst/>
          </a:prstGeom>
          <a:noFill/>
        </p:spPr>
        <p:txBody>
          <a:bodyPr wrap="square" rtlCol="0">
            <a:spAutoFit/>
          </a:bodyPr>
          <a:lstStyle/>
          <a:p>
            <a:r>
              <a:rPr lang="en-GB" dirty="0"/>
              <a:t>Morgan</a:t>
            </a:r>
          </a:p>
        </p:txBody>
      </p:sp>
      <p:sp>
        <p:nvSpPr>
          <p:cNvPr id="24" name="Right Triangle 23"/>
          <p:cNvSpPr/>
          <p:nvPr/>
        </p:nvSpPr>
        <p:spPr>
          <a:xfrm rot="10800000">
            <a:off x="4116139" y="2762879"/>
            <a:ext cx="255587" cy="236537"/>
          </a:xfrm>
          <a:prstGeom prst="rtTriangle">
            <a:avLst/>
          </a:prstGeom>
          <a:solidFill>
            <a:srgbClr val="00639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Picture 15"/>
          <p:cNvPicPr>
            <a:picLocks noChangeAspect="1"/>
          </p:cNvPicPr>
          <p:nvPr/>
        </p:nvPicPr>
        <p:blipFill rotWithShape="1">
          <a:blip r:embed="rId6" cstate="print">
            <a:extLst>
              <a:ext uri="{28A0092B-C50C-407E-A947-70E740481C1C}">
                <a14:useLocalDpi xmlns:a14="http://schemas.microsoft.com/office/drawing/2010/main" val="0"/>
              </a:ext>
            </a:extLst>
          </a:blip>
          <a:srcRect l="-35605" t="16864" r="-35605" b="-4764"/>
          <a:stretch/>
        </p:blipFill>
        <p:spPr>
          <a:xfrm>
            <a:off x="4171901" y="2422282"/>
            <a:ext cx="1583956" cy="1583956"/>
          </a:xfrm>
          <a:prstGeom prst="ellipse">
            <a:avLst/>
          </a:prstGeom>
          <a:solidFill>
            <a:srgbClr val="AFDEF8"/>
          </a:solidFill>
          <a:ln w="19050">
            <a:solidFill>
              <a:schemeClr val="tx1"/>
            </a:solidFill>
          </a:ln>
        </p:spPr>
      </p:pic>
      <p:sp>
        <p:nvSpPr>
          <p:cNvPr id="25" name="Pentagon 24"/>
          <p:cNvSpPr/>
          <p:nvPr/>
        </p:nvSpPr>
        <p:spPr>
          <a:xfrm>
            <a:off x="4113762" y="2296351"/>
            <a:ext cx="1266754" cy="466531"/>
          </a:xfrm>
          <a:prstGeom prst="homePlate">
            <a:avLst>
              <a:gd name="adj" fmla="val 32033"/>
            </a:avLst>
          </a:prstGeom>
          <a:solidFill>
            <a:srgbClr val="AFDEF8"/>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Box 25"/>
          <p:cNvSpPr txBox="1"/>
          <p:nvPr/>
        </p:nvSpPr>
        <p:spPr>
          <a:xfrm>
            <a:off x="4176556" y="2345822"/>
            <a:ext cx="1073855" cy="369332"/>
          </a:xfrm>
          <a:prstGeom prst="rect">
            <a:avLst/>
          </a:prstGeom>
          <a:noFill/>
        </p:spPr>
        <p:txBody>
          <a:bodyPr wrap="square" rtlCol="0">
            <a:spAutoFit/>
          </a:bodyPr>
          <a:lstStyle/>
          <a:p>
            <a:r>
              <a:rPr lang="en-GB" dirty="0"/>
              <a:t>Dad</a:t>
            </a:r>
          </a:p>
        </p:txBody>
      </p:sp>
      <p:sp>
        <p:nvSpPr>
          <p:cNvPr id="27" name="Right Triangle 26"/>
          <p:cNvSpPr/>
          <p:nvPr/>
        </p:nvSpPr>
        <p:spPr>
          <a:xfrm rot="10800000">
            <a:off x="5822052" y="2762879"/>
            <a:ext cx="255587" cy="236537"/>
          </a:xfrm>
          <a:prstGeom prst="rtTriangle">
            <a:avLst/>
          </a:prstGeom>
          <a:solidFill>
            <a:srgbClr val="00639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p:cNvPicPr>
            <a:picLocks noChangeAspect="1"/>
          </p:cNvPicPr>
          <p:nvPr/>
        </p:nvPicPr>
        <p:blipFill rotWithShape="1">
          <a:blip r:embed="rId7" cstate="print">
            <a:extLst>
              <a:ext uri="{28A0092B-C50C-407E-A947-70E740481C1C}">
                <a14:useLocalDpi xmlns:a14="http://schemas.microsoft.com/office/drawing/2010/main" val="0"/>
              </a:ext>
            </a:extLst>
          </a:blip>
          <a:srcRect l="-35605" t="17129" r="-35605" b="-5029"/>
          <a:stretch/>
        </p:blipFill>
        <p:spPr>
          <a:xfrm>
            <a:off x="5899429" y="2422282"/>
            <a:ext cx="1583956" cy="1583956"/>
          </a:xfrm>
          <a:prstGeom prst="ellipse">
            <a:avLst/>
          </a:prstGeom>
          <a:solidFill>
            <a:srgbClr val="AFDEF8"/>
          </a:solidFill>
          <a:ln w="19050">
            <a:solidFill>
              <a:schemeClr val="tx1"/>
            </a:solidFill>
          </a:ln>
        </p:spPr>
      </p:pic>
      <p:sp>
        <p:nvSpPr>
          <p:cNvPr id="28" name="Pentagon 27"/>
          <p:cNvSpPr/>
          <p:nvPr/>
        </p:nvSpPr>
        <p:spPr>
          <a:xfrm>
            <a:off x="5819675" y="2296351"/>
            <a:ext cx="1266754" cy="466531"/>
          </a:xfrm>
          <a:prstGeom prst="homePlate">
            <a:avLst>
              <a:gd name="adj" fmla="val 32033"/>
            </a:avLst>
          </a:prstGeom>
          <a:solidFill>
            <a:srgbClr val="AFDEF8"/>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TextBox 28"/>
          <p:cNvSpPr txBox="1"/>
          <p:nvPr/>
        </p:nvSpPr>
        <p:spPr>
          <a:xfrm>
            <a:off x="5882469" y="2345822"/>
            <a:ext cx="1073855" cy="369332"/>
          </a:xfrm>
          <a:prstGeom prst="rect">
            <a:avLst/>
          </a:prstGeom>
          <a:noFill/>
        </p:spPr>
        <p:txBody>
          <a:bodyPr wrap="square" rtlCol="0">
            <a:spAutoFit/>
          </a:bodyPr>
          <a:lstStyle/>
          <a:p>
            <a:r>
              <a:rPr lang="en-GB" dirty="0"/>
              <a:t>Mum</a:t>
            </a:r>
          </a:p>
        </p:txBody>
      </p:sp>
      <p:grpSp>
        <p:nvGrpSpPr>
          <p:cNvPr id="30" name="Group 29"/>
          <p:cNvGrpSpPr/>
          <p:nvPr/>
        </p:nvGrpSpPr>
        <p:grpSpPr>
          <a:xfrm>
            <a:off x="596030" y="3323632"/>
            <a:ext cx="1184677" cy="1095375"/>
            <a:chOff x="596030" y="3476032"/>
            <a:chExt cx="1184677" cy="1095375"/>
          </a:xfrm>
        </p:grpSpPr>
        <p:sp>
          <p:nvSpPr>
            <p:cNvPr id="19" name="Oval 18"/>
            <p:cNvSpPr/>
            <p:nvPr/>
          </p:nvSpPr>
          <p:spPr>
            <a:xfrm>
              <a:off x="616381" y="3476032"/>
              <a:ext cx="1095375" cy="1095375"/>
            </a:xfrm>
            <a:prstGeom prst="ellipse">
              <a:avLst/>
            </a:prstGeom>
            <a:solidFill>
              <a:srgbClr val="4EB0E3"/>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p:cNvSpPr txBox="1"/>
            <p:nvPr/>
          </p:nvSpPr>
          <p:spPr>
            <a:xfrm>
              <a:off x="596030" y="3710029"/>
              <a:ext cx="1184677" cy="646331"/>
            </a:xfrm>
            <a:prstGeom prst="rect">
              <a:avLst/>
            </a:prstGeom>
            <a:noFill/>
          </p:spPr>
          <p:txBody>
            <a:bodyPr wrap="square" rtlCol="0">
              <a:spAutoFit/>
            </a:bodyPr>
            <a:lstStyle/>
            <a:p>
              <a:pPr algn="ctr"/>
              <a:r>
                <a:rPr lang="en-GB" dirty="0">
                  <a:solidFill>
                    <a:schemeClr val="bg1"/>
                  </a:solidFill>
                </a:rPr>
                <a:t>12.4kg-</a:t>
              </a:r>
            </a:p>
            <a:p>
              <a:pPr algn="ctr"/>
              <a:r>
                <a:rPr lang="en-GB" dirty="0">
                  <a:solidFill>
                    <a:schemeClr val="bg1"/>
                  </a:solidFill>
                </a:rPr>
                <a:t>12.8kg</a:t>
              </a:r>
            </a:p>
          </p:txBody>
        </p:sp>
      </p:grpSp>
      <p:grpSp>
        <p:nvGrpSpPr>
          <p:cNvPr id="33" name="Group 32"/>
          <p:cNvGrpSpPr/>
          <p:nvPr/>
        </p:nvGrpSpPr>
        <p:grpSpPr>
          <a:xfrm>
            <a:off x="2268896" y="3265683"/>
            <a:ext cx="1184677" cy="1095375"/>
            <a:chOff x="596030" y="3476032"/>
            <a:chExt cx="1184677" cy="1095375"/>
          </a:xfrm>
        </p:grpSpPr>
        <p:sp>
          <p:nvSpPr>
            <p:cNvPr id="34" name="Oval 33"/>
            <p:cNvSpPr/>
            <p:nvPr/>
          </p:nvSpPr>
          <p:spPr>
            <a:xfrm>
              <a:off x="616381" y="3476032"/>
              <a:ext cx="1095375" cy="1095375"/>
            </a:xfrm>
            <a:prstGeom prst="ellipse">
              <a:avLst/>
            </a:prstGeom>
            <a:solidFill>
              <a:srgbClr val="4EB0E3"/>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TextBox 34"/>
            <p:cNvSpPr txBox="1"/>
            <p:nvPr/>
          </p:nvSpPr>
          <p:spPr>
            <a:xfrm>
              <a:off x="596030" y="3710029"/>
              <a:ext cx="1184677" cy="646331"/>
            </a:xfrm>
            <a:prstGeom prst="rect">
              <a:avLst/>
            </a:prstGeom>
            <a:noFill/>
          </p:spPr>
          <p:txBody>
            <a:bodyPr wrap="square" rtlCol="0">
              <a:spAutoFit/>
            </a:bodyPr>
            <a:lstStyle/>
            <a:p>
              <a:pPr algn="ctr"/>
              <a:r>
                <a:rPr lang="en-GB" dirty="0">
                  <a:solidFill>
                    <a:schemeClr val="bg1"/>
                  </a:solidFill>
                </a:rPr>
                <a:t>14 000g-</a:t>
              </a:r>
              <a:br>
                <a:rPr lang="en-GB" dirty="0">
                  <a:solidFill>
                    <a:schemeClr val="bg1"/>
                  </a:solidFill>
                </a:rPr>
              </a:br>
              <a:r>
                <a:rPr lang="en-GB" dirty="0">
                  <a:solidFill>
                    <a:schemeClr val="bg1"/>
                  </a:solidFill>
                </a:rPr>
                <a:t>14 500g</a:t>
              </a:r>
            </a:p>
          </p:txBody>
        </p:sp>
      </p:grpSp>
      <p:grpSp>
        <p:nvGrpSpPr>
          <p:cNvPr id="36" name="Group 35"/>
          <p:cNvGrpSpPr/>
          <p:nvPr/>
        </p:nvGrpSpPr>
        <p:grpSpPr>
          <a:xfrm>
            <a:off x="4050628" y="3255565"/>
            <a:ext cx="1184677" cy="1095375"/>
            <a:chOff x="596030" y="3476032"/>
            <a:chExt cx="1184677" cy="1095375"/>
          </a:xfrm>
        </p:grpSpPr>
        <p:sp>
          <p:nvSpPr>
            <p:cNvPr id="37" name="Oval 36"/>
            <p:cNvSpPr/>
            <p:nvPr/>
          </p:nvSpPr>
          <p:spPr>
            <a:xfrm>
              <a:off x="616381" y="3476032"/>
              <a:ext cx="1095375" cy="1095375"/>
            </a:xfrm>
            <a:prstGeom prst="ellipse">
              <a:avLst/>
            </a:prstGeom>
            <a:solidFill>
              <a:srgbClr val="4EB0E3"/>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TextBox 37"/>
            <p:cNvSpPr txBox="1"/>
            <p:nvPr/>
          </p:nvSpPr>
          <p:spPr>
            <a:xfrm>
              <a:off x="596030" y="3710029"/>
              <a:ext cx="1184677" cy="646331"/>
            </a:xfrm>
            <a:prstGeom prst="rect">
              <a:avLst/>
            </a:prstGeom>
            <a:noFill/>
          </p:spPr>
          <p:txBody>
            <a:bodyPr wrap="square" rtlCol="0">
              <a:spAutoFit/>
            </a:bodyPr>
            <a:lstStyle/>
            <a:p>
              <a:pPr algn="ctr"/>
              <a:r>
                <a:rPr lang="en-GB" dirty="0">
                  <a:solidFill>
                    <a:schemeClr val="bg1"/>
                  </a:solidFill>
                </a:rPr>
                <a:t>16.6kg-</a:t>
              </a:r>
              <a:br>
                <a:rPr lang="en-GB" dirty="0">
                  <a:solidFill>
                    <a:schemeClr val="bg1"/>
                  </a:solidFill>
                </a:rPr>
              </a:br>
              <a:r>
                <a:rPr lang="en-GB" dirty="0">
                  <a:solidFill>
                    <a:schemeClr val="bg1"/>
                  </a:solidFill>
                </a:rPr>
                <a:t>17kg</a:t>
              </a:r>
            </a:p>
          </p:txBody>
        </p:sp>
      </p:grpSp>
      <p:grpSp>
        <p:nvGrpSpPr>
          <p:cNvPr id="39" name="Group 38"/>
          <p:cNvGrpSpPr/>
          <p:nvPr/>
        </p:nvGrpSpPr>
        <p:grpSpPr>
          <a:xfrm>
            <a:off x="5734574" y="3255565"/>
            <a:ext cx="1184677" cy="1095375"/>
            <a:chOff x="586505" y="3476032"/>
            <a:chExt cx="1184677" cy="1095375"/>
          </a:xfrm>
        </p:grpSpPr>
        <p:sp>
          <p:nvSpPr>
            <p:cNvPr id="40" name="Oval 39"/>
            <p:cNvSpPr/>
            <p:nvPr/>
          </p:nvSpPr>
          <p:spPr>
            <a:xfrm>
              <a:off x="616381" y="3476032"/>
              <a:ext cx="1095375" cy="1095375"/>
            </a:xfrm>
            <a:prstGeom prst="ellipse">
              <a:avLst/>
            </a:prstGeom>
            <a:solidFill>
              <a:srgbClr val="4EB0E3"/>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extBox 40"/>
            <p:cNvSpPr txBox="1"/>
            <p:nvPr/>
          </p:nvSpPr>
          <p:spPr>
            <a:xfrm>
              <a:off x="586505" y="3710029"/>
              <a:ext cx="1184677" cy="646331"/>
            </a:xfrm>
            <a:prstGeom prst="rect">
              <a:avLst/>
            </a:prstGeom>
            <a:noFill/>
          </p:spPr>
          <p:txBody>
            <a:bodyPr wrap="square" rtlCol="0">
              <a:spAutoFit/>
            </a:bodyPr>
            <a:lstStyle/>
            <a:p>
              <a:pPr algn="ctr"/>
              <a:r>
                <a:rPr lang="en-GB" dirty="0">
                  <a:solidFill>
                    <a:schemeClr val="bg1"/>
                  </a:solidFill>
                </a:rPr>
                <a:t>Less than</a:t>
              </a:r>
              <a:br>
                <a:rPr lang="en-GB" dirty="0">
                  <a:solidFill>
                    <a:schemeClr val="bg1"/>
                  </a:solidFill>
                </a:rPr>
              </a:br>
              <a:r>
                <a:rPr lang="en-GB" dirty="0">
                  <a:solidFill>
                    <a:schemeClr val="bg1"/>
                  </a:solidFill>
                </a:rPr>
                <a:t>20 000g</a:t>
              </a:r>
            </a:p>
          </p:txBody>
        </p:sp>
      </p:grpSp>
      <p:grpSp>
        <p:nvGrpSpPr>
          <p:cNvPr id="43" name="Group 42"/>
          <p:cNvGrpSpPr/>
          <p:nvPr/>
        </p:nvGrpSpPr>
        <p:grpSpPr>
          <a:xfrm>
            <a:off x="660989" y="4523110"/>
            <a:ext cx="6847222" cy="1248325"/>
            <a:chOff x="660989" y="4685035"/>
            <a:chExt cx="6847222" cy="1248325"/>
          </a:xfrm>
        </p:grpSpPr>
        <p:sp>
          <p:nvSpPr>
            <p:cNvPr id="42" name="Pentagon 41"/>
            <p:cNvSpPr/>
            <p:nvPr/>
          </p:nvSpPr>
          <p:spPr>
            <a:xfrm rot="10800000">
              <a:off x="660989" y="4685035"/>
              <a:ext cx="6812867" cy="1248325"/>
            </a:xfrm>
            <a:prstGeom prst="homePlate">
              <a:avLst>
                <a:gd name="adj" fmla="val 8554"/>
              </a:avLst>
            </a:prstGeom>
            <a:solidFill>
              <a:srgbClr val="AFDE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p:cNvSpPr/>
            <p:nvPr/>
          </p:nvSpPr>
          <p:spPr>
            <a:xfrm>
              <a:off x="750091" y="4704457"/>
              <a:ext cx="6758120" cy="1200329"/>
            </a:xfrm>
            <a:prstGeom prst="rect">
              <a:avLst/>
            </a:prstGeom>
          </p:spPr>
          <p:txBody>
            <a:bodyPr wrap="square">
              <a:spAutoFit/>
            </a:bodyPr>
            <a:lstStyle/>
            <a:p>
              <a:r>
                <a:rPr lang="en-GB" dirty="0"/>
                <a:t>At the airport, they placed their suitcases on the baggage weighing scales to find the exact mass. The total mass of </a:t>
              </a:r>
              <a:br>
                <a:rPr lang="en-GB" dirty="0"/>
              </a:br>
              <a:r>
                <a:rPr lang="en-GB" dirty="0">
                  <a:solidFill>
                    <a:prstClr val="black"/>
                  </a:solidFill>
                </a:rPr>
                <a:t>all four suitcases was 62.1kg. Give a possible mass for each </a:t>
              </a:r>
              <a:br>
                <a:rPr lang="en-GB" dirty="0">
                  <a:solidFill>
                    <a:prstClr val="black"/>
                  </a:solidFill>
                </a:rPr>
              </a:br>
              <a:r>
                <a:rPr lang="en-GB" dirty="0">
                  <a:solidFill>
                    <a:prstClr val="black"/>
                  </a:solidFill>
                </a:rPr>
                <a:t>suitcase. Find three different solutions to the problem.</a:t>
              </a:r>
            </a:p>
          </p:txBody>
        </p:sp>
      </p:grpSp>
      <p:grpSp>
        <p:nvGrpSpPr>
          <p:cNvPr id="47" name="Group 46"/>
          <p:cNvGrpSpPr/>
          <p:nvPr/>
        </p:nvGrpSpPr>
        <p:grpSpPr>
          <a:xfrm>
            <a:off x="765111" y="5911126"/>
            <a:ext cx="1155694" cy="369332"/>
            <a:chOff x="765111" y="5911126"/>
            <a:chExt cx="1155694" cy="369332"/>
          </a:xfrm>
        </p:grpSpPr>
        <p:sp>
          <p:nvSpPr>
            <p:cNvPr id="44" name="Rectangle 43"/>
            <p:cNvSpPr/>
            <p:nvPr/>
          </p:nvSpPr>
          <p:spPr>
            <a:xfrm>
              <a:off x="765111" y="5933488"/>
              <a:ext cx="1155694" cy="340312"/>
            </a:xfrm>
            <a:prstGeom prst="rect">
              <a:avLst/>
            </a:prstGeom>
            <a:solidFill>
              <a:srgbClr val="4EB0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TextBox 44"/>
            <p:cNvSpPr txBox="1"/>
            <p:nvPr/>
          </p:nvSpPr>
          <p:spPr>
            <a:xfrm>
              <a:off x="765111" y="5911126"/>
              <a:ext cx="722970" cy="369332"/>
            </a:xfrm>
            <a:prstGeom prst="rect">
              <a:avLst/>
            </a:prstGeom>
            <a:noFill/>
          </p:spPr>
          <p:txBody>
            <a:bodyPr wrap="square" rtlCol="0">
              <a:spAutoFit/>
            </a:bodyPr>
            <a:lstStyle/>
            <a:p>
              <a:pPr algn="ctr"/>
              <a:r>
                <a:rPr lang="en-GB" dirty="0">
                  <a:solidFill>
                    <a:schemeClr val="bg1"/>
                  </a:solidFill>
                </a:rPr>
                <a:t>Help</a:t>
              </a:r>
            </a:p>
          </p:txBody>
        </p:sp>
        <p:sp>
          <p:nvSpPr>
            <p:cNvPr id="46" name="Isosceles Triangle 45"/>
            <p:cNvSpPr/>
            <p:nvPr/>
          </p:nvSpPr>
          <p:spPr>
            <a:xfrm>
              <a:off x="1488081" y="5996988"/>
              <a:ext cx="318025" cy="21331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9" name="Group 48"/>
          <p:cNvGrpSpPr/>
          <p:nvPr/>
        </p:nvGrpSpPr>
        <p:grpSpPr>
          <a:xfrm>
            <a:off x="759273" y="4201193"/>
            <a:ext cx="4543338" cy="2049571"/>
            <a:chOff x="1423122" y="2636729"/>
            <a:chExt cx="4543338" cy="2049571"/>
          </a:xfrm>
        </p:grpSpPr>
        <p:sp>
          <p:nvSpPr>
            <p:cNvPr id="54" name="Rectangle 53"/>
            <p:cNvSpPr/>
            <p:nvPr/>
          </p:nvSpPr>
          <p:spPr>
            <a:xfrm>
              <a:off x="1423122" y="2636729"/>
              <a:ext cx="4543338" cy="2049571"/>
            </a:xfrm>
            <a:prstGeom prst="rect">
              <a:avLst/>
            </a:prstGeom>
            <a:solidFill>
              <a:schemeClr val="bg1"/>
            </a:solidFill>
            <a:ln w="38100">
              <a:solidFill>
                <a:srgbClr val="0063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5" name="Group 54"/>
            <p:cNvGrpSpPr/>
            <p:nvPr/>
          </p:nvGrpSpPr>
          <p:grpSpPr>
            <a:xfrm>
              <a:off x="3138721" y="2951736"/>
              <a:ext cx="1057013" cy="386110"/>
              <a:chOff x="1803632" y="2441196"/>
              <a:chExt cx="1057013" cy="386110"/>
            </a:xfrm>
          </p:grpSpPr>
          <p:sp>
            <p:nvSpPr>
              <p:cNvPr id="69" name="Rectangle 68"/>
              <p:cNvSpPr/>
              <p:nvPr/>
            </p:nvSpPr>
            <p:spPr>
              <a:xfrm>
                <a:off x="1803633" y="2441196"/>
                <a:ext cx="1057012" cy="385894"/>
              </a:xfrm>
              <a:prstGeom prst="rect">
                <a:avLst/>
              </a:prstGeom>
              <a:solidFill>
                <a:srgbClr val="A872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TextBox 69"/>
              <p:cNvSpPr txBox="1"/>
              <p:nvPr/>
            </p:nvSpPr>
            <p:spPr>
              <a:xfrm>
                <a:off x="1803632" y="2457974"/>
                <a:ext cx="1057013" cy="369332"/>
              </a:xfrm>
              <a:prstGeom prst="rect">
                <a:avLst/>
              </a:prstGeom>
              <a:noFill/>
            </p:spPr>
            <p:txBody>
              <a:bodyPr wrap="square" rtlCol="0">
                <a:spAutoFit/>
              </a:bodyPr>
              <a:lstStyle/>
              <a:p>
                <a:pPr algn="ctr"/>
                <a:r>
                  <a:rPr lang="en-GB" dirty="0">
                    <a:solidFill>
                      <a:schemeClr val="bg1"/>
                    </a:solidFill>
                  </a:rPr>
                  <a:t>÷ 1000</a:t>
                </a:r>
              </a:p>
            </p:txBody>
          </p:sp>
        </p:grpSp>
        <p:grpSp>
          <p:nvGrpSpPr>
            <p:cNvPr id="56" name="Group 55"/>
            <p:cNvGrpSpPr/>
            <p:nvPr/>
          </p:nvGrpSpPr>
          <p:grpSpPr>
            <a:xfrm>
              <a:off x="3138721" y="3936985"/>
              <a:ext cx="1057013" cy="386110"/>
              <a:chOff x="1803632" y="2441196"/>
              <a:chExt cx="1057013" cy="386110"/>
            </a:xfrm>
          </p:grpSpPr>
          <p:sp>
            <p:nvSpPr>
              <p:cNvPr id="67" name="Rectangle 66"/>
              <p:cNvSpPr/>
              <p:nvPr/>
            </p:nvSpPr>
            <p:spPr>
              <a:xfrm>
                <a:off x="1803633" y="2441196"/>
                <a:ext cx="1057012" cy="385894"/>
              </a:xfrm>
              <a:prstGeom prst="rect">
                <a:avLst/>
              </a:prstGeom>
              <a:solidFill>
                <a:srgbClr val="2CB7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TextBox 67"/>
              <p:cNvSpPr txBox="1"/>
              <p:nvPr/>
            </p:nvSpPr>
            <p:spPr>
              <a:xfrm>
                <a:off x="1803632" y="2457974"/>
                <a:ext cx="1057013" cy="369332"/>
              </a:xfrm>
              <a:prstGeom prst="rect">
                <a:avLst/>
              </a:prstGeom>
              <a:noFill/>
            </p:spPr>
            <p:txBody>
              <a:bodyPr wrap="square" rtlCol="0">
                <a:spAutoFit/>
              </a:bodyPr>
              <a:lstStyle/>
              <a:p>
                <a:pPr algn="ctr"/>
                <a:r>
                  <a:rPr lang="en-GB" dirty="0">
                    <a:solidFill>
                      <a:schemeClr val="bg1"/>
                    </a:solidFill>
                  </a:rPr>
                  <a:t>× 1000</a:t>
                </a:r>
              </a:p>
            </p:txBody>
          </p:sp>
        </p:grpSp>
        <p:grpSp>
          <p:nvGrpSpPr>
            <p:cNvPr id="57" name="Group 56"/>
            <p:cNvGrpSpPr/>
            <p:nvPr/>
          </p:nvGrpSpPr>
          <p:grpSpPr>
            <a:xfrm>
              <a:off x="3854407" y="3444310"/>
              <a:ext cx="1739668" cy="385894"/>
              <a:chOff x="1803632" y="2441196"/>
              <a:chExt cx="1739668" cy="385894"/>
            </a:xfrm>
          </p:grpSpPr>
          <p:sp>
            <p:nvSpPr>
              <p:cNvPr id="65" name="Rectangle 64"/>
              <p:cNvSpPr/>
              <p:nvPr/>
            </p:nvSpPr>
            <p:spPr>
              <a:xfrm>
                <a:off x="1803632" y="2441196"/>
                <a:ext cx="1739668" cy="385894"/>
              </a:xfrm>
              <a:prstGeom prst="rect">
                <a:avLst/>
              </a:prstGeom>
              <a:solidFill>
                <a:srgbClr val="0063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TextBox 65"/>
              <p:cNvSpPr txBox="1"/>
              <p:nvPr/>
            </p:nvSpPr>
            <p:spPr>
              <a:xfrm>
                <a:off x="1811252" y="2442734"/>
                <a:ext cx="1732048" cy="369332"/>
              </a:xfrm>
              <a:prstGeom prst="rect">
                <a:avLst/>
              </a:prstGeom>
              <a:noFill/>
            </p:spPr>
            <p:txBody>
              <a:bodyPr wrap="square" rtlCol="0">
                <a:spAutoFit/>
              </a:bodyPr>
              <a:lstStyle/>
              <a:p>
                <a:pPr algn="ctr"/>
                <a:r>
                  <a:rPr lang="en-GB" dirty="0">
                    <a:solidFill>
                      <a:schemeClr val="bg1"/>
                    </a:solidFill>
                  </a:rPr>
                  <a:t>kilograms (kg)</a:t>
                </a:r>
              </a:p>
            </p:txBody>
          </p:sp>
        </p:grpSp>
        <p:grpSp>
          <p:nvGrpSpPr>
            <p:cNvPr id="58" name="Group 57"/>
            <p:cNvGrpSpPr/>
            <p:nvPr/>
          </p:nvGrpSpPr>
          <p:grpSpPr>
            <a:xfrm>
              <a:off x="1744978" y="3444310"/>
              <a:ext cx="1739668" cy="385894"/>
              <a:chOff x="1803632" y="2441196"/>
              <a:chExt cx="1739668" cy="385894"/>
            </a:xfrm>
          </p:grpSpPr>
          <p:sp>
            <p:nvSpPr>
              <p:cNvPr id="63" name="Rectangle 62"/>
              <p:cNvSpPr/>
              <p:nvPr/>
            </p:nvSpPr>
            <p:spPr>
              <a:xfrm>
                <a:off x="1803632" y="2441196"/>
                <a:ext cx="1739668" cy="385894"/>
              </a:xfrm>
              <a:prstGeom prst="rect">
                <a:avLst/>
              </a:prstGeom>
              <a:solidFill>
                <a:srgbClr val="0063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TextBox 63"/>
              <p:cNvSpPr txBox="1"/>
              <p:nvPr/>
            </p:nvSpPr>
            <p:spPr>
              <a:xfrm>
                <a:off x="1811252" y="2442734"/>
                <a:ext cx="1732048" cy="369332"/>
              </a:xfrm>
              <a:prstGeom prst="rect">
                <a:avLst/>
              </a:prstGeom>
              <a:noFill/>
            </p:spPr>
            <p:txBody>
              <a:bodyPr wrap="square" rtlCol="0">
                <a:spAutoFit/>
              </a:bodyPr>
              <a:lstStyle/>
              <a:p>
                <a:pPr algn="ctr"/>
                <a:r>
                  <a:rPr lang="en-GB" dirty="0">
                    <a:solidFill>
                      <a:schemeClr val="bg1"/>
                    </a:solidFill>
                  </a:rPr>
                  <a:t>grams (g)</a:t>
                </a:r>
              </a:p>
            </p:txBody>
          </p:sp>
        </p:grpSp>
        <p:sp>
          <p:nvSpPr>
            <p:cNvPr id="59" name="Arc 58"/>
            <p:cNvSpPr/>
            <p:nvPr/>
          </p:nvSpPr>
          <p:spPr>
            <a:xfrm rot="5400000" flipH="1" flipV="1">
              <a:off x="2826867" y="3128133"/>
              <a:ext cx="457572" cy="457572"/>
            </a:xfrm>
            <a:prstGeom prst="arc">
              <a:avLst/>
            </a:prstGeom>
            <a:noFill/>
            <a:ln w="28575" cap="rnd">
              <a:solidFill>
                <a:srgbClr val="00639A"/>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0" name="Arc 59"/>
            <p:cNvSpPr/>
            <p:nvPr/>
          </p:nvSpPr>
          <p:spPr>
            <a:xfrm rot="10800000" flipH="1" flipV="1">
              <a:off x="4050017" y="3129969"/>
              <a:ext cx="457572" cy="457572"/>
            </a:xfrm>
            <a:prstGeom prst="arc">
              <a:avLst/>
            </a:prstGeom>
            <a:noFill/>
            <a:ln w="28575" cap="rnd">
              <a:solidFill>
                <a:srgbClr val="00639A"/>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1" name="Arc 60"/>
            <p:cNvSpPr/>
            <p:nvPr/>
          </p:nvSpPr>
          <p:spPr>
            <a:xfrm rot="10800000">
              <a:off x="2850676" y="3685213"/>
              <a:ext cx="457572" cy="457572"/>
            </a:xfrm>
            <a:prstGeom prst="arc">
              <a:avLst/>
            </a:prstGeom>
            <a:noFill/>
            <a:ln w="28575" cap="rnd">
              <a:solidFill>
                <a:srgbClr val="00639A"/>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2" name="Arc 61"/>
            <p:cNvSpPr/>
            <p:nvPr/>
          </p:nvSpPr>
          <p:spPr>
            <a:xfrm rot="6300000">
              <a:off x="4073826" y="3687049"/>
              <a:ext cx="457572" cy="457572"/>
            </a:xfrm>
            <a:prstGeom prst="arc">
              <a:avLst/>
            </a:prstGeom>
            <a:noFill/>
            <a:ln w="28575" cap="rnd">
              <a:solidFill>
                <a:srgbClr val="00639A"/>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6" name="Group 5"/>
          <p:cNvGrpSpPr/>
          <p:nvPr/>
        </p:nvGrpSpPr>
        <p:grpSpPr>
          <a:xfrm>
            <a:off x="834362" y="4226441"/>
            <a:ext cx="456326" cy="523220"/>
            <a:chOff x="834362" y="4226441"/>
            <a:chExt cx="456326" cy="523220"/>
          </a:xfrm>
        </p:grpSpPr>
        <p:sp>
          <p:nvSpPr>
            <p:cNvPr id="4" name="Oval 3"/>
            <p:cNvSpPr/>
            <p:nvPr/>
          </p:nvSpPr>
          <p:spPr>
            <a:xfrm>
              <a:off x="834363" y="4260811"/>
              <a:ext cx="456325" cy="456325"/>
            </a:xfrm>
            <a:prstGeom prst="ellipse">
              <a:avLst/>
            </a:prstGeom>
            <a:solidFill>
              <a:srgbClr val="0063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834362" y="4226441"/>
              <a:ext cx="443627" cy="523220"/>
            </a:xfrm>
            <a:prstGeom prst="rect">
              <a:avLst/>
            </a:prstGeom>
            <a:noFill/>
          </p:spPr>
          <p:txBody>
            <a:bodyPr wrap="square" rtlCol="0">
              <a:spAutoFit/>
            </a:bodyPr>
            <a:lstStyle/>
            <a:p>
              <a:pPr algn="ctr"/>
              <a:r>
                <a:rPr lang="en-GB" sz="2800" b="1" dirty="0">
                  <a:solidFill>
                    <a:schemeClr val="bg1"/>
                  </a:solidFill>
                </a:rPr>
                <a:t>×</a:t>
              </a:r>
            </a:p>
          </p:txBody>
        </p:sp>
      </p:grpSp>
      <p:grpSp>
        <p:nvGrpSpPr>
          <p:cNvPr id="51" name="Group 50"/>
          <p:cNvGrpSpPr/>
          <p:nvPr/>
        </p:nvGrpSpPr>
        <p:grpSpPr>
          <a:xfrm>
            <a:off x="633159" y="4472766"/>
            <a:ext cx="6782709" cy="1894478"/>
            <a:chOff x="633159" y="4472766"/>
            <a:chExt cx="6782709" cy="1894478"/>
          </a:xfrm>
        </p:grpSpPr>
        <p:sp>
          <p:nvSpPr>
            <p:cNvPr id="31" name="Rectangle 30"/>
            <p:cNvSpPr/>
            <p:nvPr/>
          </p:nvSpPr>
          <p:spPr>
            <a:xfrm>
              <a:off x="633159" y="4472766"/>
              <a:ext cx="6782709" cy="1894478"/>
            </a:xfrm>
            <a:prstGeom prst="rect">
              <a:avLst/>
            </a:prstGeom>
            <a:solidFill>
              <a:schemeClr val="bg1"/>
            </a:solidFill>
            <a:ln w="28575">
              <a:solidFill>
                <a:srgbClr val="87B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p:cNvSpPr/>
            <p:nvPr/>
          </p:nvSpPr>
          <p:spPr>
            <a:xfrm>
              <a:off x="744526" y="4488595"/>
              <a:ext cx="6434246" cy="1754326"/>
            </a:xfrm>
            <a:prstGeom prst="rect">
              <a:avLst/>
            </a:prstGeom>
          </p:spPr>
          <p:txBody>
            <a:bodyPr wrap="square">
              <a:spAutoFit/>
            </a:bodyPr>
            <a:lstStyle/>
            <a:p>
              <a:r>
                <a:rPr lang="en-GB" dirty="0">
                  <a:solidFill>
                    <a:srgbClr val="87BD31"/>
                  </a:solidFill>
                </a:rPr>
                <a:t>As the total is given in kilograms, you may prefer to convert all the masses in grams into kilograms.</a:t>
              </a:r>
            </a:p>
            <a:p>
              <a:r>
                <a:rPr lang="en-GB" dirty="0">
                  <a:solidFill>
                    <a:srgbClr val="87BD31"/>
                  </a:solidFill>
                </a:rPr>
                <a:t>Many answer are possible. </a:t>
              </a:r>
            </a:p>
            <a:p>
              <a:r>
                <a:rPr lang="en-GB" dirty="0" err="1">
                  <a:solidFill>
                    <a:srgbClr val="87BD31"/>
                  </a:solidFill>
                </a:rPr>
                <a:t>Keeva</a:t>
              </a:r>
              <a:r>
                <a:rPr lang="en-GB" dirty="0">
                  <a:solidFill>
                    <a:srgbClr val="87BD31"/>
                  </a:solidFill>
                </a:rPr>
                <a:t> 12.6kg; Morgan 14.2kg; Dad 16.9kg; Mum 18.4kg</a:t>
              </a:r>
            </a:p>
            <a:p>
              <a:r>
                <a:rPr lang="en-GB" dirty="0" err="1">
                  <a:solidFill>
                    <a:srgbClr val="87BD31"/>
                  </a:solidFill>
                </a:rPr>
                <a:t>Keeva</a:t>
              </a:r>
              <a:r>
                <a:rPr lang="en-GB" dirty="0">
                  <a:solidFill>
                    <a:srgbClr val="87BD31"/>
                  </a:solidFill>
                </a:rPr>
                <a:t> 12.55kg; Morgan 14.25kg; Dad 16.8kg; Mum 18.5kg</a:t>
              </a:r>
            </a:p>
            <a:p>
              <a:r>
                <a:rPr lang="en-GB" dirty="0" err="1">
                  <a:solidFill>
                    <a:srgbClr val="87BD31"/>
                  </a:solidFill>
                </a:rPr>
                <a:t>Keeva</a:t>
              </a:r>
              <a:r>
                <a:rPr lang="en-GB" dirty="0">
                  <a:solidFill>
                    <a:srgbClr val="87BD31"/>
                  </a:solidFill>
                </a:rPr>
                <a:t> 12.5kg; Morgan 14.3kg; Dad 16.91kg; Mum 18.39kg</a:t>
              </a:r>
            </a:p>
          </p:txBody>
        </p:sp>
      </p:grpSp>
      <p:pic>
        <p:nvPicPr>
          <p:cNvPr id="10" name="Picture 9"/>
          <p:cNvPicPr>
            <a:picLocks noChangeAspect="1"/>
          </p:cNvPicPr>
          <p:nvPr/>
        </p:nvPicPr>
        <p:blipFill rotWithShape="1">
          <a:blip r:embed="rId8" cstate="print">
            <a:extLst>
              <a:ext uri="{28A0092B-C50C-407E-A947-70E740481C1C}">
                <a14:useLocalDpi xmlns:a14="http://schemas.microsoft.com/office/drawing/2010/main" val="0"/>
              </a:ext>
            </a:extLst>
          </a:blip>
          <a:srcRect t="90723"/>
          <a:stretch/>
        </p:blipFill>
        <p:spPr>
          <a:xfrm>
            <a:off x="0" y="6221786"/>
            <a:ext cx="9144000" cy="636213"/>
          </a:xfrm>
          <a:prstGeom prst="rect">
            <a:avLst/>
          </a:prstGeom>
        </p:spPr>
      </p:pic>
      <p:pic>
        <p:nvPicPr>
          <p:cNvPr id="3" name="Picture 2"/>
          <p:cNvPicPr>
            <a:picLocks noChangeAspect="1"/>
          </p:cNvPicPr>
          <p:nvPr/>
        </p:nvPicPr>
        <p:blipFill rotWithShape="1">
          <a:blip r:embed="rId9" cstate="print">
            <a:extLst>
              <a:ext uri="{28A0092B-C50C-407E-A947-70E740481C1C}">
                <a14:useLocalDpi xmlns:a14="http://schemas.microsoft.com/office/drawing/2010/main" val="0"/>
              </a:ext>
            </a:extLst>
          </a:blip>
          <a:srcRect b="27116"/>
          <a:stretch/>
        </p:blipFill>
        <p:spPr>
          <a:xfrm>
            <a:off x="7178772" y="2445745"/>
            <a:ext cx="1711357" cy="4412255"/>
          </a:xfrm>
          <a:prstGeom prst="rect">
            <a:avLst/>
          </a:prstGeom>
        </p:spPr>
      </p:pic>
    </p:spTree>
    <p:extLst>
      <p:ext uri="{BB962C8B-B14F-4D97-AF65-F5344CB8AC3E}">
        <p14:creationId xmlns:p14="http://schemas.microsoft.com/office/powerpoint/2010/main" val="4195136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750"/>
                                        <p:tgtEl>
                                          <p:spTgt spid="43"/>
                                        </p:tgtEl>
                                        <p:attrNameLst>
                                          <p:attrName>ppt_x</p:attrName>
                                        </p:attrNameLst>
                                      </p:cBhvr>
                                      <p:tavLst>
                                        <p:tav tm="0">
                                          <p:val>
                                            <p:strVal val="#ppt_x+#ppt_w*1.125000"/>
                                          </p:val>
                                        </p:tav>
                                        <p:tav tm="100000">
                                          <p:val>
                                            <p:strVal val="#ppt_x"/>
                                          </p:val>
                                        </p:tav>
                                      </p:tavLst>
                                    </p:anim>
                                    <p:animEffect transition="in" filter="wipe(left)">
                                      <p:cBhvr>
                                        <p:cTn id="8" dur="750"/>
                                        <p:tgtEl>
                                          <p:spTgt spid="43"/>
                                        </p:tgtEl>
                                      </p:cBhvr>
                                    </p:animEffect>
                                  </p:childTnLst>
                                </p:cTn>
                              </p:par>
                            </p:childTnLst>
                          </p:cTn>
                        </p:par>
                        <p:par>
                          <p:cTn id="9" fill="hold">
                            <p:stCondLst>
                              <p:cond delay="750"/>
                            </p:stCondLst>
                            <p:childTnLst>
                              <p:par>
                                <p:cTn id="10" presetID="10" presetClass="entr" presetSubtype="0" fill="hold"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500"/>
                                        <p:tgtEl>
                                          <p:spTgt spid="4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1"/>
                                        </p:tgtEl>
                                        <p:attrNameLst>
                                          <p:attrName>style.visibility</p:attrName>
                                        </p:attrNameLst>
                                      </p:cBhvr>
                                      <p:to>
                                        <p:strVal val="visible"/>
                                      </p:to>
                                    </p:set>
                                    <p:anim calcmode="lin" valueType="num">
                                      <p:cBhvr additive="base">
                                        <p:cTn id="17" dur="500" fill="hold"/>
                                        <p:tgtEl>
                                          <p:spTgt spid="51"/>
                                        </p:tgtEl>
                                        <p:attrNameLst>
                                          <p:attrName>ppt_x</p:attrName>
                                        </p:attrNameLst>
                                      </p:cBhvr>
                                      <p:tavLst>
                                        <p:tav tm="0">
                                          <p:val>
                                            <p:strVal val="#ppt_x"/>
                                          </p:val>
                                        </p:tav>
                                        <p:tav tm="100000">
                                          <p:val>
                                            <p:strVal val="#ppt_x"/>
                                          </p:val>
                                        </p:tav>
                                      </p:tavLst>
                                    </p:anim>
                                    <p:anim calcmode="lin" valueType="num">
                                      <p:cBhvr additive="base">
                                        <p:cTn id="18"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47"/>
                    </p:tgtEl>
                  </p:cond>
                </p:stCondLst>
                <p:endSync evt="end" delay="0">
                  <p:rtn val="all"/>
                </p:endSync>
                <p:childTnLst>
                  <p:par>
                    <p:cTn id="20" fill="hold">
                      <p:stCondLst>
                        <p:cond delay="0"/>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250"/>
                                        <p:tgtEl>
                                          <p:spTgt spid="6"/>
                                        </p:tgtEl>
                                      </p:cBhvr>
                                    </p:animEffect>
                                  </p:childTnLst>
                                </p:cTn>
                              </p:par>
                              <p:par>
                                <p:cTn id="25" presetID="10" presetClass="entr" presetSubtype="0" fill="hold" nodeType="with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250"/>
                                        <p:tgtEl>
                                          <p:spTgt spid="49"/>
                                        </p:tgtEl>
                                      </p:cBhvr>
                                    </p:animEffect>
                                  </p:childTnLst>
                                </p:cTn>
                              </p:par>
                            </p:childTnLst>
                          </p:cTn>
                        </p:par>
                      </p:childTnLst>
                    </p:cTn>
                  </p:par>
                </p:childTnLst>
              </p:cTn>
              <p:nextCondLst>
                <p:cond evt="onClick" delay="0">
                  <p:tgtEl>
                    <p:spTgt spid="47"/>
                  </p:tgtEl>
                </p:cond>
              </p:nextCondLst>
            </p:seq>
            <p:seq concurrent="1" nextAc="seek">
              <p:cTn id="28" restart="whenNotActive" fill="hold" evtFilter="cancelBubble" nodeType="interactiveSeq">
                <p:stCondLst>
                  <p:cond evt="onClick" delay="0">
                    <p:tgtEl>
                      <p:spTgt spid="6"/>
                    </p:tgtEl>
                  </p:cond>
                </p:stCondLst>
                <p:endSync evt="end" delay="0">
                  <p:rtn val="all"/>
                </p:endSync>
                <p:childTnLst>
                  <p:par>
                    <p:cTn id="29" fill="hold">
                      <p:stCondLst>
                        <p:cond delay="0"/>
                      </p:stCondLst>
                      <p:childTnLst>
                        <p:par>
                          <p:cTn id="30" fill="hold">
                            <p:stCondLst>
                              <p:cond delay="0"/>
                            </p:stCondLst>
                            <p:childTnLst>
                              <p:par>
                                <p:cTn id="31" presetID="10" presetClass="exit" presetSubtype="0" fill="hold" nodeType="clickEffect">
                                  <p:stCondLst>
                                    <p:cond delay="0"/>
                                  </p:stCondLst>
                                  <p:childTnLst>
                                    <p:animEffect transition="out" filter="fade">
                                      <p:cBhvr>
                                        <p:cTn id="32" dur="250"/>
                                        <p:tgtEl>
                                          <p:spTgt spid="6"/>
                                        </p:tgtEl>
                                      </p:cBhvr>
                                    </p:animEffect>
                                    <p:set>
                                      <p:cBhvr>
                                        <p:cTn id="33" dur="1" fill="hold">
                                          <p:stCondLst>
                                            <p:cond delay="249"/>
                                          </p:stCondLst>
                                        </p:cTn>
                                        <p:tgtEl>
                                          <p:spTgt spid="6"/>
                                        </p:tgtEl>
                                        <p:attrNameLst>
                                          <p:attrName>style.visibility</p:attrName>
                                        </p:attrNameLst>
                                      </p:cBhvr>
                                      <p:to>
                                        <p:strVal val="hidden"/>
                                      </p:to>
                                    </p:set>
                                  </p:childTnLst>
                                </p:cTn>
                              </p:par>
                              <p:par>
                                <p:cTn id="34" presetID="10" presetClass="exit" presetSubtype="0" fill="hold" nodeType="withEffect">
                                  <p:stCondLst>
                                    <p:cond delay="0"/>
                                  </p:stCondLst>
                                  <p:childTnLst>
                                    <p:animEffect transition="out" filter="fade">
                                      <p:cBhvr>
                                        <p:cTn id="35" dur="250"/>
                                        <p:tgtEl>
                                          <p:spTgt spid="49"/>
                                        </p:tgtEl>
                                      </p:cBhvr>
                                    </p:animEffect>
                                    <p:set>
                                      <p:cBhvr>
                                        <p:cTn id="36" dur="1" fill="hold">
                                          <p:stCondLst>
                                            <p:cond delay="249"/>
                                          </p:stCondLst>
                                        </p:cTn>
                                        <p:tgtEl>
                                          <p:spTgt spid="49"/>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CC3F129B-2D47-483A-A90C-799D2C477CF6}"/>
              </a:ext>
            </a:extLst>
          </p:cNvPr>
          <p:cNvSpPr/>
          <p:nvPr/>
        </p:nvSpPr>
        <p:spPr>
          <a:xfrm>
            <a:off x="4563663" y="1819414"/>
            <a:ext cx="3824688" cy="4273409"/>
          </a:xfrm>
          <a:prstGeom prst="rect">
            <a:avLst/>
          </a:prstGeom>
          <a:solidFill>
            <a:srgbClr val="4EB2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p:cNvSpPr/>
          <p:nvPr/>
        </p:nvSpPr>
        <p:spPr>
          <a:xfrm>
            <a:off x="755650" y="1822827"/>
            <a:ext cx="3816349" cy="4269997"/>
          </a:xfrm>
          <a:prstGeom prst="rect">
            <a:avLst/>
          </a:prstGeom>
          <a:solidFill>
            <a:srgbClr val="007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755649" y="1364071"/>
            <a:ext cx="7632701" cy="458757"/>
          </a:xfrm>
          <a:prstGeom prst="rect">
            <a:avLst/>
          </a:prstGeom>
          <a:solidFill>
            <a:srgbClr val="C7E8FD"/>
          </a:solidFill>
        </p:spPr>
        <p:txBody>
          <a:bodyPr wrap="square" lIns="72000" tIns="72000" rIns="72000" bIns="108000">
            <a:spAutoFit/>
          </a:bodyPr>
          <a:lstStyle/>
          <a:p>
            <a:pPr algn="ctr"/>
            <a:r>
              <a:rPr lang="en-GB" dirty="0"/>
              <a:t>Dive in by completing your own activity!</a:t>
            </a:r>
          </a:p>
        </p:txBody>
      </p:sp>
      <p:pic>
        <p:nvPicPr>
          <p:cNvPr id="6" name="Picture 5">
            <a:extLst>
              <a:ext uri="{FF2B5EF4-FFF2-40B4-BE49-F238E27FC236}">
                <a16:creationId xmlns:a16="http://schemas.microsoft.com/office/drawing/2014/main" id="{61B74EBF-AD1B-4DC1-AB71-6B21B868FC7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355" t="500" r="27421" b="1"/>
          <a:stretch/>
        </p:blipFill>
        <p:spPr>
          <a:xfrm>
            <a:off x="755650" y="1819415"/>
            <a:ext cx="3818059" cy="4273409"/>
          </a:xfrm>
          <a:prstGeom prst="rect">
            <a:avLst/>
          </a:prstGeom>
        </p:spPr>
      </p:pic>
      <p:pic>
        <p:nvPicPr>
          <p:cNvPr id="21" name="Picture 20">
            <a:extLst>
              <a:ext uri="{FF2B5EF4-FFF2-40B4-BE49-F238E27FC236}">
                <a16:creationId xmlns:a16="http://schemas.microsoft.com/office/drawing/2014/main" id="{23B3C386-037D-47BC-B81B-E45DB0C5678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2123" y="2031674"/>
            <a:ext cx="2722089" cy="3848888"/>
          </a:xfrm>
          <a:prstGeom prst="rect">
            <a:avLst/>
          </a:prstGeom>
          <a:effectLst>
            <a:outerShdw blurRad="63500" sx="102000" sy="102000" algn="ctr" rotWithShape="0">
              <a:prstClr val="black">
                <a:alpha val="20000"/>
              </a:prstClr>
            </a:outerShdw>
          </a:effectLst>
        </p:spPr>
      </p:pic>
      <p:pic>
        <p:nvPicPr>
          <p:cNvPr id="19" name="Picture 18">
            <a:extLst>
              <a:ext uri="{FF2B5EF4-FFF2-40B4-BE49-F238E27FC236}">
                <a16:creationId xmlns:a16="http://schemas.microsoft.com/office/drawing/2014/main" id="{23B3C386-037D-47BC-B81B-E45DB0C5678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 r="50988" b="31231"/>
          <a:stretch/>
        </p:blipFill>
        <p:spPr>
          <a:xfrm rot="1560000">
            <a:off x="2650851" y="2955106"/>
            <a:ext cx="847257" cy="1680917"/>
          </a:xfrm>
          <a:prstGeom prst="rect">
            <a:avLst/>
          </a:prstGeom>
          <a:effectLst/>
        </p:spPr>
      </p:pic>
      <p:pic>
        <p:nvPicPr>
          <p:cNvPr id="13" name="Picture 12"/>
          <p:cNvPicPr>
            <a:picLocks noChangeAspect="1"/>
          </p:cNvPicPr>
          <p:nvPr/>
        </p:nvPicPr>
        <p:blipFill rotWithShape="1">
          <a:blip r:embed="rId5" cstate="print">
            <a:extLst>
              <a:ext uri="{28A0092B-C50C-407E-A947-70E740481C1C}">
                <a14:useLocalDpi xmlns:a14="http://schemas.microsoft.com/office/drawing/2010/main" val="0"/>
              </a:ext>
            </a:extLst>
          </a:blip>
          <a:srcRect b="15559"/>
          <a:stretch/>
        </p:blipFill>
        <p:spPr>
          <a:xfrm rot="1610440">
            <a:off x="870163" y="2291543"/>
            <a:ext cx="1655355" cy="1976413"/>
          </a:xfrm>
          <a:prstGeom prst="rect">
            <a:avLst/>
          </a:prstGeom>
        </p:spPr>
      </p:pic>
      <p:pic>
        <p:nvPicPr>
          <p:cNvPr id="22" name="Boy Writing">
            <a:extLst>
              <a:ext uri="{FF2B5EF4-FFF2-40B4-BE49-F238E27FC236}">
                <a16:creationId xmlns:a16="http://schemas.microsoft.com/office/drawing/2014/main" id="{59E92074-8F0A-4A38-87B2-6E07FF3C864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76" t="622" r="32362"/>
          <a:stretch/>
        </p:blipFill>
        <p:spPr>
          <a:xfrm>
            <a:off x="755648" y="1928692"/>
            <a:ext cx="4038155" cy="4164130"/>
          </a:xfrm>
          <a:prstGeom prst="rect">
            <a:avLst/>
          </a:prstGeom>
        </p:spPr>
      </p:pic>
      <p:pic>
        <p:nvPicPr>
          <p:cNvPr id="16" name="Picture 15">
            <a:extLst>
              <a:ext uri="{FF2B5EF4-FFF2-40B4-BE49-F238E27FC236}">
                <a16:creationId xmlns:a16="http://schemas.microsoft.com/office/drawing/2014/main" id="{A410F3B9-A120-4B78-B8FC-DBBE2542D02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18275" y="2031674"/>
            <a:ext cx="2722089" cy="3848888"/>
          </a:xfrm>
          <a:prstGeom prst="rect">
            <a:avLst/>
          </a:prstGeom>
          <a:effectLst>
            <a:outerShdw blurRad="63500" sx="102000" sy="102000" algn="ctr" rotWithShape="0">
              <a:prstClr val="black">
                <a:alpha val="20000"/>
              </a:prstClr>
            </a:outerShdw>
          </a:effectLst>
        </p:spPr>
      </p:pic>
      <p:pic>
        <p:nvPicPr>
          <p:cNvPr id="23" name="Picture 22">
            <a:extLst>
              <a:ext uri="{FF2B5EF4-FFF2-40B4-BE49-F238E27FC236}">
                <a16:creationId xmlns:a16="http://schemas.microsoft.com/office/drawing/2014/main" id="{A410F3B9-A120-4B78-B8FC-DBBE2542D02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54426" y="2031674"/>
            <a:ext cx="2722089" cy="3848888"/>
          </a:xfrm>
          <a:prstGeom prst="rect">
            <a:avLst/>
          </a:prstGeom>
          <a:effectLst>
            <a:outerShdw blurRad="63500" sx="102000" sy="102000" algn="ctr" rotWithShape="0">
              <a:prstClr val="black">
                <a:alpha val="20000"/>
              </a:prstClr>
            </a:outerShdw>
          </a:effectLst>
        </p:spPr>
      </p:pic>
      <p:sp>
        <p:nvSpPr>
          <p:cNvPr id="17" name="Rectangle 16"/>
          <p:cNvSpPr/>
          <p:nvPr/>
        </p:nvSpPr>
        <p:spPr>
          <a:xfrm>
            <a:off x="447429" y="670659"/>
            <a:ext cx="2222999" cy="337100"/>
          </a:xfrm>
          <a:prstGeom prst="rect">
            <a:avLst/>
          </a:prstGeom>
          <a:solidFill>
            <a:srgbClr val="072F54"/>
          </a:solidFill>
        </p:spPr>
        <p:txBody>
          <a:bodyPr wrap="none" lIns="180000" tIns="36000" rIns="180000" bIns="54000" anchor="ctr">
            <a:spAutoFit/>
          </a:bodyPr>
          <a:lstStyle/>
          <a:p>
            <a:r>
              <a:rPr lang="en-GB" sz="1600" b="1" dirty="0">
                <a:solidFill>
                  <a:schemeClr val="bg1"/>
                </a:solidFill>
              </a:rPr>
              <a:t>Diving into Mastery</a:t>
            </a:r>
          </a:p>
        </p:txBody>
      </p:sp>
      <p:sp>
        <p:nvSpPr>
          <p:cNvPr id="2" name="Rectangle 1"/>
          <p:cNvSpPr/>
          <p:nvPr/>
        </p:nvSpPr>
        <p:spPr>
          <a:xfrm>
            <a:off x="539750" y="3026664"/>
            <a:ext cx="215899" cy="1234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7127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ed Rectangle 14"/>
          <p:cNvSpPr/>
          <p:nvPr/>
        </p:nvSpPr>
        <p:spPr bwMode="auto">
          <a:xfrm>
            <a:off x="457198" y="438151"/>
            <a:ext cx="8220075" cy="5957887"/>
          </a:xfrm>
          <a:prstGeom prst="roundRect">
            <a:avLst>
              <a:gd name="adj" fmla="val 2649"/>
            </a:avLst>
          </a:prstGeom>
          <a:solidFill>
            <a:srgbClr val="002060">
              <a:alpha val="90000"/>
            </a:srgb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600" b="1" dirty="0">
                <a:latin typeface="Twinkl" pitchFamily="50" charset="0"/>
              </a:rPr>
              <a:t> </a:t>
            </a:r>
          </a:p>
        </p:txBody>
      </p:sp>
      <p:sp>
        <p:nvSpPr>
          <p:cNvPr id="16" name="Rectangle 15"/>
          <p:cNvSpPr/>
          <p:nvPr/>
        </p:nvSpPr>
        <p:spPr>
          <a:xfrm>
            <a:off x="755650" y="2842629"/>
            <a:ext cx="7632700" cy="400110"/>
          </a:xfrm>
          <a:prstGeom prst="rect">
            <a:avLst/>
          </a:prstGeom>
        </p:spPr>
        <p:txBody>
          <a:bodyPr wrap="square">
            <a:spAutoFit/>
          </a:bodyPr>
          <a:lstStyle/>
          <a:p>
            <a:pPr algn="ctr"/>
            <a:r>
              <a:rPr lang="en-GB" sz="2000" dirty="0">
                <a:solidFill>
                  <a:schemeClr val="bg1"/>
                </a:solidFill>
                <a:latin typeface="Tuffy" panose="020B0603060100000000" pitchFamily="34" charset="0"/>
                <a:ea typeface="Tuffy" panose="020B0603060100000000" pitchFamily="34" charset="0"/>
              </a:rPr>
              <a:t>For more planning resources to support this aim, </a:t>
            </a:r>
            <a:r>
              <a:rPr lang="en-GB" sz="2000" b="1" dirty="0">
                <a:solidFill>
                  <a:srgbClr val="18A0DB"/>
                </a:solidFill>
                <a:latin typeface="Tuffy" panose="020B0603060100000000" pitchFamily="34" charset="0"/>
                <a:ea typeface="Tuffy" panose="020B0603060100000000" pitchFamily="34" charset="0"/>
                <a:hlinkClick r:id="rId2"/>
              </a:rPr>
              <a:t>click here</a:t>
            </a:r>
            <a:r>
              <a:rPr lang="en-GB" sz="2000" dirty="0">
                <a:solidFill>
                  <a:schemeClr val="bg1"/>
                </a:solidFill>
                <a:latin typeface="Tuffy" panose="020B0603060100000000" pitchFamily="34" charset="0"/>
                <a:ea typeface="Tuffy" panose="020B0603060100000000" pitchFamily="34" charset="0"/>
              </a:rPr>
              <a:t>.</a:t>
            </a:r>
          </a:p>
        </p:txBody>
      </p:sp>
      <p:sp>
        <p:nvSpPr>
          <p:cNvPr id="17" name="Rectangle 16"/>
          <p:cNvSpPr/>
          <p:nvPr/>
        </p:nvSpPr>
        <p:spPr>
          <a:xfrm>
            <a:off x="766722" y="5385322"/>
            <a:ext cx="6103310" cy="615553"/>
          </a:xfrm>
          <a:prstGeom prst="rect">
            <a:avLst/>
          </a:prstGeom>
        </p:spPr>
        <p:txBody>
          <a:bodyPr wrap="square" lIns="0" tIns="0" rIns="0" bIns="0">
            <a:spAutoFit/>
          </a:bodyPr>
          <a:lstStyle/>
          <a:p>
            <a:r>
              <a:rPr lang="en-GB" sz="2000" dirty="0" err="1">
                <a:solidFill>
                  <a:schemeClr val="bg1"/>
                </a:solidFill>
                <a:latin typeface="Tuffy" panose="020B0603060100000000" pitchFamily="34" charset="0"/>
                <a:ea typeface="Tuffy" panose="020B0603060100000000" pitchFamily="34" charset="0"/>
              </a:rPr>
              <a:t>Twinkl</a:t>
            </a:r>
            <a:r>
              <a:rPr lang="en-GB" sz="2000" dirty="0">
                <a:solidFill>
                  <a:schemeClr val="bg1"/>
                </a:solidFill>
                <a:latin typeface="Tuffy" panose="020B0603060100000000" pitchFamily="34" charset="0"/>
                <a:ea typeface="Tuffy" panose="020B0603060100000000" pitchFamily="34" charset="0"/>
              </a:rPr>
              <a:t> </a:t>
            </a:r>
            <a:r>
              <a:rPr lang="en-GB" sz="2000" dirty="0" err="1">
                <a:solidFill>
                  <a:schemeClr val="bg1"/>
                </a:solidFill>
                <a:latin typeface="Tuffy" panose="020B0603060100000000" pitchFamily="34" charset="0"/>
                <a:ea typeface="Tuffy" panose="020B0603060100000000" pitchFamily="34" charset="0"/>
              </a:rPr>
              <a:t>PlanIt</a:t>
            </a:r>
            <a:r>
              <a:rPr lang="en-GB" sz="2000" dirty="0">
                <a:solidFill>
                  <a:schemeClr val="bg1"/>
                </a:solidFill>
                <a:latin typeface="Tuffy" panose="020B0603060100000000" pitchFamily="34" charset="0"/>
                <a:ea typeface="Tuffy" panose="020B0603060100000000" pitchFamily="34" charset="0"/>
              </a:rPr>
              <a:t> is our award-winning scheme of work </a:t>
            </a:r>
            <a:br>
              <a:rPr lang="en-GB" sz="2000" dirty="0">
                <a:solidFill>
                  <a:schemeClr val="bg1"/>
                </a:solidFill>
                <a:latin typeface="Tuffy" panose="020B0603060100000000" pitchFamily="34" charset="0"/>
                <a:ea typeface="Tuffy" panose="020B0603060100000000" pitchFamily="34" charset="0"/>
              </a:rPr>
            </a:br>
            <a:r>
              <a:rPr lang="en-GB" sz="2000" dirty="0">
                <a:solidFill>
                  <a:schemeClr val="bg1"/>
                </a:solidFill>
                <a:latin typeface="Tuffy" panose="020B0603060100000000" pitchFamily="34" charset="0"/>
                <a:ea typeface="Tuffy" panose="020B0603060100000000" pitchFamily="34" charset="0"/>
              </a:rPr>
              <a:t>with over 4000 resources.</a:t>
            </a:r>
          </a:p>
        </p:txBody>
      </p:sp>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24745" y="5223878"/>
            <a:ext cx="1406637" cy="933495"/>
          </a:xfrm>
          <a:prstGeom prst="rect">
            <a:avLst/>
          </a:prstGeom>
        </p:spPr>
      </p:pic>
      <p:sp>
        <p:nvSpPr>
          <p:cNvPr id="22" name="Rectangle 21"/>
          <p:cNvSpPr/>
          <p:nvPr/>
        </p:nvSpPr>
        <p:spPr>
          <a:xfrm>
            <a:off x="594362" y="509143"/>
            <a:ext cx="7952222" cy="553998"/>
          </a:xfrm>
          <a:prstGeom prst="rect">
            <a:avLst/>
          </a:prstGeom>
        </p:spPr>
        <p:txBody>
          <a:bodyPr wrap="square">
            <a:spAutoFit/>
          </a:bodyPr>
          <a:lstStyle/>
          <a:p>
            <a:pPr algn="ctr"/>
            <a:r>
              <a:rPr lang="en-GB" sz="2900" b="1" dirty="0">
                <a:solidFill>
                  <a:schemeClr val="bg1"/>
                </a:solidFill>
                <a:latin typeface="Tuffy" panose="020B0603060100000000" pitchFamily="34" charset="0"/>
                <a:ea typeface="Tuffy" panose="020B0603060100000000" pitchFamily="34" charset="0"/>
              </a:rPr>
              <a:t>Need Planning to Complement this Resource?</a:t>
            </a:r>
          </a:p>
        </p:txBody>
      </p:sp>
      <p:sp>
        <p:nvSpPr>
          <p:cNvPr id="23" name="Rectangle 22"/>
          <p:cNvSpPr/>
          <p:nvPr/>
        </p:nvSpPr>
        <p:spPr>
          <a:xfrm>
            <a:off x="778104" y="1418042"/>
            <a:ext cx="7632700" cy="1446550"/>
          </a:xfrm>
          <a:prstGeom prst="rect">
            <a:avLst/>
          </a:prstGeom>
          <a:solidFill>
            <a:schemeClr val="bg1"/>
          </a:solidFill>
        </p:spPr>
        <p:txBody>
          <a:bodyPr wrap="square">
            <a:spAutoFit/>
          </a:bodyPr>
          <a:lstStyle/>
          <a:p>
            <a:pPr lvl="0" algn="ctr">
              <a:lnSpc>
                <a:spcPct val="110000"/>
              </a:lnSpc>
            </a:pPr>
            <a:r>
              <a:rPr lang="en-GB" sz="2000" b="1" dirty="0">
                <a:solidFill>
                  <a:srgbClr val="014482"/>
                </a:solidFill>
                <a:latin typeface="Tuffy" panose="020B0603060100000000" pitchFamily="34" charset="0"/>
                <a:ea typeface="Tuffy" panose="020B0603060100000000" pitchFamily="34" charset="0"/>
              </a:rPr>
              <a:t>Use, read, write and convert between standard units, converting measurements of length, mass, volume and time from a smaller unit of measure to a larger unit, and vice versa, using decimal notation to up to three decimal places.</a:t>
            </a:r>
          </a:p>
        </p:txBody>
      </p:sp>
      <p:sp>
        <p:nvSpPr>
          <p:cNvPr id="24" name="Rectangle 23"/>
          <p:cNvSpPr/>
          <p:nvPr/>
        </p:nvSpPr>
        <p:spPr>
          <a:xfrm>
            <a:off x="3169113" y="992181"/>
            <a:ext cx="2997937" cy="400110"/>
          </a:xfrm>
          <a:prstGeom prst="rect">
            <a:avLst/>
          </a:prstGeom>
        </p:spPr>
        <p:txBody>
          <a:bodyPr wrap="none">
            <a:spAutoFit/>
          </a:bodyPr>
          <a:lstStyle/>
          <a:p>
            <a:r>
              <a:rPr lang="en-GB" sz="2000" b="1" dirty="0">
                <a:solidFill>
                  <a:schemeClr val="bg1"/>
                </a:solidFill>
                <a:latin typeface="Tuffy" panose="020B0603060100000000" pitchFamily="34" charset="0"/>
                <a:ea typeface="Tuffy" panose="020B0603060100000000" pitchFamily="34" charset="0"/>
              </a:rPr>
              <a:t>National Curriculum Aim</a:t>
            </a:r>
          </a:p>
        </p:txBody>
      </p:sp>
      <p:pic>
        <p:nvPicPr>
          <p:cNvPr id="25"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78104" y="3272380"/>
            <a:ext cx="3706766" cy="1853383"/>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4666416" y="3271894"/>
            <a:ext cx="3721934" cy="1860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502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hlinkClick r:id="rId2"/>
          </p:cNvPr>
          <p:cNvSpPr/>
          <p:nvPr/>
        </p:nvSpPr>
        <p:spPr>
          <a:xfrm>
            <a:off x="4085439" y="3078760"/>
            <a:ext cx="1040234" cy="679508"/>
          </a:xfrm>
          <a:prstGeom prst="ellipse">
            <a:avLst/>
          </a:prstGeom>
          <a:solidFill>
            <a:srgbClr val="18A0DB">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55628886"/>
      </p:ext>
    </p:extLst>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astery PowerPoint Template" id="{D8821FCC-5609-4D2B-94A4-DB9C8C344581}" vid="{64831898-ACBB-4AB0-BC6A-2D4D1F7CE3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Mastery PowerPoint Template</Template>
  <TotalTime>169</TotalTime>
  <Words>437</Words>
  <Application>Microsoft Office PowerPoint</Application>
  <PresentationFormat>On-screen Show (4:3)</PresentationFormat>
  <Paragraphs>81</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Tuffy</vt:lpstr>
      <vt:lpstr>Arial</vt:lpstr>
      <vt:lpstr>Calibri</vt:lpstr>
      <vt:lpstr>Twinkl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Philip Tinkler</dc:creator>
  <cp:lastModifiedBy>Peter Brown</cp:lastModifiedBy>
  <cp:revision>21</cp:revision>
  <dcterms:created xsi:type="dcterms:W3CDTF">2020-01-20T14:18:47Z</dcterms:created>
  <dcterms:modified xsi:type="dcterms:W3CDTF">2020-06-22T09:07:55Z</dcterms:modified>
</cp:coreProperties>
</file>