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8" r:id="rId1"/>
  </p:sldMasterIdLst>
  <p:notesMasterIdLst>
    <p:notesMasterId r:id="rId19"/>
  </p:notesMasterIdLst>
  <p:sldIdLst>
    <p:sldId id="256" r:id="rId2"/>
    <p:sldId id="257" r:id="rId3"/>
    <p:sldId id="325" r:id="rId4"/>
    <p:sldId id="326" r:id="rId5"/>
    <p:sldId id="327" r:id="rId6"/>
    <p:sldId id="268" r:id="rId7"/>
    <p:sldId id="331" r:id="rId8"/>
    <p:sldId id="329" r:id="rId9"/>
    <p:sldId id="330" r:id="rId10"/>
    <p:sldId id="263" r:id="rId11"/>
    <p:sldId id="332" r:id="rId12"/>
    <p:sldId id="333" r:id="rId13"/>
    <p:sldId id="273" r:id="rId14"/>
    <p:sldId id="335" r:id="rId15"/>
    <p:sldId id="337" r:id="rId16"/>
    <p:sldId id="336" r:id="rId17"/>
    <p:sldId id="334"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452" autoAdjust="0"/>
    <p:restoredTop sz="94291" autoAdjust="0"/>
  </p:normalViewPr>
  <p:slideViewPr>
    <p:cSldViewPr snapToGrid="0">
      <p:cViewPr varScale="1">
        <p:scale>
          <a:sx n="69" d="100"/>
          <a:sy n="69" d="100"/>
        </p:scale>
        <p:origin x="72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625F9F-9228-4AC5-8A90-514483888B0D}" type="datetimeFigureOut">
              <a:rPr lang="en-GB" smtClean="0"/>
              <a:t>14/05/2020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CFD5CD-6F01-48D4-B8E5-1F9074CFA3A9}" type="slidenum">
              <a:rPr lang="en-GB" smtClean="0"/>
              <a:t>‹#›</a:t>
            </a:fld>
            <a:endParaRPr lang="en-GB"/>
          </a:p>
        </p:txBody>
      </p:sp>
    </p:spTree>
    <p:extLst>
      <p:ext uri="{BB962C8B-B14F-4D97-AF65-F5344CB8AC3E}">
        <p14:creationId xmlns:p14="http://schemas.microsoft.com/office/powerpoint/2010/main" val="1760097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FCFD5CD-6F01-48D4-B8E5-1F9074CFA3A9}" type="slidenum">
              <a:rPr lang="en-GB" smtClean="0"/>
              <a:t>1</a:t>
            </a:fld>
            <a:endParaRPr lang="en-GB"/>
          </a:p>
        </p:txBody>
      </p:sp>
    </p:spTree>
    <p:extLst>
      <p:ext uri="{BB962C8B-B14F-4D97-AF65-F5344CB8AC3E}">
        <p14:creationId xmlns:p14="http://schemas.microsoft.com/office/powerpoint/2010/main" val="1894072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FCFD5CD-6F01-48D4-B8E5-1F9074CFA3A9}" type="slidenum">
              <a:rPr lang="en-GB" smtClean="0"/>
              <a:t>10</a:t>
            </a:fld>
            <a:endParaRPr lang="en-GB"/>
          </a:p>
        </p:txBody>
      </p:sp>
    </p:spTree>
    <p:extLst>
      <p:ext uri="{BB962C8B-B14F-4D97-AF65-F5344CB8AC3E}">
        <p14:creationId xmlns:p14="http://schemas.microsoft.com/office/powerpoint/2010/main" val="29731272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9184DA70-C731-4C70-880D-CCD4705E623C}" type="datetime1">
              <a:rPr lang="en-US" smtClean="0"/>
              <a:t>5/14/2020</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979484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E1D723-8F53-4F53-90B0-1982A396982E}" type="datetime1">
              <a:rPr lang="en-US" smtClean="0"/>
              <a:t>5/14/2020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359780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669AF7-7BEB-44E4-9852-375E34362B5B}" type="datetime1">
              <a:rPr lang="en-US" smtClean="0"/>
              <a:t>5/14/2020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099574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AAAC38D-0552-4C82-B593-E6124DFADBE2}" type="datetime1">
              <a:rPr lang="en-US" smtClean="0"/>
              <a:t>5/14/2020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779621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9DF0F1C-5577-4ACB-BB62-DF8F3C494C7E}" type="datetime1">
              <a:rPr lang="en-US" smtClean="0"/>
              <a:t>5/14/2020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505671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775B394-D9F9-4F0C-B15D-605F45CB9E9F}" type="datetime1">
              <a:rPr lang="en-US" smtClean="0"/>
              <a:t>5/14/2020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5842386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667345-2558-425A-8533-9BFDBCE15005}" type="datetime1">
              <a:rPr lang="en-US" smtClean="0"/>
              <a:t>5/14/2020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06860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BEA474-078D-4E9B-9B14-09A87B19DC46}" type="datetime1">
              <a:rPr lang="en-US" smtClean="0"/>
              <a:t>5/14/2020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538142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dirty="0"/>
              <a:t>Click icon to add picture</a:t>
            </a:r>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907D986-8816-4272-A432-0437A28A9828}" type="datetime1">
              <a:rPr lang="en-US" smtClean="0"/>
              <a:t>5/14/2020</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1383705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2D6E202-B606-4609-B914-27C9371A1F6D}" type="datetime1">
              <a:rPr lang="en-US" smtClean="0"/>
              <a:t>5/14/2020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17227512"/>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2D6E202-B606-4609-B914-27C9371A1F6D}" type="datetime1">
              <a:rPr lang="en-US" smtClean="0"/>
              <a:t>5/14/2020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45532924"/>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2D6E202-B606-4609-B914-27C9371A1F6D}" type="datetime1">
              <a:rPr lang="en-US" smtClean="0"/>
              <a:t>5/14/2020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96349209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D6E202-B606-4609-B914-27C9371A1F6D}" type="datetime1">
              <a:rPr lang="en-US" smtClean="0"/>
              <a:t>5/14/2020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90139482"/>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62D6E202-B606-4609-B914-27C9371A1F6D}" type="datetime1">
              <a:rPr lang="en-US" smtClean="0"/>
              <a:t>5/14/2020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552279342"/>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62D6E202-B606-4609-B914-27C9371A1F6D}" type="datetime1">
              <a:rPr lang="en-US" smtClean="0"/>
              <a:t>5/14/2020</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53562638"/>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B612A279-0833-481D-8C56-F67FD0AC6C50}" type="datetime1">
              <a:rPr lang="en-US" smtClean="0"/>
              <a:t>5/14/2020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551804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6587DA83-5663-4C9C-B9AA-0B40A3DAFF81}" type="datetime1">
              <a:rPr lang="en-US" smtClean="0"/>
              <a:t>5/14/2020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105071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62D6E202-B606-4609-B914-27C9371A1F6D}" type="datetime1">
              <a:rPr lang="en-US" smtClean="0"/>
              <a:t>5/14/2020</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1985603742"/>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 id="2147483860" r:id="rId12"/>
    <p:sldLayoutId id="2147483861" r:id="rId13"/>
    <p:sldLayoutId id="2147483862" r:id="rId14"/>
    <p:sldLayoutId id="2147483863" r:id="rId15"/>
    <p:sldLayoutId id="2147483864" r:id="rId16"/>
    <p:sldLayoutId id="2147483865"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9.jpg"/><Relationship Id="rId2" Type="http://schemas.openxmlformats.org/officeDocument/2006/relationships/image" Target="../media/image4.jpg"/><Relationship Id="rId1" Type="http://schemas.openxmlformats.org/officeDocument/2006/relationships/slideLayout" Target="../slideLayouts/slideLayout6.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1.jpeg"/><Relationship Id="rId7" Type="http://schemas.openxmlformats.org/officeDocument/2006/relationships/hyperlink" Target="https://pixabay.com/en/scissors-office-open-scissor-tool-28697/" TargetMode="External"/><Relationship Id="rId2" Type="http://schemas.openxmlformats.org/officeDocument/2006/relationships/image" Target="../media/image10.jpeg"/><Relationship Id="rId1" Type="http://schemas.openxmlformats.org/officeDocument/2006/relationships/slideLayout" Target="../slideLayouts/slideLayout6.xml"/><Relationship Id="rId6" Type="http://schemas.openxmlformats.org/officeDocument/2006/relationships/image" Target="../media/image14.png"/><Relationship Id="rId5" Type="http://schemas.openxmlformats.org/officeDocument/2006/relationships/image" Target="../media/image13.jpeg"/><Relationship Id="rId10" Type="http://schemas.openxmlformats.org/officeDocument/2006/relationships/image" Target="../media/image17.jpeg"/><Relationship Id="rId4" Type="http://schemas.openxmlformats.org/officeDocument/2006/relationships/image" Target="../media/image12.jpeg"/><Relationship Id="rId9" Type="http://schemas.openxmlformats.org/officeDocument/2006/relationships/image" Target="../media/image16.jpeg"/></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6.xml"/><Relationship Id="rId4" Type="http://schemas.openxmlformats.org/officeDocument/2006/relationships/image" Target="../media/image20.jpe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9.jp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6.xml"/><Relationship Id="rId7" Type="http://schemas.openxmlformats.org/officeDocument/2006/relationships/image" Target="../media/image2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9.jpg"/><Relationship Id="rId9"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25.png"/><Relationship Id="rId5" Type="http://schemas.openxmlformats.org/officeDocument/2006/relationships/image" Target="../media/image21.png"/><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25.png"/><Relationship Id="rId5" Type="http://schemas.openxmlformats.org/officeDocument/2006/relationships/image" Target="../media/image21.png"/><Relationship Id="rId4" Type="http://schemas.openxmlformats.org/officeDocument/2006/relationships/image" Target="../media/image9.jpg"/></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26.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hyperlink" Target="https://pixabay.com/en/colored-pencils-heart-love-map-1761449/" TargetMode="External"/><Relationship Id="rId2" Type="http://schemas.openxmlformats.org/officeDocument/2006/relationships/image" Target="../media/image28.jpg"/><Relationship Id="rId1" Type="http://schemas.openxmlformats.org/officeDocument/2006/relationships/slideLayout" Target="../slideLayouts/slideLayout8.xml"/><Relationship Id="rId4" Type="http://schemas.openxmlformats.org/officeDocument/2006/relationships/image" Target="../media/image29.jpeg"/></Relationships>
</file>

<file path=ppt/slides/_rels/slide1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8" Type="http://schemas.openxmlformats.org/officeDocument/2006/relationships/audio" Target="../media/media7.m4a"/><Relationship Id="rId13" Type="http://schemas.microsoft.com/office/2007/relationships/media" Target="../media/media10.m4a"/><Relationship Id="rId3" Type="http://schemas.microsoft.com/office/2007/relationships/media" Target="../media/media5.m4a"/><Relationship Id="rId7" Type="http://schemas.microsoft.com/office/2007/relationships/media" Target="../media/media7.m4a"/><Relationship Id="rId12" Type="http://schemas.openxmlformats.org/officeDocument/2006/relationships/audio" Target="../media/media9.m4a"/><Relationship Id="rId2" Type="http://schemas.openxmlformats.org/officeDocument/2006/relationships/audio" Target="../media/media4.m4a"/><Relationship Id="rId16" Type="http://schemas.openxmlformats.org/officeDocument/2006/relationships/image" Target="../media/image25.png"/><Relationship Id="rId1" Type="http://schemas.microsoft.com/office/2007/relationships/media" Target="../media/media4.m4a"/><Relationship Id="rId6" Type="http://schemas.openxmlformats.org/officeDocument/2006/relationships/audio" Target="../media/media6.m4a"/><Relationship Id="rId11" Type="http://schemas.microsoft.com/office/2007/relationships/media" Target="../media/media9.m4a"/><Relationship Id="rId5" Type="http://schemas.microsoft.com/office/2007/relationships/media" Target="../media/media6.m4a"/><Relationship Id="rId15" Type="http://schemas.openxmlformats.org/officeDocument/2006/relationships/slideLayout" Target="../slideLayouts/slideLayout7.xml"/><Relationship Id="rId10" Type="http://schemas.openxmlformats.org/officeDocument/2006/relationships/audio" Target="../media/media8.m4a"/><Relationship Id="rId4" Type="http://schemas.openxmlformats.org/officeDocument/2006/relationships/audio" Target="../media/media5.m4a"/><Relationship Id="rId9" Type="http://schemas.microsoft.com/office/2007/relationships/media" Target="../media/media8.m4a"/><Relationship Id="rId14" Type="http://schemas.openxmlformats.org/officeDocument/2006/relationships/audio" Target="../media/media10.m4a"/></Relationships>
</file>

<file path=ppt/slides/_rels/slide1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hyperlink" Target="https://www.youtube.com/watch?v=JItkRLVlf-c" TargetMode="External"/><Relationship Id="rId1" Type="http://schemas.openxmlformats.org/officeDocument/2006/relationships/slideLayout" Target="../slideLayouts/slideLayout8.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1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82FE4-5E7E-4BD6-AFBF-44390F7A0E80}"/>
              </a:ext>
            </a:extLst>
          </p:cNvPr>
          <p:cNvSpPr>
            <a:spLocks noGrp="1"/>
          </p:cNvSpPr>
          <p:nvPr>
            <p:ph type="ctrTitle"/>
          </p:nvPr>
        </p:nvSpPr>
        <p:spPr>
          <a:xfrm>
            <a:off x="6730000" y="639097"/>
            <a:ext cx="4813072" cy="3494791"/>
          </a:xfrm>
        </p:spPr>
        <p:txBody>
          <a:bodyPr>
            <a:normAutofit/>
          </a:bodyPr>
          <a:lstStyle/>
          <a:p>
            <a:r>
              <a:rPr lang="en-GB" sz="6800" b="1" i="0" dirty="0">
                <a:latin typeface="Lucida Handwriting" panose="03010101010101010101" pitchFamily="66" charset="0"/>
              </a:rPr>
              <a:t>Maths </a:t>
            </a:r>
            <a:br>
              <a:rPr lang="en-GB" sz="6800" b="1" i="0" dirty="0">
                <a:latin typeface="Lucida Handwriting" panose="03010101010101010101" pitchFamily="66" charset="0"/>
              </a:rPr>
            </a:br>
            <a:r>
              <a:rPr lang="en-GB" sz="6800" b="1" i="0" dirty="0">
                <a:latin typeface="Lucida Handwriting" panose="03010101010101010101" pitchFamily="66" charset="0"/>
              </a:rPr>
              <a:t>Home Learning</a:t>
            </a:r>
          </a:p>
        </p:txBody>
      </p:sp>
      <p:sp>
        <p:nvSpPr>
          <p:cNvPr id="3" name="Subtitle 2">
            <a:extLst>
              <a:ext uri="{FF2B5EF4-FFF2-40B4-BE49-F238E27FC236}">
                <a16:creationId xmlns:a16="http://schemas.microsoft.com/office/drawing/2014/main" id="{710488ED-3C2B-49DE-B6AE-21AB154E52A1}"/>
              </a:ext>
            </a:extLst>
          </p:cNvPr>
          <p:cNvSpPr>
            <a:spLocks noGrp="1"/>
          </p:cNvSpPr>
          <p:nvPr>
            <p:ph type="subTitle" idx="1"/>
          </p:nvPr>
        </p:nvSpPr>
        <p:spPr>
          <a:xfrm>
            <a:off x="6729999" y="4455621"/>
            <a:ext cx="5100051" cy="1238616"/>
          </a:xfrm>
        </p:spPr>
        <p:txBody>
          <a:bodyPr>
            <a:normAutofit/>
          </a:bodyPr>
          <a:lstStyle/>
          <a:p>
            <a:pPr>
              <a:spcAft>
                <a:spcPts val="600"/>
              </a:spcAft>
            </a:pPr>
            <a:r>
              <a:rPr lang="en-GB" sz="7200" dirty="0"/>
              <a:t>Week 6</a:t>
            </a:r>
          </a:p>
        </p:txBody>
      </p:sp>
      <p:pic>
        <p:nvPicPr>
          <p:cNvPr id="5" name="Picture 4">
            <a:extLst>
              <a:ext uri="{FF2B5EF4-FFF2-40B4-BE49-F238E27FC236}">
                <a16:creationId xmlns:a16="http://schemas.microsoft.com/office/drawing/2014/main" id="{F99861E0-0F7C-48A6-8E98-C1EA72FA20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0061" y="1381125"/>
            <a:ext cx="3989650" cy="4008293"/>
          </a:xfrm>
          <a:prstGeom prst="rect">
            <a:avLst/>
          </a:prstGeom>
        </p:spPr>
      </p:pic>
    </p:spTree>
    <p:extLst>
      <p:ext uri="{BB962C8B-B14F-4D97-AF65-F5344CB8AC3E}">
        <p14:creationId xmlns:p14="http://schemas.microsoft.com/office/powerpoint/2010/main" val="25387466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BF35D-FF25-4FE6-9BCD-5975D20FFDBA}"/>
              </a:ext>
            </a:extLst>
          </p:cNvPr>
          <p:cNvSpPr>
            <a:spLocks noGrp="1"/>
          </p:cNvSpPr>
          <p:nvPr>
            <p:ph type="title"/>
          </p:nvPr>
        </p:nvSpPr>
        <p:spPr/>
        <p:txBody>
          <a:bodyPr/>
          <a:lstStyle/>
          <a:p>
            <a:pPr algn="ctr"/>
            <a:r>
              <a:rPr lang="en-GB" dirty="0"/>
              <a:t>Challenge 1</a:t>
            </a:r>
          </a:p>
        </p:txBody>
      </p:sp>
      <p:sp>
        <p:nvSpPr>
          <p:cNvPr id="3" name="Content Placeholder 2">
            <a:extLst>
              <a:ext uri="{FF2B5EF4-FFF2-40B4-BE49-F238E27FC236}">
                <a16:creationId xmlns:a16="http://schemas.microsoft.com/office/drawing/2014/main" id="{B77105A8-9593-4324-9534-913104DD5D19}"/>
              </a:ext>
            </a:extLst>
          </p:cNvPr>
          <p:cNvSpPr>
            <a:spLocks noGrp="1"/>
          </p:cNvSpPr>
          <p:nvPr>
            <p:ph idx="1"/>
          </p:nvPr>
        </p:nvSpPr>
        <p:spPr>
          <a:xfrm>
            <a:off x="5110545" y="575188"/>
            <a:ext cx="6266688" cy="5770194"/>
          </a:xfrm>
        </p:spPr>
        <p:txBody>
          <a:bodyPr>
            <a:normAutofit lnSpcReduction="10000"/>
          </a:bodyPr>
          <a:lstStyle/>
          <a:p>
            <a:pPr marL="0" indent="0" algn="ctr">
              <a:buNone/>
            </a:pPr>
            <a:r>
              <a:rPr lang="en-GB" b="1" dirty="0">
                <a:latin typeface="Lucida Handwriting" panose="03010101010101010101" pitchFamily="66" charset="0"/>
              </a:rPr>
              <a:t>Story Talk</a:t>
            </a:r>
          </a:p>
          <a:p>
            <a:pPr marL="0" indent="0" algn="ctr">
              <a:buNone/>
            </a:pPr>
            <a:br>
              <a:rPr lang="en-GB" dirty="0"/>
            </a:br>
            <a:r>
              <a:rPr lang="en-GB" sz="2800" dirty="0">
                <a:latin typeface="Lucida Handwriting" panose="03010101010101010101" pitchFamily="66" charset="0"/>
              </a:rPr>
              <a:t>Listen to The Very Busy Spider by Eric Carle</a:t>
            </a:r>
          </a:p>
          <a:p>
            <a:r>
              <a:rPr lang="en-GB" sz="2800" i="1" dirty="0">
                <a:latin typeface="Lucida Handwriting" panose="03010101010101010101" pitchFamily="66" charset="0"/>
              </a:rPr>
              <a:t>In this story we see the spider spending his whole day making his beautiful web. When you go out today see if you can spot a spider’s web. </a:t>
            </a:r>
            <a:br>
              <a:rPr lang="en-GB" sz="2800" i="1" dirty="0">
                <a:latin typeface="Lucida Handwriting" panose="03010101010101010101" pitchFamily="66" charset="0"/>
              </a:rPr>
            </a:br>
            <a:r>
              <a:rPr lang="en-GB" sz="2800" i="1" dirty="0">
                <a:latin typeface="Lucida Handwriting" panose="03010101010101010101" pitchFamily="66" charset="0"/>
              </a:rPr>
              <a:t>How is it attached to the leaves or building?</a:t>
            </a:r>
            <a:br>
              <a:rPr lang="en-GB" sz="2800" i="1" dirty="0">
                <a:latin typeface="Lucida Handwriting" panose="03010101010101010101" pitchFamily="66" charset="0"/>
              </a:rPr>
            </a:br>
            <a:r>
              <a:rPr lang="en-GB" sz="2800" i="1" dirty="0">
                <a:latin typeface="Lucida Handwriting" panose="03010101010101010101" pitchFamily="66" charset="0"/>
              </a:rPr>
              <a:t>Can you find a way to describe the pattern?</a:t>
            </a:r>
            <a:br>
              <a:rPr lang="en-GB" sz="2000" i="1" dirty="0">
                <a:latin typeface="Lucida Handwriting" panose="03010101010101010101" pitchFamily="66" charset="0"/>
              </a:rPr>
            </a:br>
            <a:endParaRPr lang="en-GB" sz="2000" i="1" dirty="0">
              <a:latin typeface="Lucida Handwriting" panose="03010101010101010101" pitchFamily="66" charset="0"/>
            </a:endParaRPr>
          </a:p>
          <a:p>
            <a:endParaRPr lang="en-GB" sz="2000" i="1" dirty="0">
              <a:latin typeface="Lucida Handwriting" panose="03010101010101010101" pitchFamily="66" charset="0"/>
            </a:endParaRPr>
          </a:p>
          <a:p>
            <a:endParaRPr lang="en-GB" sz="2000" i="1" dirty="0">
              <a:latin typeface="Comic Sans MS" panose="030F0702030302020204" pitchFamily="66" charset="0"/>
            </a:endParaRPr>
          </a:p>
        </p:txBody>
      </p:sp>
      <p:sp>
        <p:nvSpPr>
          <p:cNvPr id="4" name="Text Placeholder 3">
            <a:extLst>
              <a:ext uri="{FF2B5EF4-FFF2-40B4-BE49-F238E27FC236}">
                <a16:creationId xmlns:a16="http://schemas.microsoft.com/office/drawing/2014/main" id="{86F63050-6369-4FCA-BE4F-D9DD090C2F35}"/>
              </a:ext>
            </a:extLst>
          </p:cNvPr>
          <p:cNvSpPr>
            <a:spLocks noGrp="1"/>
          </p:cNvSpPr>
          <p:nvPr>
            <p:ph type="body" sz="half" idx="2"/>
          </p:nvPr>
        </p:nvSpPr>
        <p:spPr/>
        <p:txBody>
          <a:bodyPr/>
          <a:lstStyle/>
          <a:p>
            <a:pPr algn="ctr"/>
            <a:r>
              <a:rPr lang="en-GB" b="1" dirty="0">
                <a:latin typeface="Lucida Handwriting" panose="03010101010101010101" pitchFamily="66" charset="0"/>
              </a:rPr>
              <a:t>Story Talk</a:t>
            </a:r>
            <a:endParaRPr lang="en-GB" dirty="0"/>
          </a:p>
        </p:txBody>
      </p:sp>
      <p:pic>
        <p:nvPicPr>
          <p:cNvPr id="2050" name="Picture 2" descr="Spider Web">
            <a:extLst>
              <a:ext uri="{FF2B5EF4-FFF2-40B4-BE49-F238E27FC236}">
                <a16:creationId xmlns:a16="http://schemas.microsoft.com/office/drawing/2014/main" id="{6AB065D8-5F7C-414B-8812-90D70083A7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5951" y="3429000"/>
            <a:ext cx="3733377" cy="28000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6866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54EF6-1C08-419A-9C65-6C7D6BC4DFD2}"/>
              </a:ext>
            </a:extLst>
          </p:cNvPr>
          <p:cNvSpPr>
            <a:spLocks noGrp="1"/>
          </p:cNvSpPr>
          <p:nvPr>
            <p:ph type="title"/>
          </p:nvPr>
        </p:nvSpPr>
        <p:spPr>
          <a:xfrm>
            <a:off x="596131" y="841652"/>
            <a:ext cx="8761413" cy="706964"/>
          </a:xfrm>
        </p:spPr>
        <p:txBody>
          <a:bodyPr/>
          <a:lstStyle/>
          <a:p>
            <a:r>
              <a:rPr lang="en-GB" sz="2400" dirty="0">
                <a:latin typeface="Lucida Handwriting" panose="03010101010101010101" pitchFamily="66" charset="0"/>
              </a:rPr>
              <a:t>Have a go at drawing a spider’s web. You might like to copy the steps from the pictures in the story.</a:t>
            </a:r>
          </a:p>
        </p:txBody>
      </p:sp>
      <p:grpSp>
        <p:nvGrpSpPr>
          <p:cNvPr id="3" name="Group 2">
            <a:extLst>
              <a:ext uri="{FF2B5EF4-FFF2-40B4-BE49-F238E27FC236}">
                <a16:creationId xmlns:a16="http://schemas.microsoft.com/office/drawing/2014/main" id="{6DB43192-57DD-43F3-A6A7-37AD571EE1B7}"/>
              </a:ext>
            </a:extLst>
          </p:cNvPr>
          <p:cNvGrpSpPr/>
          <p:nvPr/>
        </p:nvGrpSpPr>
        <p:grpSpPr>
          <a:xfrm>
            <a:off x="1154954" y="2313131"/>
            <a:ext cx="10039519" cy="1981777"/>
            <a:chOff x="0" y="0"/>
            <a:chExt cx="8110728" cy="1511808"/>
          </a:xfrm>
        </p:grpSpPr>
        <p:pic>
          <p:nvPicPr>
            <p:cNvPr id="4" name="Picture 3">
              <a:extLst>
                <a:ext uri="{FF2B5EF4-FFF2-40B4-BE49-F238E27FC236}">
                  <a16:creationId xmlns:a16="http://schemas.microsoft.com/office/drawing/2014/main" id="{FD64D79B-61EF-479B-BD43-5D7F4365A21C}"/>
                </a:ext>
              </a:extLst>
            </p:cNvPr>
            <p:cNvPicPr/>
            <p:nvPr/>
          </p:nvPicPr>
          <p:blipFill>
            <a:blip r:embed="rId2"/>
            <a:stretch>
              <a:fillRect/>
            </a:stretch>
          </p:blipFill>
          <p:spPr>
            <a:xfrm>
              <a:off x="3087624" y="0"/>
              <a:ext cx="2039112" cy="1511808"/>
            </a:xfrm>
            <a:prstGeom prst="rect">
              <a:avLst/>
            </a:prstGeom>
          </p:spPr>
        </p:pic>
        <p:pic>
          <p:nvPicPr>
            <p:cNvPr id="5" name="Picture 4">
              <a:extLst>
                <a:ext uri="{FF2B5EF4-FFF2-40B4-BE49-F238E27FC236}">
                  <a16:creationId xmlns:a16="http://schemas.microsoft.com/office/drawing/2014/main" id="{1F0983A7-DE76-4AE1-8F82-B2A0D2BE35E6}"/>
                </a:ext>
              </a:extLst>
            </p:cNvPr>
            <p:cNvPicPr/>
            <p:nvPr/>
          </p:nvPicPr>
          <p:blipFill>
            <a:blip r:embed="rId3"/>
            <a:stretch>
              <a:fillRect/>
            </a:stretch>
          </p:blipFill>
          <p:spPr>
            <a:xfrm>
              <a:off x="0" y="22860"/>
              <a:ext cx="2039112" cy="1466088"/>
            </a:xfrm>
            <a:prstGeom prst="rect">
              <a:avLst/>
            </a:prstGeom>
          </p:spPr>
        </p:pic>
        <p:pic>
          <p:nvPicPr>
            <p:cNvPr id="6" name="Picture 5">
              <a:extLst>
                <a:ext uri="{FF2B5EF4-FFF2-40B4-BE49-F238E27FC236}">
                  <a16:creationId xmlns:a16="http://schemas.microsoft.com/office/drawing/2014/main" id="{2EB16120-413D-476D-AA40-04AB7D201AE6}"/>
                </a:ext>
              </a:extLst>
            </p:cNvPr>
            <p:cNvPicPr/>
            <p:nvPr/>
          </p:nvPicPr>
          <p:blipFill>
            <a:blip r:embed="rId4"/>
            <a:stretch>
              <a:fillRect/>
            </a:stretch>
          </p:blipFill>
          <p:spPr>
            <a:xfrm>
              <a:off x="6071616" y="22860"/>
              <a:ext cx="2039112" cy="1406652"/>
            </a:xfrm>
            <a:prstGeom prst="rect">
              <a:avLst/>
            </a:prstGeom>
          </p:spPr>
        </p:pic>
      </p:grpSp>
      <p:grpSp>
        <p:nvGrpSpPr>
          <p:cNvPr id="7" name="Group 6">
            <a:extLst>
              <a:ext uri="{FF2B5EF4-FFF2-40B4-BE49-F238E27FC236}">
                <a16:creationId xmlns:a16="http://schemas.microsoft.com/office/drawing/2014/main" id="{94ED5B22-864C-48C5-8D9F-DDB3702C46F1}"/>
              </a:ext>
            </a:extLst>
          </p:cNvPr>
          <p:cNvGrpSpPr/>
          <p:nvPr/>
        </p:nvGrpSpPr>
        <p:grpSpPr>
          <a:xfrm>
            <a:off x="1154954" y="4369897"/>
            <a:ext cx="10164210" cy="1921844"/>
            <a:chOff x="0" y="0"/>
            <a:chExt cx="8173212" cy="1597152"/>
          </a:xfrm>
        </p:grpSpPr>
        <p:pic>
          <p:nvPicPr>
            <p:cNvPr id="8" name="Picture 7">
              <a:extLst>
                <a:ext uri="{FF2B5EF4-FFF2-40B4-BE49-F238E27FC236}">
                  <a16:creationId xmlns:a16="http://schemas.microsoft.com/office/drawing/2014/main" id="{05C28578-F243-4A2D-A0CF-08DA56F57EA8}"/>
                </a:ext>
              </a:extLst>
            </p:cNvPr>
            <p:cNvPicPr/>
            <p:nvPr/>
          </p:nvPicPr>
          <p:blipFill>
            <a:blip r:embed="rId5"/>
            <a:stretch>
              <a:fillRect/>
            </a:stretch>
          </p:blipFill>
          <p:spPr>
            <a:xfrm>
              <a:off x="0" y="0"/>
              <a:ext cx="2231136" cy="1527048"/>
            </a:xfrm>
            <a:prstGeom prst="rect">
              <a:avLst/>
            </a:prstGeom>
          </p:spPr>
        </p:pic>
        <p:pic>
          <p:nvPicPr>
            <p:cNvPr id="9" name="Picture 8">
              <a:extLst>
                <a:ext uri="{FF2B5EF4-FFF2-40B4-BE49-F238E27FC236}">
                  <a16:creationId xmlns:a16="http://schemas.microsoft.com/office/drawing/2014/main" id="{BB6C57DE-E93F-40DC-87BF-E6F3A1793E32}"/>
                </a:ext>
              </a:extLst>
            </p:cNvPr>
            <p:cNvPicPr/>
            <p:nvPr/>
          </p:nvPicPr>
          <p:blipFill>
            <a:blip r:embed="rId6"/>
            <a:stretch>
              <a:fillRect/>
            </a:stretch>
          </p:blipFill>
          <p:spPr>
            <a:xfrm>
              <a:off x="3087624" y="9144"/>
              <a:ext cx="2231136" cy="1507236"/>
            </a:xfrm>
            <a:prstGeom prst="rect">
              <a:avLst/>
            </a:prstGeom>
          </p:spPr>
        </p:pic>
        <p:pic>
          <p:nvPicPr>
            <p:cNvPr id="10" name="Picture 9">
              <a:extLst>
                <a:ext uri="{FF2B5EF4-FFF2-40B4-BE49-F238E27FC236}">
                  <a16:creationId xmlns:a16="http://schemas.microsoft.com/office/drawing/2014/main" id="{8F803320-1A6A-4582-9EEA-F8A46E89E87F}"/>
                </a:ext>
              </a:extLst>
            </p:cNvPr>
            <p:cNvPicPr/>
            <p:nvPr/>
          </p:nvPicPr>
          <p:blipFill>
            <a:blip r:embed="rId7"/>
            <a:stretch>
              <a:fillRect/>
            </a:stretch>
          </p:blipFill>
          <p:spPr>
            <a:xfrm>
              <a:off x="5942076" y="62484"/>
              <a:ext cx="2231136" cy="1534668"/>
            </a:xfrm>
            <a:prstGeom prst="rect">
              <a:avLst/>
            </a:prstGeom>
          </p:spPr>
        </p:pic>
      </p:grpSp>
      <p:sp>
        <p:nvSpPr>
          <p:cNvPr id="11" name="Speech Bubble: Oval 10">
            <a:extLst>
              <a:ext uri="{FF2B5EF4-FFF2-40B4-BE49-F238E27FC236}">
                <a16:creationId xmlns:a16="http://schemas.microsoft.com/office/drawing/2014/main" id="{928B160D-DF65-486D-A946-8EDAA545DA2C}"/>
              </a:ext>
            </a:extLst>
          </p:cNvPr>
          <p:cNvSpPr/>
          <p:nvPr/>
        </p:nvSpPr>
        <p:spPr>
          <a:xfrm>
            <a:off x="9357544" y="148362"/>
            <a:ext cx="2834456" cy="2119746"/>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Once the spider has created the basic frame work, she starts in the middle and works out.</a:t>
            </a:r>
          </a:p>
        </p:txBody>
      </p:sp>
      <p:sp>
        <p:nvSpPr>
          <p:cNvPr id="12" name="Speech Bubble: Oval 11">
            <a:extLst>
              <a:ext uri="{FF2B5EF4-FFF2-40B4-BE49-F238E27FC236}">
                <a16:creationId xmlns:a16="http://schemas.microsoft.com/office/drawing/2014/main" id="{0F6519B4-D982-4C9A-BFAC-78AC7E1D4BE4}"/>
              </a:ext>
            </a:extLst>
          </p:cNvPr>
          <p:cNvSpPr/>
          <p:nvPr/>
        </p:nvSpPr>
        <p:spPr>
          <a:xfrm>
            <a:off x="3074840" y="5958859"/>
            <a:ext cx="2774641" cy="706964"/>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This is called an orb pattern.</a:t>
            </a:r>
          </a:p>
        </p:txBody>
      </p:sp>
    </p:spTree>
    <p:extLst>
      <p:ext uri="{BB962C8B-B14F-4D97-AF65-F5344CB8AC3E}">
        <p14:creationId xmlns:p14="http://schemas.microsoft.com/office/powerpoint/2010/main" val="1036314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C0F93-6F53-4B3F-B5CE-768AAED45F67}"/>
              </a:ext>
            </a:extLst>
          </p:cNvPr>
          <p:cNvSpPr>
            <a:spLocks noGrp="1"/>
          </p:cNvSpPr>
          <p:nvPr>
            <p:ph type="title"/>
          </p:nvPr>
        </p:nvSpPr>
        <p:spPr/>
        <p:txBody>
          <a:bodyPr/>
          <a:lstStyle/>
          <a:p>
            <a:r>
              <a:rPr lang="en-GB" sz="2800" dirty="0">
                <a:latin typeface="Lucida Handwriting" panose="03010101010101010101" pitchFamily="66" charset="0"/>
              </a:rPr>
              <a:t>You might like to weave your own web. Can you make it strong enough to hold a spider?</a:t>
            </a:r>
          </a:p>
        </p:txBody>
      </p:sp>
      <p:pic>
        <p:nvPicPr>
          <p:cNvPr id="1028" name="Picture 4" descr="Weaving a Spider Web Alphabet Activity">
            <a:extLst>
              <a:ext uri="{FF2B5EF4-FFF2-40B4-BE49-F238E27FC236}">
                <a16:creationId xmlns:a16="http://schemas.microsoft.com/office/drawing/2014/main" id="{82D12720-E4A4-42EE-A0B6-193633B7943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652" t="10802" r="8799" b="15258"/>
          <a:stretch/>
        </p:blipFill>
        <p:spPr bwMode="auto">
          <a:xfrm>
            <a:off x="5173546" y="4583256"/>
            <a:ext cx="2349603" cy="200890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Very busy making spider webs in preschool – Teach Preschool">
            <a:extLst>
              <a:ext uri="{FF2B5EF4-FFF2-40B4-BE49-F238E27FC236}">
                <a16:creationId xmlns:a16="http://schemas.microsoft.com/office/drawing/2014/main" id="{2FBC5677-E260-44CD-9B42-5608C0798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9442" y="2311230"/>
            <a:ext cx="1490060" cy="1989307"/>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Paper Plate Spider Web | Kids' Crafts | Fun Craft Ideas ...">
            <a:extLst>
              <a:ext uri="{FF2B5EF4-FFF2-40B4-BE49-F238E27FC236}">
                <a16:creationId xmlns:a16="http://schemas.microsoft.com/office/drawing/2014/main" id="{51FE169E-CD28-4A3E-92E2-54B3D9EB5B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7292" y="2304302"/>
            <a:ext cx="2022113" cy="2022113"/>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Paper Plate Spider Web | Kids' Crafts | Fun Craft Ideas ...">
            <a:extLst>
              <a:ext uri="{FF2B5EF4-FFF2-40B4-BE49-F238E27FC236}">
                <a16:creationId xmlns:a16="http://schemas.microsoft.com/office/drawing/2014/main" id="{19642063-8848-407A-9858-C04206AC5C6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5819" y="2557462"/>
            <a:ext cx="2619375" cy="174307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3D6CEA50-E862-43F0-BA2E-DE41CE69C8C6}"/>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rot="21410483">
            <a:off x="3237548" y="2605114"/>
            <a:ext cx="2258290" cy="1129145"/>
          </a:xfrm>
          <a:prstGeom prst="rect">
            <a:avLst/>
          </a:prstGeom>
        </p:spPr>
      </p:pic>
      <p:pic>
        <p:nvPicPr>
          <p:cNvPr id="1042" name="Picture 18" descr="The Very Busy Spider - Spider Webs - The Crafting Chicks">
            <a:extLst>
              <a:ext uri="{FF2B5EF4-FFF2-40B4-BE49-F238E27FC236}">
                <a16:creationId xmlns:a16="http://schemas.microsoft.com/office/drawing/2014/main" id="{E6255DD5-0FD8-4D7D-B95D-3C3113148B9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747647" y="4583256"/>
            <a:ext cx="2533650" cy="1809750"/>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spiderweb">
            <a:extLst>
              <a:ext uri="{FF2B5EF4-FFF2-40B4-BE49-F238E27FC236}">
                <a16:creationId xmlns:a16="http://schemas.microsoft.com/office/drawing/2014/main" id="{5B04B63A-C569-41B4-B61A-2F4888045FDE}"/>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085" t="50000" r="46113"/>
          <a:stretch/>
        </p:blipFill>
        <p:spPr bwMode="auto">
          <a:xfrm>
            <a:off x="1062343" y="4583256"/>
            <a:ext cx="2486325" cy="2151627"/>
          </a:xfrm>
          <a:prstGeom prst="rect">
            <a:avLst/>
          </a:prstGeom>
          <a:noFill/>
          <a:extLst>
            <a:ext uri="{909E8E84-426E-40DD-AFC4-6F175D3DCCD1}">
              <a14:hiddenFill xmlns:a14="http://schemas.microsoft.com/office/drawing/2010/main">
                <a:solidFill>
                  <a:srgbClr val="FFFFFF"/>
                </a:solidFill>
              </a14:hiddenFill>
            </a:ext>
          </a:extLst>
        </p:spPr>
      </p:pic>
      <p:sp>
        <p:nvSpPr>
          <p:cNvPr id="5" name="Arrow: Right 4">
            <a:extLst>
              <a:ext uri="{FF2B5EF4-FFF2-40B4-BE49-F238E27FC236}">
                <a16:creationId xmlns:a16="http://schemas.microsoft.com/office/drawing/2014/main" id="{BE65AAB5-44BF-460C-BB15-48650CD20C67}"/>
              </a:ext>
            </a:extLst>
          </p:cNvPr>
          <p:cNvSpPr/>
          <p:nvPr/>
        </p:nvSpPr>
        <p:spPr>
          <a:xfrm>
            <a:off x="4114800" y="3587359"/>
            <a:ext cx="692727" cy="20825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Arrow: Right 15">
            <a:extLst>
              <a:ext uri="{FF2B5EF4-FFF2-40B4-BE49-F238E27FC236}">
                <a16:creationId xmlns:a16="http://schemas.microsoft.com/office/drawing/2014/main" id="{4958FFF5-4FDB-4D22-AAE5-63F8D90D2B6E}"/>
              </a:ext>
            </a:extLst>
          </p:cNvPr>
          <p:cNvSpPr/>
          <p:nvPr/>
        </p:nvSpPr>
        <p:spPr>
          <a:xfrm>
            <a:off x="8009623" y="3428999"/>
            <a:ext cx="692727" cy="20825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Arrow: Right 16">
            <a:extLst>
              <a:ext uri="{FF2B5EF4-FFF2-40B4-BE49-F238E27FC236}">
                <a16:creationId xmlns:a16="http://schemas.microsoft.com/office/drawing/2014/main" id="{EA248DEF-43F6-40BC-A13A-246B6FB44A61}"/>
              </a:ext>
            </a:extLst>
          </p:cNvPr>
          <p:cNvSpPr/>
          <p:nvPr/>
        </p:nvSpPr>
        <p:spPr>
          <a:xfrm>
            <a:off x="4035141" y="5379451"/>
            <a:ext cx="692727" cy="20825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Arrow: Right 17">
            <a:extLst>
              <a:ext uri="{FF2B5EF4-FFF2-40B4-BE49-F238E27FC236}">
                <a16:creationId xmlns:a16="http://schemas.microsoft.com/office/drawing/2014/main" id="{62934E51-A2FB-4C33-BC3A-DD3F429F5A46}"/>
              </a:ext>
            </a:extLst>
          </p:cNvPr>
          <p:cNvSpPr/>
          <p:nvPr/>
        </p:nvSpPr>
        <p:spPr>
          <a:xfrm>
            <a:off x="8009622" y="5450810"/>
            <a:ext cx="692727" cy="20825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Speech Bubble: Oval 5">
            <a:extLst>
              <a:ext uri="{FF2B5EF4-FFF2-40B4-BE49-F238E27FC236}">
                <a16:creationId xmlns:a16="http://schemas.microsoft.com/office/drawing/2014/main" id="{9657DD1C-302C-447C-872B-D20B0B17332B}"/>
              </a:ext>
            </a:extLst>
          </p:cNvPr>
          <p:cNvSpPr/>
          <p:nvPr/>
        </p:nvSpPr>
        <p:spPr>
          <a:xfrm>
            <a:off x="-26529" y="3795618"/>
            <a:ext cx="1286387" cy="2008909"/>
          </a:xfrm>
          <a:prstGeom prst="wedgeEllipseCallout">
            <a:avLst>
              <a:gd name="adj1" fmla="val 25658"/>
              <a:gd name="adj2" fmla="val 6795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Or you could make it like this.</a:t>
            </a:r>
          </a:p>
        </p:txBody>
      </p:sp>
      <p:pic>
        <p:nvPicPr>
          <p:cNvPr id="1046" name="Picture 22" descr="Observation for Oinbones #2 | Chronicles of Controlled Chaos">
            <a:extLst>
              <a:ext uri="{FF2B5EF4-FFF2-40B4-BE49-F238E27FC236}">
                <a16:creationId xmlns:a16="http://schemas.microsoft.com/office/drawing/2014/main" id="{5E67E686-E96A-47F8-AEF5-99285B44C45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rot="1066190">
            <a:off x="10014472" y="905812"/>
            <a:ext cx="1705226" cy="11962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37354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52AB6-802A-41A2-9CE2-31ED6DFA102E}"/>
              </a:ext>
            </a:extLst>
          </p:cNvPr>
          <p:cNvSpPr>
            <a:spLocks noGrp="1"/>
          </p:cNvSpPr>
          <p:nvPr>
            <p:ph type="title"/>
          </p:nvPr>
        </p:nvSpPr>
        <p:spPr>
          <a:xfrm>
            <a:off x="609600" y="973668"/>
            <a:ext cx="9306767" cy="706964"/>
          </a:xfrm>
        </p:spPr>
        <p:txBody>
          <a:bodyPr/>
          <a:lstStyle/>
          <a:p>
            <a:r>
              <a:rPr lang="en-GB" sz="3200" dirty="0">
                <a:latin typeface="Lucida Handwriting" panose="03010101010101010101" pitchFamily="66" charset="0"/>
              </a:rPr>
              <a:t>Can you make a  web big enough and strong enough to hold a stone spider?</a:t>
            </a:r>
          </a:p>
        </p:txBody>
      </p:sp>
      <p:pic>
        <p:nvPicPr>
          <p:cNvPr id="3" name="Picture 10" descr="slide4">
            <a:extLst>
              <a:ext uri="{FF2B5EF4-FFF2-40B4-BE49-F238E27FC236}">
                <a16:creationId xmlns:a16="http://schemas.microsoft.com/office/drawing/2014/main" id="{F17A8BA4-6A26-4994-AA9F-7D0FFE3E45C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8279" t="39964" r="27115" b="17354"/>
          <a:stretch/>
        </p:blipFill>
        <p:spPr bwMode="auto">
          <a:xfrm rot="20524657">
            <a:off x="1026546" y="3095584"/>
            <a:ext cx="2315840" cy="295465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2" descr="Spider Web Fine Motor Activity | Fine motor activities, Fine motor ...">
            <a:extLst>
              <a:ext uri="{FF2B5EF4-FFF2-40B4-BE49-F238E27FC236}">
                <a16:creationId xmlns:a16="http://schemas.microsoft.com/office/drawing/2014/main" id="{4836FBBC-7C2D-40A1-B04F-115A601CBC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600179">
            <a:off x="8813029" y="4377552"/>
            <a:ext cx="2619375" cy="17430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8" descr="STEM Challenge - Spider Web Hanger">
            <a:extLst>
              <a:ext uri="{FF2B5EF4-FFF2-40B4-BE49-F238E27FC236}">
                <a16:creationId xmlns:a16="http://schemas.microsoft.com/office/drawing/2014/main" id="{21C9AEB8-C549-4785-B75B-C0FD0F1B73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39492" y="2606819"/>
            <a:ext cx="3999634" cy="39996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34317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BF35D-FF25-4FE6-9BCD-5975D20FFDBA}"/>
              </a:ext>
            </a:extLst>
          </p:cNvPr>
          <p:cNvSpPr>
            <a:spLocks noGrp="1"/>
          </p:cNvSpPr>
          <p:nvPr>
            <p:ph type="title"/>
          </p:nvPr>
        </p:nvSpPr>
        <p:spPr>
          <a:xfrm>
            <a:off x="1154954" y="1295400"/>
            <a:ext cx="3023369" cy="1600200"/>
          </a:xfrm>
        </p:spPr>
        <p:txBody>
          <a:bodyPr/>
          <a:lstStyle/>
          <a:p>
            <a:pPr algn="ctr"/>
            <a:r>
              <a:rPr lang="en-GB" dirty="0"/>
              <a:t>Challenge 2</a:t>
            </a:r>
          </a:p>
        </p:txBody>
      </p:sp>
      <p:sp>
        <p:nvSpPr>
          <p:cNvPr id="3" name="Content Placeholder 2">
            <a:extLst>
              <a:ext uri="{FF2B5EF4-FFF2-40B4-BE49-F238E27FC236}">
                <a16:creationId xmlns:a16="http://schemas.microsoft.com/office/drawing/2014/main" id="{B77105A8-9593-4324-9534-913104DD5D19}"/>
              </a:ext>
            </a:extLst>
          </p:cNvPr>
          <p:cNvSpPr>
            <a:spLocks noGrp="1"/>
          </p:cNvSpPr>
          <p:nvPr>
            <p:ph idx="1"/>
          </p:nvPr>
        </p:nvSpPr>
        <p:spPr>
          <a:xfrm>
            <a:off x="5108702" y="607775"/>
            <a:ext cx="5121976" cy="5806880"/>
          </a:xfrm>
        </p:spPr>
        <p:txBody>
          <a:bodyPr>
            <a:normAutofit fontScale="77500" lnSpcReduction="20000"/>
          </a:bodyPr>
          <a:lstStyle/>
          <a:p>
            <a:pPr marL="0" indent="0" algn="ctr">
              <a:buNone/>
            </a:pPr>
            <a:r>
              <a:rPr lang="en-GB" sz="2900" b="1" dirty="0">
                <a:latin typeface="Lucida Handwriting" panose="03010101010101010101" pitchFamily="66" charset="0"/>
              </a:rPr>
              <a:t>True or false</a:t>
            </a:r>
          </a:p>
          <a:p>
            <a:r>
              <a:rPr lang="en-GB" sz="2900" dirty="0">
                <a:latin typeface="Lucida Handwriting" panose="03010101010101010101" pitchFamily="66" charset="0"/>
              </a:rPr>
              <a:t>At the end of the story the tired spider has finally finished making the web and catches a fly for her tea.</a:t>
            </a:r>
          </a:p>
          <a:p>
            <a:r>
              <a:rPr lang="en-GB" sz="2900" dirty="0">
                <a:latin typeface="Lucida Handwriting" panose="03010101010101010101" pitchFamily="66" charset="0"/>
              </a:rPr>
              <a:t>Sometimes spiders must catch more than one fly!</a:t>
            </a:r>
          </a:p>
          <a:p>
            <a:r>
              <a:rPr lang="en-GB" sz="2900" dirty="0">
                <a:latin typeface="Lucida Handwriting" panose="03010101010101010101" pitchFamily="66" charset="0"/>
              </a:rPr>
              <a:t>On the following slides are some number stories for you  to listen to  </a:t>
            </a:r>
            <a:r>
              <a:rPr lang="en-GB" sz="2900" b="1" dirty="0">
                <a:latin typeface="Lucida Handwriting" panose="03010101010101010101" pitchFamily="66" charset="0"/>
              </a:rPr>
              <a:t>but</a:t>
            </a:r>
            <a:r>
              <a:rPr lang="en-GB" sz="2900" dirty="0">
                <a:latin typeface="Lucida Handwriting" panose="03010101010101010101" pitchFamily="66" charset="0"/>
              </a:rPr>
              <a:t> are they correct? Your challenge is to prove whether they are true or false statements.</a:t>
            </a:r>
          </a:p>
          <a:p>
            <a:endParaRPr lang="en-GB" sz="2900" dirty="0">
              <a:latin typeface="Lucida Handwriting" panose="03010101010101010101" pitchFamily="66" charset="0"/>
            </a:endParaRPr>
          </a:p>
          <a:p>
            <a:pPr marL="0" indent="0">
              <a:buNone/>
            </a:pPr>
            <a:r>
              <a:rPr lang="en-GB" sz="1500" dirty="0">
                <a:latin typeface="Lucida Handwriting" panose="03010101010101010101" pitchFamily="66" charset="0"/>
              </a:rPr>
              <a:t>Thank you to White Rose Maths for the use of some of their slides.</a:t>
            </a:r>
          </a:p>
          <a:p>
            <a:pPr algn="ctr"/>
            <a:endParaRPr lang="en-GB" sz="2000" dirty="0">
              <a:latin typeface="Comic Sans MS" panose="030F0702030302020204" pitchFamily="66" charset="0"/>
            </a:endParaRPr>
          </a:p>
        </p:txBody>
      </p:sp>
      <p:sp>
        <p:nvSpPr>
          <p:cNvPr id="4" name="Text Placeholder 3">
            <a:extLst>
              <a:ext uri="{FF2B5EF4-FFF2-40B4-BE49-F238E27FC236}">
                <a16:creationId xmlns:a16="http://schemas.microsoft.com/office/drawing/2014/main" id="{86F63050-6369-4FCA-BE4F-D9DD090C2F35}"/>
              </a:ext>
            </a:extLst>
          </p:cNvPr>
          <p:cNvSpPr>
            <a:spLocks noGrp="1"/>
          </p:cNvSpPr>
          <p:nvPr>
            <p:ph type="body" sz="half" idx="2"/>
          </p:nvPr>
        </p:nvSpPr>
        <p:spPr>
          <a:xfrm>
            <a:off x="1538874" y="2895600"/>
            <a:ext cx="1932865" cy="1916451"/>
          </a:xfrm>
        </p:spPr>
        <p:txBody>
          <a:bodyPr/>
          <a:lstStyle/>
          <a:p>
            <a:pPr algn="ctr"/>
            <a:endParaRPr lang="en-GB" dirty="0"/>
          </a:p>
        </p:txBody>
      </p:sp>
      <p:grpSp>
        <p:nvGrpSpPr>
          <p:cNvPr id="5" name="Group 4">
            <a:extLst>
              <a:ext uri="{FF2B5EF4-FFF2-40B4-BE49-F238E27FC236}">
                <a16:creationId xmlns:a16="http://schemas.microsoft.com/office/drawing/2014/main" id="{B8CFCE4C-7D60-43B1-84FE-E9FEA1F4A076}"/>
              </a:ext>
            </a:extLst>
          </p:cNvPr>
          <p:cNvGrpSpPr/>
          <p:nvPr/>
        </p:nvGrpSpPr>
        <p:grpSpPr>
          <a:xfrm>
            <a:off x="720695" y="2895600"/>
            <a:ext cx="3891886" cy="3187204"/>
            <a:chOff x="0" y="0"/>
            <a:chExt cx="4652772" cy="3453384"/>
          </a:xfrm>
        </p:grpSpPr>
        <p:pic>
          <p:nvPicPr>
            <p:cNvPr id="6" name="Picture 5">
              <a:extLst>
                <a:ext uri="{FF2B5EF4-FFF2-40B4-BE49-F238E27FC236}">
                  <a16:creationId xmlns:a16="http://schemas.microsoft.com/office/drawing/2014/main" id="{9448DF1B-1B1C-4E00-BC49-9E0F13B33937}"/>
                </a:ext>
              </a:extLst>
            </p:cNvPr>
            <p:cNvPicPr/>
            <p:nvPr/>
          </p:nvPicPr>
          <p:blipFill>
            <a:blip r:embed="rId2"/>
            <a:stretch>
              <a:fillRect/>
            </a:stretch>
          </p:blipFill>
          <p:spPr>
            <a:xfrm>
              <a:off x="0" y="0"/>
              <a:ext cx="4652772" cy="3453384"/>
            </a:xfrm>
            <a:prstGeom prst="rect">
              <a:avLst/>
            </a:prstGeom>
          </p:spPr>
        </p:pic>
        <p:pic>
          <p:nvPicPr>
            <p:cNvPr id="7" name="Picture 6">
              <a:extLst>
                <a:ext uri="{FF2B5EF4-FFF2-40B4-BE49-F238E27FC236}">
                  <a16:creationId xmlns:a16="http://schemas.microsoft.com/office/drawing/2014/main" id="{B370EC18-63B2-4640-B9F1-BB4835B535A0}"/>
                </a:ext>
              </a:extLst>
            </p:cNvPr>
            <p:cNvPicPr/>
            <p:nvPr/>
          </p:nvPicPr>
          <p:blipFill>
            <a:blip r:embed="rId3"/>
            <a:stretch>
              <a:fillRect/>
            </a:stretch>
          </p:blipFill>
          <p:spPr>
            <a:xfrm>
              <a:off x="717804" y="1170432"/>
              <a:ext cx="495300" cy="413004"/>
            </a:xfrm>
            <a:prstGeom prst="rect">
              <a:avLst/>
            </a:prstGeom>
          </p:spPr>
        </p:pic>
        <p:pic>
          <p:nvPicPr>
            <p:cNvPr id="8" name="Picture 7">
              <a:extLst>
                <a:ext uri="{FF2B5EF4-FFF2-40B4-BE49-F238E27FC236}">
                  <a16:creationId xmlns:a16="http://schemas.microsoft.com/office/drawing/2014/main" id="{6C3CDECD-3D50-4050-8C6C-C9DC7E5B3A62}"/>
                </a:ext>
              </a:extLst>
            </p:cNvPr>
            <p:cNvPicPr/>
            <p:nvPr/>
          </p:nvPicPr>
          <p:blipFill>
            <a:blip r:embed="rId3"/>
            <a:stretch>
              <a:fillRect/>
            </a:stretch>
          </p:blipFill>
          <p:spPr>
            <a:xfrm>
              <a:off x="1568196" y="1981200"/>
              <a:ext cx="495300" cy="413004"/>
            </a:xfrm>
            <a:prstGeom prst="rect">
              <a:avLst/>
            </a:prstGeom>
          </p:spPr>
        </p:pic>
        <p:pic>
          <p:nvPicPr>
            <p:cNvPr id="9" name="Picture 8">
              <a:extLst>
                <a:ext uri="{FF2B5EF4-FFF2-40B4-BE49-F238E27FC236}">
                  <a16:creationId xmlns:a16="http://schemas.microsoft.com/office/drawing/2014/main" id="{1CA236E7-C845-455C-974F-422F9C1A88CB}"/>
                </a:ext>
              </a:extLst>
            </p:cNvPr>
            <p:cNvPicPr/>
            <p:nvPr/>
          </p:nvPicPr>
          <p:blipFill>
            <a:blip r:embed="rId3"/>
            <a:stretch>
              <a:fillRect/>
            </a:stretch>
          </p:blipFill>
          <p:spPr>
            <a:xfrm>
              <a:off x="1062228" y="1766316"/>
              <a:ext cx="495300" cy="413004"/>
            </a:xfrm>
            <a:prstGeom prst="rect">
              <a:avLst/>
            </a:prstGeom>
          </p:spPr>
        </p:pic>
        <p:pic>
          <p:nvPicPr>
            <p:cNvPr id="10" name="Picture 9">
              <a:extLst>
                <a:ext uri="{FF2B5EF4-FFF2-40B4-BE49-F238E27FC236}">
                  <a16:creationId xmlns:a16="http://schemas.microsoft.com/office/drawing/2014/main" id="{799B00D1-5EF2-4B36-81E0-18D8744F2E26}"/>
                </a:ext>
              </a:extLst>
            </p:cNvPr>
            <p:cNvPicPr/>
            <p:nvPr/>
          </p:nvPicPr>
          <p:blipFill>
            <a:blip r:embed="rId3"/>
            <a:stretch>
              <a:fillRect/>
            </a:stretch>
          </p:blipFill>
          <p:spPr>
            <a:xfrm>
              <a:off x="2426208" y="998220"/>
              <a:ext cx="495300" cy="413004"/>
            </a:xfrm>
            <a:prstGeom prst="rect">
              <a:avLst/>
            </a:prstGeom>
          </p:spPr>
        </p:pic>
        <p:pic>
          <p:nvPicPr>
            <p:cNvPr id="11" name="Picture 10">
              <a:extLst>
                <a:ext uri="{FF2B5EF4-FFF2-40B4-BE49-F238E27FC236}">
                  <a16:creationId xmlns:a16="http://schemas.microsoft.com/office/drawing/2014/main" id="{FB165657-E7C8-4245-AA09-3316178BC030}"/>
                </a:ext>
              </a:extLst>
            </p:cNvPr>
            <p:cNvPicPr/>
            <p:nvPr/>
          </p:nvPicPr>
          <p:blipFill>
            <a:blip r:embed="rId3"/>
            <a:stretch>
              <a:fillRect/>
            </a:stretch>
          </p:blipFill>
          <p:spPr>
            <a:xfrm>
              <a:off x="1690116" y="1220724"/>
              <a:ext cx="495300" cy="411480"/>
            </a:xfrm>
            <a:prstGeom prst="rect">
              <a:avLst/>
            </a:prstGeom>
          </p:spPr>
        </p:pic>
        <p:pic>
          <p:nvPicPr>
            <p:cNvPr id="12" name="Picture 11">
              <a:extLst>
                <a:ext uri="{FF2B5EF4-FFF2-40B4-BE49-F238E27FC236}">
                  <a16:creationId xmlns:a16="http://schemas.microsoft.com/office/drawing/2014/main" id="{C16C7D00-0307-4B9D-B024-7CDCF345C2FC}"/>
                </a:ext>
              </a:extLst>
            </p:cNvPr>
            <p:cNvPicPr/>
            <p:nvPr/>
          </p:nvPicPr>
          <p:blipFill>
            <a:blip r:embed="rId3"/>
            <a:stretch>
              <a:fillRect/>
            </a:stretch>
          </p:blipFill>
          <p:spPr>
            <a:xfrm>
              <a:off x="1886712" y="1706880"/>
              <a:ext cx="495300" cy="411480"/>
            </a:xfrm>
            <a:prstGeom prst="rect">
              <a:avLst/>
            </a:prstGeom>
          </p:spPr>
        </p:pic>
        <p:pic>
          <p:nvPicPr>
            <p:cNvPr id="13" name="Picture 12">
              <a:extLst>
                <a:ext uri="{FF2B5EF4-FFF2-40B4-BE49-F238E27FC236}">
                  <a16:creationId xmlns:a16="http://schemas.microsoft.com/office/drawing/2014/main" id="{734F902D-19AA-488A-BFDB-DC0B28EE12FC}"/>
                </a:ext>
              </a:extLst>
            </p:cNvPr>
            <p:cNvPicPr/>
            <p:nvPr/>
          </p:nvPicPr>
          <p:blipFill>
            <a:blip r:embed="rId3"/>
            <a:stretch>
              <a:fillRect/>
            </a:stretch>
          </p:blipFill>
          <p:spPr>
            <a:xfrm>
              <a:off x="1354836" y="766572"/>
              <a:ext cx="495300" cy="413004"/>
            </a:xfrm>
            <a:prstGeom prst="rect">
              <a:avLst/>
            </a:prstGeom>
          </p:spPr>
        </p:pic>
      </p:grpSp>
    </p:spTree>
    <p:extLst>
      <p:ext uri="{BB962C8B-B14F-4D97-AF65-F5344CB8AC3E}">
        <p14:creationId xmlns:p14="http://schemas.microsoft.com/office/powerpoint/2010/main" val="32244054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A71D3-5E46-4BA8-BC85-FDDDD56E5587}"/>
              </a:ext>
            </a:extLst>
          </p:cNvPr>
          <p:cNvSpPr>
            <a:spLocks noGrp="1"/>
          </p:cNvSpPr>
          <p:nvPr>
            <p:ph type="title"/>
          </p:nvPr>
        </p:nvSpPr>
        <p:spPr/>
        <p:txBody>
          <a:bodyPr/>
          <a:lstStyle/>
          <a:p>
            <a:r>
              <a:rPr lang="en-GB" sz="2400" dirty="0">
                <a:latin typeface="Lucida Handwriting" panose="03010101010101010101" pitchFamily="66" charset="0"/>
              </a:rPr>
              <a:t>Play true or false. Listen to the spider story then prove to your grown up whether the statement is true or false.</a:t>
            </a:r>
          </a:p>
        </p:txBody>
      </p:sp>
      <p:grpSp>
        <p:nvGrpSpPr>
          <p:cNvPr id="3" name="Group 2">
            <a:extLst>
              <a:ext uri="{FF2B5EF4-FFF2-40B4-BE49-F238E27FC236}">
                <a16:creationId xmlns:a16="http://schemas.microsoft.com/office/drawing/2014/main" id="{EC12B14E-5F58-4EEE-8EDA-7086AA29625B}"/>
              </a:ext>
            </a:extLst>
          </p:cNvPr>
          <p:cNvGrpSpPr/>
          <p:nvPr/>
        </p:nvGrpSpPr>
        <p:grpSpPr>
          <a:xfrm>
            <a:off x="883015" y="2699962"/>
            <a:ext cx="4652645" cy="3453130"/>
            <a:chOff x="0" y="0"/>
            <a:chExt cx="4652772" cy="3453384"/>
          </a:xfrm>
        </p:grpSpPr>
        <p:pic>
          <p:nvPicPr>
            <p:cNvPr id="4" name="Picture 3">
              <a:extLst>
                <a:ext uri="{FF2B5EF4-FFF2-40B4-BE49-F238E27FC236}">
                  <a16:creationId xmlns:a16="http://schemas.microsoft.com/office/drawing/2014/main" id="{6CF21DB6-FC0C-417F-B865-26ECCADC8E6A}"/>
                </a:ext>
              </a:extLst>
            </p:cNvPr>
            <p:cNvPicPr/>
            <p:nvPr/>
          </p:nvPicPr>
          <p:blipFill>
            <a:blip r:embed="rId4"/>
            <a:stretch>
              <a:fillRect/>
            </a:stretch>
          </p:blipFill>
          <p:spPr>
            <a:xfrm>
              <a:off x="0" y="0"/>
              <a:ext cx="4652772" cy="3453384"/>
            </a:xfrm>
            <a:prstGeom prst="rect">
              <a:avLst/>
            </a:prstGeom>
          </p:spPr>
        </p:pic>
        <p:pic>
          <p:nvPicPr>
            <p:cNvPr id="5" name="Picture 4">
              <a:extLst>
                <a:ext uri="{FF2B5EF4-FFF2-40B4-BE49-F238E27FC236}">
                  <a16:creationId xmlns:a16="http://schemas.microsoft.com/office/drawing/2014/main" id="{08094A66-0F58-46E5-8E36-752647251354}"/>
                </a:ext>
              </a:extLst>
            </p:cNvPr>
            <p:cNvPicPr/>
            <p:nvPr/>
          </p:nvPicPr>
          <p:blipFill>
            <a:blip r:embed="rId5"/>
            <a:stretch>
              <a:fillRect/>
            </a:stretch>
          </p:blipFill>
          <p:spPr>
            <a:xfrm>
              <a:off x="717804" y="1170432"/>
              <a:ext cx="495300" cy="413004"/>
            </a:xfrm>
            <a:prstGeom prst="rect">
              <a:avLst/>
            </a:prstGeom>
          </p:spPr>
        </p:pic>
        <p:pic>
          <p:nvPicPr>
            <p:cNvPr id="6" name="Picture 5">
              <a:extLst>
                <a:ext uri="{FF2B5EF4-FFF2-40B4-BE49-F238E27FC236}">
                  <a16:creationId xmlns:a16="http://schemas.microsoft.com/office/drawing/2014/main" id="{9F27DC37-10D8-43B4-9589-92FFC6A97D31}"/>
                </a:ext>
              </a:extLst>
            </p:cNvPr>
            <p:cNvPicPr/>
            <p:nvPr/>
          </p:nvPicPr>
          <p:blipFill>
            <a:blip r:embed="rId5"/>
            <a:stretch>
              <a:fillRect/>
            </a:stretch>
          </p:blipFill>
          <p:spPr>
            <a:xfrm>
              <a:off x="1568196" y="1981200"/>
              <a:ext cx="495300" cy="413004"/>
            </a:xfrm>
            <a:prstGeom prst="rect">
              <a:avLst/>
            </a:prstGeom>
          </p:spPr>
        </p:pic>
        <p:pic>
          <p:nvPicPr>
            <p:cNvPr id="7" name="Picture 6">
              <a:extLst>
                <a:ext uri="{FF2B5EF4-FFF2-40B4-BE49-F238E27FC236}">
                  <a16:creationId xmlns:a16="http://schemas.microsoft.com/office/drawing/2014/main" id="{61EB6E43-3D97-4DAB-9F38-D534F80DFE87}"/>
                </a:ext>
              </a:extLst>
            </p:cNvPr>
            <p:cNvPicPr/>
            <p:nvPr/>
          </p:nvPicPr>
          <p:blipFill>
            <a:blip r:embed="rId5"/>
            <a:stretch>
              <a:fillRect/>
            </a:stretch>
          </p:blipFill>
          <p:spPr>
            <a:xfrm>
              <a:off x="1062228" y="1766316"/>
              <a:ext cx="495300" cy="413004"/>
            </a:xfrm>
            <a:prstGeom prst="rect">
              <a:avLst/>
            </a:prstGeom>
          </p:spPr>
        </p:pic>
        <p:pic>
          <p:nvPicPr>
            <p:cNvPr id="8" name="Picture 7">
              <a:extLst>
                <a:ext uri="{FF2B5EF4-FFF2-40B4-BE49-F238E27FC236}">
                  <a16:creationId xmlns:a16="http://schemas.microsoft.com/office/drawing/2014/main" id="{8987A9AD-3A1E-4374-94C4-39FFC4199FA1}"/>
                </a:ext>
              </a:extLst>
            </p:cNvPr>
            <p:cNvPicPr/>
            <p:nvPr/>
          </p:nvPicPr>
          <p:blipFill>
            <a:blip r:embed="rId5"/>
            <a:stretch>
              <a:fillRect/>
            </a:stretch>
          </p:blipFill>
          <p:spPr>
            <a:xfrm>
              <a:off x="2426208" y="998220"/>
              <a:ext cx="495300" cy="413004"/>
            </a:xfrm>
            <a:prstGeom prst="rect">
              <a:avLst/>
            </a:prstGeom>
          </p:spPr>
        </p:pic>
        <p:pic>
          <p:nvPicPr>
            <p:cNvPr id="9" name="Picture 8">
              <a:extLst>
                <a:ext uri="{FF2B5EF4-FFF2-40B4-BE49-F238E27FC236}">
                  <a16:creationId xmlns:a16="http://schemas.microsoft.com/office/drawing/2014/main" id="{820214D6-6021-4685-B226-D45F55967945}"/>
                </a:ext>
              </a:extLst>
            </p:cNvPr>
            <p:cNvPicPr/>
            <p:nvPr/>
          </p:nvPicPr>
          <p:blipFill>
            <a:blip r:embed="rId5"/>
            <a:stretch>
              <a:fillRect/>
            </a:stretch>
          </p:blipFill>
          <p:spPr>
            <a:xfrm>
              <a:off x="1690116" y="1220724"/>
              <a:ext cx="495300" cy="411480"/>
            </a:xfrm>
            <a:prstGeom prst="rect">
              <a:avLst/>
            </a:prstGeom>
          </p:spPr>
        </p:pic>
        <p:pic>
          <p:nvPicPr>
            <p:cNvPr id="10" name="Picture 9">
              <a:extLst>
                <a:ext uri="{FF2B5EF4-FFF2-40B4-BE49-F238E27FC236}">
                  <a16:creationId xmlns:a16="http://schemas.microsoft.com/office/drawing/2014/main" id="{07B80C07-63E5-4044-98D7-5DEE617ED116}"/>
                </a:ext>
              </a:extLst>
            </p:cNvPr>
            <p:cNvPicPr/>
            <p:nvPr/>
          </p:nvPicPr>
          <p:blipFill>
            <a:blip r:embed="rId5"/>
            <a:stretch>
              <a:fillRect/>
            </a:stretch>
          </p:blipFill>
          <p:spPr>
            <a:xfrm>
              <a:off x="1886712" y="1706880"/>
              <a:ext cx="495300" cy="411480"/>
            </a:xfrm>
            <a:prstGeom prst="rect">
              <a:avLst/>
            </a:prstGeom>
          </p:spPr>
        </p:pic>
        <p:pic>
          <p:nvPicPr>
            <p:cNvPr id="11" name="Picture 10">
              <a:extLst>
                <a:ext uri="{FF2B5EF4-FFF2-40B4-BE49-F238E27FC236}">
                  <a16:creationId xmlns:a16="http://schemas.microsoft.com/office/drawing/2014/main" id="{2CDC4654-573F-4241-899B-66A2794D9165}"/>
                </a:ext>
              </a:extLst>
            </p:cNvPr>
            <p:cNvPicPr/>
            <p:nvPr/>
          </p:nvPicPr>
          <p:blipFill>
            <a:blip r:embed="rId5"/>
            <a:stretch>
              <a:fillRect/>
            </a:stretch>
          </p:blipFill>
          <p:spPr>
            <a:xfrm>
              <a:off x="1354836" y="766572"/>
              <a:ext cx="495300" cy="413004"/>
            </a:xfrm>
            <a:prstGeom prst="rect">
              <a:avLst/>
            </a:prstGeom>
          </p:spPr>
        </p:pic>
        <p:pic>
          <p:nvPicPr>
            <p:cNvPr id="12" name="Picture 11">
              <a:extLst>
                <a:ext uri="{FF2B5EF4-FFF2-40B4-BE49-F238E27FC236}">
                  <a16:creationId xmlns:a16="http://schemas.microsoft.com/office/drawing/2014/main" id="{9A85569B-239F-4B51-A119-DE29AC2FADB7}"/>
                </a:ext>
              </a:extLst>
            </p:cNvPr>
            <p:cNvPicPr/>
            <p:nvPr/>
          </p:nvPicPr>
          <p:blipFill>
            <a:blip r:embed="rId5"/>
            <a:stretch>
              <a:fillRect/>
            </a:stretch>
          </p:blipFill>
          <p:spPr>
            <a:xfrm>
              <a:off x="2325624" y="2318004"/>
              <a:ext cx="495300" cy="413004"/>
            </a:xfrm>
            <a:prstGeom prst="rect">
              <a:avLst/>
            </a:prstGeom>
          </p:spPr>
        </p:pic>
      </p:grpSp>
      <p:sp>
        <p:nvSpPr>
          <p:cNvPr id="14" name="TextBox 13">
            <a:extLst>
              <a:ext uri="{FF2B5EF4-FFF2-40B4-BE49-F238E27FC236}">
                <a16:creationId xmlns:a16="http://schemas.microsoft.com/office/drawing/2014/main" id="{58701394-FAB1-4E21-8EB5-04581C7F396C}"/>
              </a:ext>
            </a:extLst>
          </p:cNvPr>
          <p:cNvSpPr txBox="1"/>
          <p:nvPr/>
        </p:nvSpPr>
        <p:spPr>
          <a:xfrm>
            <a:off x="6192982" y="2717339"/>
            <a:ext cx="4835236" cy="1815882"/>
          </a:xfrm>
          <a:prstGeom prst="rect">
            <a:avLst/>
          </a:prstGeom>
          <a:noFill/>
        </p:spPr>
        <p:txBody>
          <a:bodyPr wrap="square" rtlCol="0">
            <a:spAutoFit/>
          </a:bodyPr>
          <a:lstStyle/>
          <a:p>
            <a:r>
              <a:rPr lang="en-GB" sz="2800" dirty="0">
                <a:latin typeface="Lucida Handwriting" panose="03010101010101010101" pitchFamily="66" charset="0"/>
              </a:rPr>
              <a:t>First the very busy spider caught 8 flies, then she ate 4 of them. Now she has 5 left.</a:t>
            </a:r>
          </a:p>
        </p:txBody>
      </p:sp>
      <p:pic>
        <p:nvPicPr>
          <p:cNvPr id="4098" name="Picture 2" descr="Bridging 10 - visualisation resource - Ten Frame | Teaching Resources">
            <a:extLst>
              <a:ext uri="{FF2B5EF4-FFF2-40B4-BE49-F238E27FC236}">
                <a16:creationId xmlns:a16="http://schemas.microsoft.com/office/drawing/2014/main" id="{0DDEFFD9-B043-45D6-9E65-96F75F417C1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0546" r="4510" b="35436"/>
          <a:stretch/>
        </p:blipFill>
        <p:spPr bwMode="auto">
          <a:xfrm>
            <a:off x="5134367" y="5569928"/>
            <a:ext cx="2355705" cy="998147"/>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ow to use finger math - YouTube">
            <a:extLst>
              <a:ext uri="{FF2B5EF4-FFF2-40B4-BE49-F238E27FC236}">
                <a16:creationId xmlns:a16="http://schemas.microsoft.com/office/drawing/2014/main" id="{BF5C62F7-A26B-413C-977A-1DBCE3970735}"/>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8351" t="6830" r="7649" b="6735"/>
          <a:stretch/>
        </p:blipFill>
        <p:spPr bwMode="auto">
          <a:xfrm>
            <a:off x="7490072" y="5240121"/>
            <a:ext cx="1828801" cy="1383133"/>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FREE! - 0-10 Number Line Display Banner (teacher made)">
            <a:extLst>
              <a:ext uri="{FF2B5EF4-FFF2-40B4-BE49-F238E27FC236}">
                <a16:creationId xmlns:a16="http://schemas.microsoft.com/office/drawing/2014/main" id="{83F63971-61CA-4DF0-BFED-A00FC640484D}"/>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b="50553"/>
          <a:stretch/>
        </p:blipFill>
        <p:spPr bwMode="auto">
          <a:xfrm>
            <a:off x="9318873" y="5804572"/>
            <a:ext cx="2819363" cy="697040"/>
          </a:xfrm>
          <a:prstGeom prst="rect">
            <a:avLst/>
          </a:prstGeom>
          <a:noFill/>
          <a:extLst>
            <a:ext uri="{909E8E84-426E-40DD-AFC4-6F175D3DCCD1}">
              <a14:hiddenFill xmlns:a14="http://schemas.microsoft.com/office/drawing/2010/main">
                <a:solidFill>
                  <a:srgbClr val="FFFFFF"/>
                </a:solidFill>
              </a14:hiddenFill>
            </a:ext>
          </a:extLst>
        </p:spPr>
      </p:pic>
      <p:pic>
        <p:nvPicPr>
          <p:cNvPr id="16" name="Recorded Sound">
            <a:hlinkClick r:id="" action="ppaction://media"/>
            <a:extLst>
              <a:ext uri="{FF2B5EF4-FFF2-40B4-BE49-F238E27FC236}">
                <a16:creationId xmlns:a16="http://schemas.microsoft.com/office/drawing/2014/main" id="{DDE64C5F-D9C4-44C0-BE61-6C66959B7253}"/>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2936706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520"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78975-29DE-49B0-A2F3-D882AAE7C521}"/>
              </a:ext>
            </a:extLst>
          </p:cNvPr>
          <p:cNvSpPr>
            <a:spLocks noGrp="1"/>
          </p:cNvSpPr>
          <p:nvPr>
            <p:ph type="title"/>
          </p:nvPr>
        </p:nvSpPr>
        <p:spPr/>
        <p:txBody>
          <a:bodyPr/>
          <a:lstStyle/>
          <a:p>
            <a:r>
              <a:rPr lang="en-GB" dirty="0">
                <a:latin typeface="Lucida Handwriting" panose="03010101010101010101" pitchFamily="66" charset="0"/>
              </a:rPr>
              <a:t>Listen again. True or false? How do you know?</a:t>
            </a:r>
          </a:p>
        </p:txBody>
      </p:sp>
      <p:grpSp>
        <p:nvGrpSpPr>
          <p:cNvPr id="3" name="Group 2">
            <a:extLst>
              <a:ext uri="{FF2B5EF4-FFF2-40B4-BE49-F238E27FC236}">
                <a16:creationId xmlns:a16="http://schemas.microsoft.com/office/drawing/2014/main" id="{E334147F-5B7B-4DF8-A71A-84010D1574A5}"/>
              </a:ext>
            </a:extLst>
          </p:cNvPr>
          <p:cNvGrpSpPr/>
          <p:nvPr/>
        </p:nvGrpSpPr>
        <p:grpSpPr>
          <a:xfrm>
            <a:off x="832514" y="2122252"/>
            <a:ext cx="5166505" cy="4140661"/>
            <a:chOff x="0" y="0"/>
            <a:chExt cx="4652772" cy="3453384"/>
          </a:xfrm>
        </p:grpSpPr>
        <p:pic>
          <p:nvPicPr>
            <p:cNvPr id="4" name="Picture 3">
              <a:extLst>
                <a:ext uri="{FF2B5EF4-FFF2-40B4-BE49-F238E27FC236}">
                  <a16:creationId xmlns:a16="http://schemas.microsoft.com/office/drawing/2014/main" id="{92C0BF53-578C-4D27-9117-C46CFAED166B}"/>
                </a:ext>
              </a:extLst>
            </p:cNvPr>
            <p:cNvPicPr/>
            <p:nvPr/>
          </p:nvPicPr>
          <p:blipFill>
            <a:blip r:embed="rId4"/>
            <a:stretch>
              <a:fillRect/>
            </a:stretch>
          </p:blipFill>
          <p:spPr>
            <a:xfrm>
              <a:off x="0" y="0"/>
              <a:ext cx="4652772" cy="3453384"/>
            </a:xfrm>
            <a:prstGeom prst="rect">
              <a:avLst/>
            </a:prstGeom>
          </p:spPr>
        </p:pic>
        <p:pic>
          <p:nvPicPr>
            <p:cNvPr id="5" name="Picture 4">
              <a:extLst>
                <a:ext uri="{FF2B5EF4-FFF2-40B4-BE49-F238E27FC236}">
                  <a16:creationId xmlns:a16="http://schemas.microsoft.com/office/drawing/2014/main" id="{5AFA5D24-7A44-482F-9470-10A4B567EDE3}"/>
                </a:ext>
              </a:extLst>
            </p:cNvPr>
            <p:cNvPicPr/>
            <p:nvPr/>
          </p:nvPicPr>
          <p:blipFill>
            <a:blip r:embed="rId5"/>
            <a:stretch>
              <a:fillRect/>
            </a:stretch>
          </p:blipFill>
          <p:spPr>
            <a:xfrm>
              <a:off x="717804" y="1170432"/>
              <a:ext cx="495300" cy="413004"/>
            </a:xfrm>
            <a:prstGeom prst="rect">
              <a:avLst/>
            </a:prstGeom>
          </p:spPr>
        </p:pic>
        <p:pic>
          <p:nvPicPr>
            <p:cNvPr id="6" name="Picture 5">
              <a:extLst>
                <a:ext uri="{FF2B5EF4-FFF2-40B4-BE49-F238E27FC236}">
                  <a16:creationId xmlns:a16="http://schemas.microsoft.com/office/drawing/2014/main" id="{6C3CD03F-2609-4B46-AF5C-BFAEB134BBB7}"/>
                </a:ext>
              </a:extLst>
            </p:cNvPr>
            <p:cNvPicPr/>
            <p:nvPr/>
          </p:nvPicPr>
          <p:blipFill>
            <a:blip r:embed="rId5"/>
            <a:stretch>
              <a:fillRect/>
            </a:stretch>
          </p:blipFill>
          <p:spPr>
            <a:xfrm>
              <a:off x="1568196" y="1981200"/>
              <a:ext cx="495300" cy="413004"/>
            </a:xfrm>
            <a:prstGeom prst="rect">
              <a:avLst/>
            </a:prstGeom>
          </p:spPr>
        </p:pic>
        <p:pic>
          <p:nvPicPr>
            <p:cNvPr id="7" name="Picture 6">
              <a:extLst>
                <a:ext uri="{FF2B5EF4-FFF2-40B4-BE49-F238E27FC236}">
                  <a16:creationId xmlns:a16="http://schemas.microsoft.com/office/drawing/2014/main" id="{6A34BE63-BC07-4787-A60B-5876CCB95B1D}"/>
                </a:ext>
              </a:extLst>
            </p:cNvPr>
            <p:cNvPicPr/>
            <p:nvPr/>
          </p:nvPicPr>
          <p:blipFill>
            <a:blip r:embed="rId5"/>
            <a:stretch>
              <a:fillRect/>
            </a:stretch>
          </p:blipFill>
          <p:spPr>
            <a:xfrm>
              <a:off x="1062228" y="1766316"/>
              <a:ext cx="495300" cy="413004"/>
            </a:xfrm>
            <a:prstGeom prst="rect">
              <a:avLst/>
            </a:prstGeom>
          </p:spPr>
        </p:pic>
        <p:pic>
          <p:nvPicPr>
            <p:cNvPr id="8" name="Picture 7">
              <a:extLst>
                <a:ext uri="{FF2B5EF4-FFF2-40B4-BE49-F238E27FC236}">
                  <a16:creationId xmlns:a16="http://schemas.microsoft.com/office/drawing/2014/main" id="{FEE908EF-6658-4134-BDB4-0DB1A77D495E}"/>
                </a:ext>
              </a:extLst>
            </p:cNvPr>
            <p:cNvPicPr/>
            <p:nvPr/>
          </p:nvPicPr>
          <p:blipFill>
            <a:blip r:embed="rId5"/>
            <a:stretch>
              <a:fillRect/>
            </a:stretch>
          </p:blipFill>
          <p:spPr>
            <a:xfrm>
              <a:off x="2426208" y="998220"/>
              <a:ext cx="495300" cy="413004"/>
            </a:xfrm>
            <a:prstGeom prst="rect">
              <a:avLst/>
            </a:prstGeom>
          </p:spPr>
        </p:pic>
        <p:pic>
          <p:nvPicPr>
            <p:cNvPr id="9" name="Picture 8">
              <a:extLst>
                <a:ext uri="{FF2B5EF4-FFF2-40B4-BE49-F238E27FC236}">
                  <a16:creationId xmlns:a16="http://schemas.microsoft.com/office/drawing/2014/main" id="{1A1E7975-C614-4C54-952A-EC0113147F9F}"/>
                </a:ext>
              </a:extLst>
            </p:cNvPr>
            <p:cNvPicPr/>
            <p:nvPr/>
          </p:nvPicPr>
          <p:blipFill>
            <a:blip r:embed="rId5"/>
            <a:stretch>
              <a:fillRect/>
            </a:stretch>
          </p:blipFill>
          <p:spPr>
            <a:xfrm>
              <a:off x="1690116" y="1220724"/>
              <a:ext cx="495300" cy="411480"/>
            </a:xfrm>
            <a:prstGeom prst="rect">
              <a:avLst/>
            </a:prstGeom>
          </p:spPr>
        </p:pic>
        <p:pic>
          <p:nvPicPr>
            <p:cNvPr id="10" name="Picture 9">
              <a:extLst>
                <a:ext uri="{FF2B5EF4-FFF2-40B4-BE49-F238E27FC236}">
                  <a16:creationId xmlns:a16="http://schemas.microsoft.com/office/drawing/2014/main" id="{67BE22A5-09CE-4784-AF44-8417CDDE460B}"/>
                </a:ext>
              </a:extLst>
            </p:cNvPr>
            <p:cNvPicPr/>
            <p:nvPr/>
          </p:nvPicPr>
          <p:blipFill>
            <a:blip r:embed="rId5"/>
            <a:stretch>
              <a:fillRect/>
            </a:stretch>
          </p:blipFill>
          <p:spPr>
            <a:xfrm>
              <a:off x="1886712" y="1706880"/>
              <a:ext cx="495300" cy="411480"/>
            </a:xfrm>
            <a:prstGeom prst="rect">
              <a:avLst/>
            </a:prstGeom>
          </p:spPr>
        </p:pic>
        <p:pic>
          <p:nvPicPr>
            <p:cNvPr id="11" name="Picture 10">
              <a:extLst>
                <a:ext uri="{FF2B5EF4-FFF2-40B4-BE49-F238E27FC236}">
                  <a16:creationId xmlns:a16="http://schemas.microsoft.com/office/drawing/2014/main" id="{54930009-F07C-442C-9860-DCC9D450EAAD}"/>
                </a:ext>
              </a:extLst>
            </p:cNvPr>
            <p:cNvPicPr/>
            <p:nvPr/>
          </p:nvPicPr>
          <p:blipFill>
            <a:blip r:embed="rId5"/>
            <a:stretch>
              <a:fillRect/>
            </a:stretch>
          </p:blipFill>
          <p:spPr>
            <a:xfrm>
              <a:off x="1354836" y="766572"/>
              <a:ext cx="495300" cy="413004"/>
            </a:xfrm>
            <a:prstGeom prst="rect">
              <a:avLst/>
            </a:prstGeom>
          </p:spPr>
        </p:pic>
      </p:grpSp>
      <p:sp>
        <p:nvSpPr>
          <p:cNvPr id="12" name="TextBox 11">
            <a:extLst>
              <a:ext uri="{FF2B5EF4-FFF2-40B4-BE49-F238E27FC236}">
                <a16:creationId xmlns:a16="http://schemas.microsoft.com/office/drawing/2014/main" id="{E678D65B-CDED-4BFA-899B-13C0AC8FB18B}"/>
              </a:ext>
            </a:extLst>
          </p:cNvPr>
          <p:cNvSpPr txBox="1"/>
          <p:nvPr/>
        </p:nvSpPr>
        <p:spPr>
          <a:xfrm>
            <a:off x="6638698" y="2671809"/>
            <a:ext cx="4835236" cy="1815882"/>
          </a:xfrm>
          <a:prstGeom prst="rect">
            <a:avLst/>
          </a:prstGeom>
          <a:noFill/>
        </p:spPr>
        <p:txBody>
          <a:bodyPr wrap="square" rtlCol="0">
            <a:spAutoFit/>
          </a:bodyPr>
          <a:lstStyle/>
          <a:p>
            <a:r>
              <a:rPr lang="en-GB" sz="2800" dirty="0">
                <a:latin typeface="Lucida Handwriting" panose="03010101010101010101" pitchFamily="66" charset="0"/>
              </a:rPr>
              <a:t>First the very busy spider caught 7 flies, then she ate 3 of them. Now she has 4 left.</a:t>
            </a:r>
          </a:p>
        </p:txBody>
      </p:sp>
      <p:pic>
        <p:nvPicPr>
          <p:cNvPr id="14" name="Recorded Sound">
            <a:hlinkClick r:id="" action="ppaction://media"/>
            <a:extLst>
              <a:ext uri="{FF2B5EF4-FFF2-40B4-BE49-F238E27FC236}">
                <a16:creationId xmlns:a16="http://schemas.microsoft.com/office/drawing/2014/main" id="{F8FC9269-EAF3-4580-BD19-900702253CE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791200" y="3124200"/>
            <a:ext cx="609600" cy="609600"/>
          </a:xfrm>
          <a:prstGeom prst="rect">
            <a:avLst/>
          </a:prstGeom>
        </p:spPr>
      </p:pic>
      <p:sp>
        <p:nvSpPr>
          <p:cNvPr id="15" name="Oval 14">
            <a:extLst>
              <a:ext uri="{FF2B5EF4-FFF2-40B4-BE49-F238E27FC236}">
                <a16:creationId xmlns:a16="http://schemas.microsoft.com/office/drawing/2014/main" id="{628CB8CF-ABEB-4B0E-BDB9-B11DDC18D22B}"/>
              </a:ext>
            </a:extLst>
          </p:cNvPr>
          <p:cNvSpPr/>
          <p:nvPr/>
        </p:nvSpPr>
        <p:spPr>
          <a:xfrm>
            <a:off x="6574971" y="5884332"/>
            <a:ext cx="420915" cy="378581"/>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74BB20C6-5E45-4362-8D6D-934E8E2F09F7}"/>
              </a:ext>
            </a:extLst>
          </p:cNvPr>
          <p:cNvSpPr/>
          <p:nvPr/>
        </p:nvSpPr>
        <p:spPr>
          <a:xfrm>
            <a:off x="7266379" y="5914734"/>
            <a:ext cx="420915" cy="37858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9BBF5C73-59F3-49DD-A523-6593848EE748}"/>
              </a:ext>
            </a:extLst>
          </p:cNvPr>
          <p:cNvSpPr/>
          <p:nvPr/>
        </p:nvSpPr>
        <p:spPr>
          <a:xfrm>
            <a:off x="8761349" y="5906870"/>
            <a:ext cx="420915" cy="37858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FA48842C-F08A-4EB6-8854-FD76FE9D72AF}"/>
              </a:ext>
            </a:extLst>
          </p:cNvPr>
          <p:cNvSpPr/>
          <p:nvPr/>
        </p:nvSpPr>
        <p:spPr>
          <a:xfrm>
            <a:off x="8105564" y="5933921"/>
            <a:ext cx="420915" cy="378581"/>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DF9F1764-9DDC-4660-ADE8-E898B7DDB544}"/>
              </a:ext>
            </a:extLst>
          </p:cNvPr>
          <p:cNvSpPr/>
          <p:nvPr/>
        </p:nvSpPr>
        <p:spPr>
          <a:xfrm>
            <a:off x="9482442" y="5915557"/>
            <a:ext cx="420915" cy="378581"/>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3D1462B3-66EA-4BCA-8B1C-428CB823A220}"/>
              </a:ext>
            </a:extLst>
          </p:cNvPr>
          <p:cNvSpPr/>
          <p:nvPr/>
        </p:nvSpPr>
        <p:spPr>
          <a:xfrm>
            <a:off x="10138227" y="5933921"/>
            <a:ext cx="420915" cy="378581"/>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E146FA1C-05DD-44AD-99D3-FDE8C3D94F39}"/>
              </a:ext>
            </a:extLst>
          </p:cNvPr>
          <p:cNvSpPr/>
          <p:nvPr/>
        </p:nvSpPr>
        <p:spPr>
          <a:xfrm>
            <a:off x="10711542" y="5933921"/>
            <a:ext cx="420915" cy="378581"/>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14077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302"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D7A4C-5B45-4610-AD2D-EE027CBC0AFA}"/>
              </a:ext>
            </a:extLst>
          </p:cNvPr>
          <p:cNvSpPr>
            <a:spLocks noGrp="1"/>
          </p:cNvSpPr>
          <p:nvPr>
            <p:ph type="title"/>
          </p:nvPr>
        </p:nvSpPr>
        <p:spPr/>
        <p:txBody>
          <a:bodyPr/>
          <a:lstStyle/>
          <a:p>
            <a:r>
              <a:rPr lang="en-GB" sz="2400" dirty="0">
                <a:latin typeface="Lucida Handwriting" panose="03010101010101010101" pitchFamily="66" charset="0"/>
              </a:rPr>
              <a:t>Last one. How did you get on? What did you use to help you prove whether it was true or false?</a:t>
            </a:r>
          </a:p>
        </p:txBody>
      </p:sp>
      <p:grpSp>
        <p:nvGrpSpPr>
          <p:cNvPr id="3" name="Group 2">
            <a:extLst>
              <a:ext uri="{FF2B5EF4-FFF2-40B4-BE49-F238E27FC236}">
                <a16:creationId xmlns:a16="http://schemas.microsoft.com/office/drawing/2014/main" id="{4473597C-97FF-4E3B-818A-14EF5963B9B4}"/>
              </a:ext>
            </a:extLst>
          </p:cNvPr>
          <p:cNvGrpSpPr/>
          <p:nvPr/>
        </p:nvGrpSpPr>
        <p:grpSpPr>
          <a:xfrm>
            <a:off x="666259" y="2658398"/>
            <a:ext cx="4652645" cy="3453130"/>
            <a:chOff x="0" y="0"/>
            <a:chExt cx="4652772" cy="3453384"/>
          </a:xfrm>
        </p:grpSpPr>
        <p:pic>
          <p:nvPicPr>
            <p:cNvPr id="4" name="Picture 3">
              <a:extLst>
                <a:ext uri="{FF2B5EF4-FFF2-40B4-BE49-F238E27FC236}">
                  <a16:creationId xmlns:a16="http://schemas.microsoft.com/office/drawing/2014/main" id="{CAE24813-F734-435E-A559-84B9D21352CC}"/>
                </a:ext>
              </a:extLst>
            </p:cNvPr>
            <p:cNvPicPr/>
            <p:nvPr/>
          </p:nvPicPr>
          <p:blipFill>
            <a:blip r:embed="rId4"/>
            <a:stretch>
              <a:fillRect/>
            </a:stretch>
          </p:blipFill>
          <p:spPr>
            <a:xfrm>
              <a:off x="0" y="0"/>
              <a:ext cx="4652772" cy="3453384"/>
            </a:xfrm>
            <a:prstGeom prst="rect">
              <a:avLst/>
            </a:prstGeom>
          </p:spPr>
        </p:pic>
        <p:pic>
          <p:nvPicPr>
            <p:cNvPr id="5" name="Picture 4">
              <a:extLst>
                <a:ext uri="{FF2B5EF4-FFF2-40B4-BE49-F238E27FC236}">
                  <a16:creationId xmlns:a16="http://schemas.microsoft.com/office/drawing/2014/main" id="{5410B41B-8E76-45AE-8A6D-F02DA4A1578B}"/>
                </a:ext>
              </a:extLst>
            </p:cNvPr>
            <p:cNvPicPr/>
            <p:nvPr/>
          </p:nvPicPr>
          <p:blipFill>
            <a:blip r:embed="rId5"/>
            <a:stretch>
              <a:fillRect/>
            </a:stretch>
          </p:blipFill>
          <p:spPr>
            <a:xfrm>
              <a:off x="717804" y="1170432"/>
              <a:ext cx="495300" cy="413004"/>
            </a:xfrm>
            <a:prstGeom prst="rect">
              <a:avLst/>
            </a:prstGeom>
          </p:spPr>
        </p:pic>
        <p:pic>
          <p:nvPicPr>
            <p:cNvPr id="6" name="Picture 5">
              <a:extLst>
                <a:ext uri="{FF2B5EF4-FFF2-40B4-BE49-F238E27FC236}">
                  <a16:creationId xmlns:a16="http://schemas.microsoft.com/office/drawing/2014/main" id="{F5AB203F-599C-4DB8-AAC9-105BD00FF428}"/>
                </a:ext>
              </a:extLst>
            </p:cNvPr>
            <p:cNvPicPr/>
            <p:nvPr/>
          </p:nvPicPr>
          <p:blipFill>
            <a:blip r:embed="rId5"/>
            <a:stretch>
              <a:fillRect/>
            </a:stretch>
          </p:blipFill>
          <p:spPr>
            <a:xfrm>
              <a:off x="1568196" y="1981200"/>
              <a:ext cx="495300" cy="413004"/>
            </a:xfrm>
            <a:prstGeom prst="rect">
              <a:avLst/>
            </a:prstGeom>
          </p:spPr>
        </p:pic>
        <p:pic>
          <p:nvPicPr>
            <p:cNvPr id="7" name="Picture 6">
              <a:extLst>
                <a:ext uri="{FF2B5EF4-FFF2-40B4-BE49-F238E27FC236}">
                  <a16:creationId xmlns:a16="http://schemas.microsoft.com/office/drawing/2014/main" id="{DA0FD1A1-113D-47A2-BFBA-95803F56478D}"/>
                </a:ext>
              </a:extLst>
            </p:cNvPr>
            <p:cNvPicPr/>
            <p:nvPr/>
          </p:nvPicPr>
          <p:blipFill>
            <a:blip r:embed="rId5"/>
            <a:stretch>
              <a:fillRect/>
            </a:stretch>
          </p:blipFill>
          <p:spPr>
            <a:xfrm>
              <a:off x="1062228" y="1766316"/>
              <a:ext cx="495300" cy="413004"/>
            </a:xfrm>
            <a:prstGeom prst="rect">
              <a:avLst/>
            </a:prstGeom>
          </p:spPr>
        </p:pic>
        <p:pic>
          <p:nvPicPr>
            <p:cNvPr id="8" name="Picture 7">
              <a:extLst>
                <a:ext uri="{FF2B5EF4-FFF2-40B4-BE49-F238E27FC236}">
                  <a16:creationId xmlns:a16="http://schemas.microsoft.com/office/drawing/2014/main" id="{05CD6458-E9EE-40B0-A5EF-98B7ABDFBD4B}"/>
                </a:ext>
              </a:extLst>
            </p:cNvPr>
            <p:cNvPicPr/>
            <p:nvPr/>
          </p:nvPicPr>
          <p:blipFill>
            <a:blip r:embed="rId5"/>
            <a:stretch>
              <a:fillRect/>
            </a:stretch>
          </p:blipFill>
          <p:spPr>
            <a:xfrm>
              <a:off x="2426208" y="998220"/>
              <a:ext cx="495300" cy="413004"/>
            </a:xfrm>
            <a:prstGeom prst="rect">
              <a:avLst/>
            </a:prstGeom>
          </p:spPr>
        </p:pic>
        <p:pic>
          <p:nvPicPr>
            <p:cNvPr id="9" name="Picture 8">
              <a:extLst>
                <a:ext uri="{FF2B5EF4-FFF2-40B4-BE49-F238E27FC236}">
                  <a16:creationId xmlns:a16="http://schemas.microsoft.com/office/drawing/2014/main" id="{75FC832E-40B3-4519-91D7-E56646742670}"/>
                </a:ext>
              </a:extLst>
            </p:cNvPr>
            <p:cNvPicPr/>
            <p:nvPr/>
          </p:nvPicPr>
          <p:blipFill>
            <a:blip r:embed="rId5"/>
            <a:stretch>
              <a:fillRect/>
            </a:stretch>
          </p:blipFill>
          <p:spPr>
            <a:xfrm>
              <a:off x="1690116" y="1220724"/>
              <a:ext cx="495300" cy="411480"/>
            </a:xfrm>
            <a:prstGeom prst="rect">
              <a:avLst/>
            </a:prstGeom>
          </p:spPr>
        </p:pic>
        <p:pic>
          <p:nvPicPr>
            <p:cNvPr id="10" name="Picture 9">
              <a:extLst>
                <a:ext uri="{FF2B5EF4-FFF2-40B4-BE49-F238E27FC236}">
                  <a16:creationId xmlns:a16="http://schemas.microsoft.com/office/drawing/2014/main" id="{B25C5DF4-E4FD-4755-93D5-9327032EF618}"/>
                </a:ext>
              </a:extLst>
            </p:cNvPr>
            <p:cNvPicPr/>
            <p:nvPr/>
          </p:nvPicPr>
          <p:blipFill>
            <a:blip r:embed="rId5"/>
            <a:stretch>
              <a:fillRect/>
            </a:stretch>
          </p:blipFill>
          <p:spPr>
            <a:xfrm>
              <a:off x="1886712" y="1706880"/>
              <a:ext cx="495300" cy="411480"/>
            </a:xfrm>
            <a:prstGeom prst="rect">
              <a:avLst/>
            </a:prstGeom>
          </p:spPr>
        </p:pic>
        <p:pic>
          <p:nvPicPr>
            <p:cNvPr id="11" name="Picture 10">
              <a:extLst>
                <a:ext uri="{FF2B5EF4-FFF2-40B4-BE49-F238E27FC236}">
                  <a16:creationId xmlns:a16="http://schemas.microsoft.com/office/drawing/2014/main" id="{5A47ADAF-B3CA-4439-A9B9-B607ECF98023}"/>
                </a:ext>
              </a:extLst>
            </p:cNvPr>
            <p:cNvPicPr/>
            <p:nvPr/>
          </p:nvPicPr>
          <p:blipFill>
            <a:blip r:embed="rId5"/>
            <a:stretch>
              <a:fillRect/>
            </a:stretch>
          </p:blipFill>
          <p:spPr>
            <a:xfrm>
              <a:off x="1354836" y="766572"/>
              <a:ext cx="495300" cy="413004"/>
            </a:xfrm>
            <a:prstGeom prst="rect">
              <a:avLst/>
            </a:prstGeom>
          </p:spPr>
        </p:pic>
        <p:pic>
          <p:nvPicPr>
            <p:cNvPr id="12" name="Picture 11">
              <a:extLst>
                <a:ext uri="{FF2B5EF4-FFF2-40B4-BE49-F238E27FC236}">
                  <a16:creationId xmlns:a16="http://schemas.microsoft.com/office/drawing/2014/main" id="{DFF4D667-426A-4B04-AA06-132565C2D777}"/>
                </a:ext>
              </a:extLst>
            </p:cNvPr>
            <p:cNvPicPr/>
            <p:nvPr/>
          </p:nvPicPr>
          <p:blipFill>
            <a:blip r:embed="rId5"/>
            <a:stretch>
              <a:fillRect/>
            </a:stretch>
          </p:blipFill>
          <p:spPr>
            <a:xfrm>
              <a:off x="2325624" y="2318004"/>
              <a:ext cx="495300" cy="413004"/>
            </a:xfrm>
            <a:prstGeom prst="rect">
              <a:avLst/>
            </a:prstGeom>
          </p:spPr>
        </p:pic>
        <p:pic>
          <p:nvPicPr>
            <p:cNvPr id="13" name="Picture 12">
              <a:extLst>
                <a:ext uri="{FF2B5EF4-FFF2-40B4-BE49-F238E27FC236}">
                  <a16:creationId xmlns:a16="http://schemas.microsoft.com/office/drawing/2014/main" id="{5D5167C0-DD0F-490D-9D1A-3B9A9971B218}"/>
                </a:ext>
              </a:extLst>
            </p:cNvPr>
            <p:cNvPicPr/>
            <p:nvPr/>
          </p:nvPicPr>
          <p:blipFill>
            <a:blip r:embed="rId5"/>
            <a:stretch>
              <a:fillRect/>
            </a:stretch>
          </p:blipFill>
          <p:spPr>
            <a:xfrm>
              <a:off x="2478024" y="1504188"/>
              <a:ext cx="495300" cy="411480"/>
            </a:xfrm>
            <a:prstGeom prst="rect">
              <a:avLst/>
            </a:prstGeom>
          </p:spPr>
        </p:pic>
        <p:pic>
          <p:nvPicPr>
            <p:cNvPr id="14" name="Picture 13">
              <a:extLst>
                <a:ext uri="{FF2B5EF4-FFF2-40B4-BE49-F238E27FC236}">
                  <a16:creationId xmlns:a16="http://schemas.microsoft.com/office/drawing/2014/main" id="{F7BD7410-8A8B-4F6A-A42F-2E01BB74ABFA}"/>
                </a:ext>
              </a:extLst>
            </p:cNvPr>
            <p:cNvPicPr/>
            <p:nvPr/>
          </p:nvPicPr>
          <p:blipFill>
            <a:blip r:embed="rId5"/>
            <a:stretch>
              <a:fillRect/>
            </a:stretch>
          </p:blipFill>
          <p:spPr>
            <a:xfrm>
              <a:off x="2058924" y="647700"/>
              <a:ext cx="495300" cy="413004"/>
            </a:xfrm>
            <a:prstGeom prst="rect">
              <a:avLst/>
            </a:prstGeom>
          </p:spPr>
        </p:pic>
      </p:grpSp>
      <p:sp>
        <p:nvSpPr>
          <p:cNvPr id="15" name="TextBox 14">
            <a:extLst>
              <a:ext uri="{FF2B5EF4-FFF2-40B4-BE49-F238E27FC236}">
                <a16:creationId xmlns:a16="http://schemas.microsoft.com/office/drawing/2014/main" id="{78AAA1D0-B5C2-4BE6-A745-E170F166C9AC}"/>
              </a:ext>
            </a:extLst>
          </p:cNvPr>
          <p:cNvSpPr txBox="1"/>
          <p:nvPr/>
        </p:nvSpPr>
        <p:spPr>
          <a:xfrm>
            <a:off x="6117457" y="2658398"/>
            <a:ext cx="4835236" cy="1815882"/>
          </a:xfrm>
          <a:prstGeom prst="rect">
            <a:avLst/>
          </a:prstGeom>
          <a:noFill/>
        </p:spPr>
        <p:txBody>
          <a:bodyPr wrap="square" rtlCol="0">
            <a:spAutoFit/>
          </a:bodyPr>
          <a:lstStyle/>
          <a:p>
            <a:r>
              <a:rPr lang="en-GB" sz="2800" dirty="0">
                <a:latin typeface="Lucida Handwriting" panose="03010101010101010101" pitchFamily="66" charset="0"/>
              </a:rPr>
              <a:t>First the very busy spider caught 10 flies, then she ate 4 of them. Now she has 7 left.</a:t>
            </a:r>
          </a:p>
        </p:txBody>
      </p:sp>
      <p:pic>
        <p:nvPicPr>
          <p:cNvPr id="16" name="Recorded Sound">
            <a:hlinkClick r:id="" action="ppaction://media"/>
            <a:extLst>
              <a:ext uri="{FF2B5EF4-FFF2-40B4-BE49-F238E27FC236}">
                <a16:creationId xmlns:a16="http://schemas.microsoft.com/office/drawing/2014/main" id="{61AD5766-13A3-4C3A-A64C-CBA236BE527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501064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838"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BF35D-FF25-4FE6-9BCD-5975D20FFDBA}"/>
              </a:ext>
            </a:extLst>
          </p:cNvPr>
          <p:cNvSpPr>
            <a:spLocks noGrp="1"/>
          </p:cNvSpPr>
          <p:nvPr>
            <p:ph type="title"/>
          </p:nvPr>
        </p:nvSpPr>
        <p:spPr>
          <a:xfrm>
            <a:off x="773980" y="1295400"/>
            <a:ext cx="3827517" cy="1600200"/>
          </a:xfrm>
        </p:spPr>
        <p:txBody>
          <a:bodyPr/>
          <a:lstStyle/>
          <a:p>
            <a:pPr algn="ctr"/>
            <a:r>
              <a:rPr lang="en-GB" dirty="0"/>
              <a:t>Challenge 3</a:t>
            </a:r>
          </a:p>
        </p:txBody>
      </p:sp>
      <p:sp>
        <p:nvSpPr>
          <p:cNvPr id="3" name="Content Placeholder 2">
            <a:extLst>
              <a:ext uri="{FF2B5EF4-FFF2-40B4-BE49-F238E27FC236}">
                <a16:creationId xmlns:a16="http://schemas.microsoft.com/office/drawing/2014/main" id="{B77105A8-9593-4324-9534-913104DD5D19}"/>
              </a:ext>
            </a:extLst>
          </p:cNvPr>
          <p:cNvSpPr>
            <a:spLocks noGrp="1"/>
          </p:cNvSpPr>
          <p:nvPr>
            <p:ph idx="1"/>
          </p:nvPr>
        </p:nvSpPr>
        <p:spPr>
          <a:xfrm>
            <a:off x="4990717" y="972571"/>
            <a:ext cx="6427303" cy="1947091"/>
          </a:xfrm>
        </p:spPr>
        <p:txBody>
          <a:bodyPr>
            <a:normAutofit/>
          </a:bodyPr>
          <a:lstStyle/>
          <a:p>
            <a:pPr marL="0" indent="0" algn="ctr">
              <a:buNone/>
            </a:pPr>
            <a:r>
              <a:rPr lang="en-GB" sz="2800" b="1" dirty="0">
                <a:latin typeface="Lucida Handwriting" panose="03010101010101010101" pitchFamily="66" charset="0"/>
              </a:rPr>
              <a:t>Number Bonds to 8</a:t>
            </a:r>
          </a:p>
          <a:p>
            <a:pPr marL="0" indent="0">
              <a:buNone/>
            </a:pPr>
            <a:r>
              <a:rPr lang="en-GB" sz="2800" dirty="0">
                <a:latin typeface="Lucida Handwriting" panose="03010101010101010101" pitchFamily="66" charset="0"/>
              </a:rPr>
              <a:t>We know that a spider has 8 legs. How many legs does it have each side of its body?</a:t>
            </a:r>
          </a:p>
          <a:p>
            <a:pPr marL="0" indent="0">
              <a:buNone/>
            </a:pPr>
            <a:endParaRPr lang="en-GB" sz="2800" dirty="0">
              <a:latin typeface="Lucida Handwriting" panose="03010101010101010101" pitchFamily="66" charset="0"/>
            </a:endParaRPr>
          </a:p>
          <a:p>
            <a:pPr marL="0" indent="0">
              <a:buNone/>
            </a:pPr>
            <a:endParaRPr lang="en-GB" dirty="0">
              <a:latin typeface="Comic Sans MS" panose="030F0702030302020204" pitchFamily="66" charset="0"/>
            </a:endParaRPr>
          </a:p>
        </p:txBody>
      </p:sp>
      <p:pic>
        <p:nvPicPr>
          <p:cNvPr id="6" name="Picture 5">
            <a:extLst>
              <a:ext uri="{FF2B5EF4-FFF2-40B4-BE49-F238E27FC236}">
                <a16:creationId xmlns:a16="http://schemas.microsoft.com/office/drawing/2014/main" id="{418D1D58-C34F-482D-AAFC-D57B6AF5C69B}"/>
              </a:ext>
            </a:extLst>
          </p:cNvPr>
          <p:cNvPicPr>
            <a:picLocks noChangeAspect="1"/>
          </p:cNvPicPr>
          <p:nvPr/>
        </p:nvPicPr>
        <p:blipFill rotWithShape="1">
          <a:blip r:embed="rId3">
            <a:extLst>
              <a:ext uri="{28A0092B-C50C-407E-A947-70E740481C1C}">
                <a14:useLocalDpi xmlns:a14="http://schemas.microsoft.com/office/drawing/2010/main" val="0"/>
              </a:ext>
            </a:extLst>
          </a:blip>
          <a:srcRect l="11655" t="31376" r="13259" b="7604"/>
          <a:stretch/>
        </p:blipFill>
        <p:spPr>
          <a:xfrm>
            <a:off x="1066801" y="3297383"/>
            <a:ext cx="2995662" cy="2445854"/>
          </a:xfrm>
          <a:prstGeom prst="rect">
            <a:avLst/>
          </a:prstGeom>
        </p:spPr>
      </p:pic>
      <p:pic>
        <p:nvPicPr>
          <p:cNvPr id="5124" name="Picture 4" descr="Garden Spiders | Eggs, Webs &amp; Other Spider Facts - The RSPB">
            <a:extLst>
              <a:ext uri="{FF2B5EF4-FFF2-40B4-BE49-F238E27FC236}">
                <a16:creationId xmlns:a16="http://schemas.microsoft.com/office/drawing/2014/main" id="{5BF0AC28-3F3B-47B8-99EE-80D36AB30C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0356" y="2768639"/>
            <a:ext cx="6076517" cy="312562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446804E-F30D-4F54-8CA7-95FBC0B2F78D}"/>
              </a:ext>
            </a:extLst>
          </p:cNvPr>
          <p:cNvSpPr txBox="1"/>
          <p:nvPr/>
        </p:nvSpPr>
        <p:spPr>
          <a:xfrm>
            <a:off x="6975762" y="5743237"/>
            <a:ext cx="4149437" cy="1015663"/>
          </a:xfrm>
          <a:prstGeom prst="rect">
            <a:avLst/>
          </a:prstGeom>
          <a:noFill/>
        </p:spPr>
        <p:txBody>
          <a:bodyPr wrap="square" rtlCol="0">
            <a:spAutoFit/>
          </a:bodyPr>
          <a:lstStyle/>
          <a:p>
            <a:r>
              <a:rPr lang="en-GB" sz="6000" dirty="0">
                <a:latin typeface="Lucida Handwriting" panose="03010101010101010101" pitchFamily="66" charset="0"/>
              </a:rPr>
              <a:t>4</a:t>
            </a:r>
            <a:r>
              <a:rPr lang="en-GB" sz="6000" dirty="0"/>
              <a:t> </a:t>
            </a:r>
            <a:r>
              <a:rPr lang="en-GB" sz="6000" dirty="0">
                <a:latin typeface="Lucida Handwriting" panose="03010101010101010101" pitchFamily="66" charset="0"/>
              </a:rPr>
              <a:t>+ 4 = 8</a:t>
            </a:r>
          </a:p>
        </p:txBody>
      </p:sp>
    </p:spTree>
    <p:extLst>
      <p:ext uri="{BB962C8B-B14F-4D97-AF65-F5344CB8AC3E}">
        <p14:creationId xmlns:p14="http://schemas.microsoft.com/office/powerpoint/2010/main" val="29378132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99FF4-3D95-42E0-9449-061BEE254936}"/>
              </a:ext>
            </a:extLst>
          </p:cNvPr>
          <p:cNvSpPr>
            <a:spLocks noGrp="1"/>
          </p:cNvSpPr>
          <p:nvPr>
            <p:ph type="title"/>
          </p:nvPr>
        </p:nvSpPr>
        <p:spPr>
          <a:xfrm>
            <a:off x="725463" y="904396"/>
            <a:ext cx="9734719" cy="706964"/>
          </a:xfrm>
        </p:spPr>
        <p:txBody>
          <a:bodyPr/>
          <a:lstStyle/>
          <a:p>
            <a:r>
              <a:rPr lang="en-GB" sz="2800" dirty="0">
                <a:latin typeface="Lucida Handwriting" panose="03010101010101010101" pitchFamily="66" charset="0"/>
              </a:rPr>
              <a:t>What if the spider was a little bit wonky and had an uneven number of legs each side of its body…</a:t>
            </a:r>
          </a:p>
        </p:txBody>
      </p:sp>
      <p:sp>
        <p:nvSpPr>
          <p:cNvPr id="3" name="Oval 2">
            <a:extLst>
              <a:ext uri="{FF2B5EF4-FFF2-40B4-BE49-F238E27FC236}">
                <a16:creationId xmlns:a16="http://schemas.microsoft.com/office/drawing/2014/main" id="{D1234F08-E350-489F-B961-D718C48CE004}"/>
              </a:ext>
            </a:extLst>
          </p:cNvPr>
          <p:cNvSpPr/>
          <p:nvPr/>
        </p:nvSpPr>
        <p:spPr>
          <a:xfrm>
            <a:off x="5140036" y="2701636"/>
            <a:ext cx="1330037" cy="90054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4" name="Oval 3">
            <a:extLst>
              <a:ext uri="{FF2B5EF4-FFF2-40B4-BE49-F238E27FC236}">
                <a16:creationId xmlns:a16="http://schemas.microsoft.com/office/drawing/2014/main" id="{8C43A99A-7F53-475D-811F-8F62EDE48CD5}"/>
              </a:ext>
            </a:extLst>
          </p:cNvPr>
          <p:cNvSpPr/>
          <p:nvPr/>
        </p:nvSpPr>
        <p:spPr>
          <a:xfrm>
            <a:off x="4807527" y="3456708"/>
            <a:ext cx="1967345" cy="202969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5" name="Half Frame 4">
            <a:extLst>
              <a:ext uri="{FF2B5EF4-FFF2-40B4-BE49-F238E27FC236}">
                <a16:creationId xmlns:a16="http://schemas.microsoft.com/office/drawing/2014/main" id="{9CF48C05-7896-4584-AEA6-5EC51A94526A}"/>
              </a:ext>
            </a:extLst>
          </p:cNvPr>
          <p:cNvSpPr/>
          <p:nvPr/>
        </p:nvSpPr>
        <p:spPr>
          <a:xfrm rot="1807288">
            <a:off x="6256835" y="3483552"/>
            <a:ext cx="1828800" cy="706964"/>
          </a:xfrm>
          <a:prstGeom prst="halfFram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solidFill>
                <a:schemeClr val="tx1"/>
              </a:solidFill>
            </a:endParaRPr>
          </a:p>
        </p:txBody>
      </p:sp>
      <p:sp>
        <p:nvSpPr>
          <p:cNvPr id="6" name="Half Frame 5">
            <a:extLst>
              <a:ext uri="{FF2B5EF4-FFF2-40B4-BE49-F238E27FC236}">
                <a16:creationId xmlns:a16="http://schemas.microsoft.com/office/drawing/2014/main" id="{8C33637F-445D-4116-B860-9CF4561864B8}"/>
              </a:ext>
            </a:extLst>
          </p:cNvPr>
          <p:cNvSpPr/>
          <p:nvPr/>
        </p:nvSpPr>
        <p:spPr>
          <a:xfrm rot="1807288">
            <a:off x="6523986" y="4053937"/>
            <a:ext cx="1828800" cy="706964"/>
          </a:xfrm>
          <a:prstGeom prst="halfFram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solidFill>
                <a:schemeClr val="tx1"/>
              </a:solidFill>
            </a:endParaRPr>
          </a:p>
        </p:txBody>
      </p:sp>
      <p:sp>
        <p:nvSpPr>
          <p:cNvPr id="7" name="Half Frame 6">
            <a:extLst>
              <a:ext uri="{FF2B5EF4-FFF2-40B4-BE49-F238E27FC236}">
                <a16:creationId xmlns:a16="http://schemas.microsoft.com/office/drawing/2014/main" id="{853E2415-8EA2-40B1-B34C-CE829F072D76}"/>
              </a:ext>
            </a:extLst>
          </p:cNvPr>
          <p:cNvSpPr/>
          <p:nvPr/>
        </p:nvSpPr>
        <p:spPr>
          <a:xfrm rot="1807288">
            <a:off x="6407729" y="4698375"/>
            <a:ext cx="1828800" cy="706964"/>
          </a:xfrm>
          <a:prstGeom prst="halfFram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solidFill>
                <a:schemeClr val="tx1"/>
              </a:solidFill>
            </a:endParaRPr>
          </a:p>
        </p:txBody>
      </p:sp>
      <p:sp>
        <p:nvSpPr>
          <p:cNvPr id="8" name="Half Frame 7">
            <a:extLst>
              <a:ext uri="{FF2B5EF4-FFF2-40B4-BE49-F238E27FC236}">
                <a16:creationId xmlns:a16="http://schemas.microsoft.com/office/drawing/2014/main" id="{5483DB2B-CEC9-413D-9013-A87D36026195}"/>
              </a:ext>
            </a:extLst>
          </p:cNvPr>
          <p:cNvSpPr/>
          <p:nvPr/>
        </p:nvSpPr>
        <p:spPr>
          <a:xfrm rot="1807288">
            <a:off x="6149912" y="5094049"/>
            <a:ext cx="1828800" cy="706964"/>
          </a:xfrm>
          <a:prstGeom prst="halfFram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solidFill>
                <a:schemeClr val="tx1"/>
              </a:solidFill>
            </a:endParaRPr>
          </a:p>
        </p:txBody>
      </p:sp>
      <p:sp>
        <p:nvSpPr>
          <p:cNvPr id="9" name="Half Frame 8">
            <a:extLst>
              <a:ext uri="{FF2B5EF4-FFF2-40B4-BE49-F238E27FC236}">
                <a16:creationId xmlns:a16="http://schemas.microsoft.com/office/drawing/2014/main" id="{A4ADF386-798C-44A5-98DD-483330875FF9}"/>
              </a:ext>
            </a:extLst>
          </p:cNvPr>
          <p:cNvSpPr/>
          <p:nvPr/>
        </p:nvSpPr>
        <p:spPr>
          <a:xfrm rot="3118348">
            <a:off x="5765532" y="5503611"/>
            <a:ext cx="1828800" cy="706964"/>
          </a:xfrm>
          <a:prstGeom prst="halfFram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solidFill>
                <a:schemeClr val="tx1"/>
              </a:solidFill>
            </a:endParaRPr>
          </a:p>
        </p:txBody>
      </p:sp>
      <p:sp>
        <p:nvSpPr>
          <p:cNvPr id="11" name="Half Frame 10">
            <a:extLst>
              <a:ext uri="{FF2B5EF4-FFF2-40B4-BE49-F238E27FC236}">
                <a16:creationId xmlns:a16="http://schemas.microsoft.com/office/drawing/2014/main" id="{5501FE31-2374-457A-B5CB-37CAE1157F60}"/>
              </a:ext>
            </a:extLst>
          </p:cNvPr>
          <p:cNvSpPr/>
          <p:nvPr/>
        </p:nvSpPr>
        <p:spPr>
          <a:xfrm rot="2692597">
            <a:off x="3988359" y="3241707"/>
            <a:ext cx="723900" cy="2029691"/>
          </a:xfrm>
          <a:prstGeom prst="halfFram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solidFill>
                <a:schemeClr val="tx1"/>
              </a:solidFill>
            </a:endParaRPr>
          </a:p>
        </p:txBody>
      </p:sp>
      <p:sp>
        <p:nvSpPr>
          <p:cNvPr id="12" name="Half Frame 11">
            <a:extLst>
              <a:ext uri="{FF2B5EF4-FFF2-40B4-BE49-F238E27FC236}">
                <a16:creationId xmlns:a16="http://schemas.microsoft.com/office/drawing/2014/main" id="{2551D56C-194B-45E6-9B95-FF44002FD658}"/>
              </a:ext>
            </a:extLst>
          </p:cNvPr>
          <p:cNvSpPr/>
          <p:nvPr/>
        </p:nvSpPr>
        <p:spPr>
          <a:xfrm rot="2692597">
            <a:off x="3872101" y="4216240"/>
            <a:ext cx="723900" cy="2029691"/>
          </a:xfrm>
          <a:prstGeom prst="halfFram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solidFill>
                <a:schemeClr val="tx1"/>
              </a:solidFill>
            </a:endParaRPr>
          </a:p>
        </p:txBody>
      </p:sp>
      <p:sp>
        <p:nvSpPr>
          <p:cNvPr id="13" name="Half Frame 12">
            <a:extLst>
              <a:ext uri="{FF2B5EF4-FFF2-40B4-BE49-F238E27FC236}">
                <a16:creationId xmlns:a16="http://schemas.microsoft.com/office/drawing/2014/main" id="{EB1FB6F6-CBCE-44EA-AFF1-77FBD228F547}"/>
              </a:ext>
            </a:extLst>
          </p:cNvPr>
          <p:cNvSpPr/>
          <p:nvPr/>
        </p:nvSpPr>
        <p:spPr>
          <a:xfrm rot="2692597">
            <a:off x="4218479" y="4878735"/>
            <a:ext cx="723900" cy="2029691"/>
          </a:xfrm>
          <a:prstGeom prst="halfFram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solidFill>
                <a:schemeClr val="tx1"/>
              </a:solidFill>
            </a:endParaRPr>
          </a:p>
        </p:txBody>
      </p:sp>
      <p:sp>
        <p:nvSpPr>
          <p:cNvPr id="14" name="TextBox 13">
            <a:extLst>
              <a:ext uri="{FF2B5EF4-FFF2-40B4-BE49-F238E27FC236}">
                <a16:creationId xmlns:a16="http://schemas.microsoft.com/office/drawing/2014/main" id="{15810BAF-92D2-41E6-9045-7D0AE7AF95D5}"/>
              </a:ext>
            </a:extLst>
          </p:cNvPr>
          <p:cNvSpPr txBox="1"/>
          <p:nvPr/>
        </p:nvSpPr>
        <p:spPr>
          <a:xfrm>
            <a:off x="7370271" y="2504429"/>
            <a:ext cx="4149437" cy="1015663"/>
          </a:xfrm>
          <a:prstGeom prst="rect">
            <a:avLst/>
          </a:prstGeom>
          <a:noFill/>
        </p:spPr>
        <p:txBody>
          <a:bodyPr wrap="square" rtlCol="0">
            <a:spAutoFit/>
          </a:bodyPr>
          <a:lstStyle/>
          <a:p>
            <a:r>
              <a:rPr lang="en-GB" sz="6000" dirty="0">
                <a:latin typeface="Lucida Handwriting" panose="03010101010101010101" pitchFamily="66" charset="0"/>
              </a:rPr>
              <a:t>? + ? = 8</a:t>
            </a:r>
          </a:p>
        </p:txBody>
      </p:sp>
    </p:spTree>
    <p:extLst>
      <p:ext uri="{BB962C8B-B14F-4D97-AF65-F5344CB8AC3E}">
        <p14:creationId xmlns:p14="http://schemas.microsoft.com/office/powerpoint/2010/main" val="27390468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451C5-2097-4EEF-AC22-6D2A38D24F51}"/>
              </a:ext>
            </a:extLst>
          </p:cNvPr>
          <p:cNvSpPr>
            <a:spLocks noGrp="1"/>
          </p:cNvSpPr>
          <p:nvPr>
            <p:ph type="title"/>
          </p:nvPr>
        </p:nvSpPr>
        <p:spPr>
          <a:xfrm>
            <a:off x="469154" y="919679"/>
            <a:ext cx="10066918" cy="706964"/>
          </a:xfrm>
        </p:spPr>
        <p:txBody>
          <a:bodyPr/>
          <a:lstStyle/>
          <a:p>
            <a:r>
              <a:rPr lang="en-GB" sz="2400" dirty="0">
                <a:latin typeface="Lucida Handwriting" panose="03010101010101010101" pitchFamily="66" charset="0"/>
              </a:rPr>
              <a:t>How many different ways can you find of arranging the legs on the spider?</a:t>
            </a:r>
          </a:p>
        </p:txBody>
      </p:sp>
      <p:pic>
        <p:nvPicPr>
          <p:cNvPr id="8194" name="Picture 2" descr="Tarantum spider icon outline style Royalty Free Vector Image&#10;">
            <a:extLst>
              <a:ext uri="{FF2B5EF4-FFF2-40B4-BE49-F238E27FC236}">
                <a16:creationId xmlns:a16="http://schemas.microsoft.com/office/drawing/2014/main" id="{B3668F17-F318-40F8-ABE5-1F3E7DFAF66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8446"/>
          <a:stretch/>
        </p:blipFill>
        <p:spPr bwMode="auto">
          <a:xfrm>
            <a:off x="4089401" y="2755900"/>
            <a:ext cx="3746970" cy="34417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3023A24-01D1-4CDF-8AF1-99670E9E1740}"/>
              </a:ext>
            </a:extLst>
          </p:cNvPr>
          <p:cNvSpPr txBox="1"/>
          <p:nvPr/>
        </p:nvSpPr>
        <p:spPr>
          <a:xfrm>
            <a:off x="5277086" y="4826000"/>
            <a:ext cx="1371600" cy="369332"/>
          </a:xfrm>
          <a:prstGeom prst="rect">
            <a:avLst/>
          </a:prstGeom>
          <a:noFill/>
        </p:spPr>
        <p:txBody>
          <a:bodyPr wrap="square" rtlCol="0">
            <a:spAutoFit/>
          </a:bodyPr>
          <a:lstStyle/>
          <a:p>
            <a:r>
              <a:rPr lang="en-GB" b="1" dirty="0">
                <a:latin typeface="Lucida Handwriting" panose="03010101010101010101" pitchFamily="66" charset="0"/>
              </a:rPr>
              <a:t>4 + 4 = 8</a:t>
            </a:r>
          </a:p>
        </p:txBody>
      </p:sp>
      <p:sp>
        <p:nvSpPr>
          <p:cNvPr id="4" name="Arrow: Pentagon 3">
            <a:extLst>
              <a:ext uri="{FF2B5EF4-FFF2-40B4-BE49-F238E27FC236}">
                <a16:creationId xmlns:a16="http://schemas.microsoft.com/office/drawing/2014/main" id="{2DD52DF9-8D45-400C-8A20-A97E492C6DAF}"/>
              </a:ext>
            </a:extLst>
          </p:cNvPr>
          <p:cNvSpPr/>
          <p:nvPr/>
        </p:nvSpPr>
        <p:spPr>
          <a:xfrm rot="10333678">
            <a:off x="2248334" y="4076497"/>
            <a:ext cx="2017771" cy="158246"/>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Arrow: Pentagon 5">
            <a:extLst>
              <a:ext uri="{FF2B5EF4-FFF2-40B4-BE49-F238E27FC236}">
                <a16:creationId xmlns:a16="http://schemas.microsoft.com/office/drawing/2014/main" id="{77667A20-D5AA-4281-AFC9-D64EAEED5173}"/>
              </a:ext>
            </a:extLst>
          </p:cNvPr>
          <p:cNvSpPr/>
          <p:nvPr/>
        </p:nvSpPr>
        <p:spPr>
          <a:xfrm rot="10061305">
            <a:off x="2228355" y="4936587"/>
            <a:ext cx="2017771" cy="158246"/>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Arrow: Pentagon 6">
            <a:extLst>
              <a:ext uri="{FF2B5EF4-FFF2-40B4-BE49-F238E27FC236}">
                <a16:creationId xmlns:a16="http://schemas.microsoft.com/office/drawing/2014/main" id="{AEEFF7A4-3EC5-4284-B182-D884AF225750}"/>
              </a:ext>
            </a:extLst>
          </p:cNvPr>
          <p:cNvSpPr/>
          <p:nvPr/>
        </p:nvSpPr>
        <p:spPr>
          <a:xfrm rot="20517321">
            <a:off x="7392642" y="3052183"/>
            <a:ext cx="2017771" cy="158246"/>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Arrow: Pentagon 7">
            <a:extLst>
              <a:ext uri="{FF2B5EF4-FFF2-40B4-BE49-F238E27FC236}">
                <a16:creationId xmlns:a16="http://schemas.microsoft.com/office/drawing/2014/main" id="{08377073-0BB3-4746-928D-8E1519D28A60}"/>
              </a:ext>
            </a:extLst>
          </p:cNvPr>
          <p:cNvSpPr/>
          <p:nvPr/>
        </p:nvSpPr>
        <p:spPr>
          <a:xfrm rot="21412290">
            <a:off x="7633987" y="3903586"/>
            <a:ext cx="2017771" cy="158246"/>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Arrow: Pentagon 8">
            <a:extLst>
              <a:ext uri="{FF2B5EF4-FFF2-40B4-BE49-F238E27FC236}">
                <a16:creationId xmlns:a16="http://schemas.microsoft.com/office/drawing/2014/main" id="{2D532E10-5B6D-4F79-8DCB-5CDDD3639499}"/>
              </a:ext>
            </a:extLst>
          </p:cNvPr>
          <p:cNvSpPr/>
          <p:nvPr/>
        </p:nvSpPr>
        <p:spPr>
          <a:xfrm rot="445674">
            <a:off x="7864775" y="4853047"/>
            <a:ext cx="2017771" cy="158246"/>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Arrow: Pentagon 9">
            <a:extLst>
              <a:ext uri="{FF2B5EF4-FFF2-40B4-BE49-F238E27FC236}">
                <a16:creationId xmlns:a16="http://schemas.microsoft.com/office/drawing/2014/main" id="{C75ABC27-6F20-440A-A0A3-B1ED90EFCEEF}"/>
              </a:ext>
            </a:extLst>
          </p:cNvPr>
          <p:cNvSpPr/>
          <p:nvPr/>
        </p:nvSpPr>
        <p:spPr>
          <a:xfrm rot="9342014">
            <a:off x="2579313" y="5947769"/>
            <a:ext cx="2017771" cy="158246"/>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Arrow: Pentagon 10">
            <a:extLst>
              <a:ext uri="{FF2B5EF4-FFF2-40B4-BE49-F238E27FC236}">
                <a16:creationId xmlns:a16="http://schemas.microsoft.com/office/drawing/2014/main" id="{ADDA37D4-D1CA-4649-B943-BEE2281D5318}"/>
              </a:ext>
            </a:extLst>
          </p:cNvPr>
          <p:cNvSpPr/>
          <p:nvPr/>
        </p:nvSpPr>
        <p:spPr>
          <a:xfrm rot="11877720">
            <a:off x="2611365" y="3041644"/>
            <a:ext cx="2017771" cy="158246"/>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Arrow: Pentagon 11">
            <a:extLst>
              <a:ext uri="{FF2B5EF4-FFF2-40B4-BE49-F238E27FC236}">
                <a16:creationId xmlns:a16="http://schemas.microsoft.com/office/drawing/2014/main" id="{6036483F-43F8-4478-8D78-DA99AFA71256}"/>
              </a:ext>
            </a:extLst>
          </p:cNvPr>
          <p:cNvSpPr/>
          <p:nvPr/>
        </p:nvSpPr>
        <p:spPr>
          <a:xfrm rot="475472">
            <a:off x="7672041" y="5776003"/>
            <a:ext cx="2017771" cy="158246"/>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E434F9A4-0BAD-4BA6-ACF8-DBC6848D1DCA}"/>
              </a:ext>
            </a:extLst>
          </p:cNvPr>
          <p:cNvSpPr txBox="1"/>
          <p:nvPr/>
        </p:nvSpPr>
        <p:spPr>
          <a:xfrm>
            <a:off x="667037" y="3940790"/>
            <a:ext cx="1371600" cy="369332"/>
          </a:xfrm>
          <a:prstGeom prst="rect">
            <a:avLst/>
          </a:prstGeom>
          <a:noFill/>
          <a:ln w="41275">
            <a:solidFill>
              <a:schemeClr val="accent1">
                <a:shade val="50000"/>
              </a:schemeClr>
            </a:solidFill>
          </a:ln>
        </p:spPr>
        <p:txBody>
          <a:bodyPr wrap="square" rtlCol="0">
            <a:spAutoFit/>
          </a:bodyPr>
          <a:lstStyle/>
          <a:p>
            <a:r>
              <a:rPr lang="en-GB" b="1" dirty="0">
                <a:latin typeface="Lucida Handwriting" panose="03010101010101010101" pitchFamily="66" charset="0"/>
              </a:rPr>
              <a:t>? + ? = 8</a:t>
            </a:r>
          </a:p>
        </p:txBody>
      </p:sp>
      <p:sp>
        <p:nvSpPr>
          <p:cNvPr id="14" name="TextBox 13">
            <a:extLst>
              <a:ext uri="{FF2B5EF4-FFF2-40B4-BE49-F238E27FC236}">
                <a16:creationId xmlns:a16="http://schemas.microsoft.com/office/drawing/2014/main" id="{A1DA99DB-36F6-41C1-97F5-D22D7E113934}"/>
              </a:ext>
            </a:extLst>
          </p:cNvPr>
          <p:cNvSpPr txBox="1"/>
          <p:nvPr/>
        </p:nvSpPr>
        <p:spPr>
          <a:xfrm>
            <a:off x="1321271" y="2700278"/>
            <a:ext cx="1371600" cy="369332"/>
          </a:xfrm>
          <a:prstGeom prst="rect">
            <a:avLst/>
          </a:prstGeom>
          <a:noFill/>
          <a:ln w="41275">
            <a:solidFill>
              <a:schemeClr val="accent1">
                <a:shade val="50000"/>
              </a:schemeClr>
            </a:solidFill>
          </a:ln>
        </p:spPr>
        <p:txBody>
          <a:bodyPr wrap="square" rtlCol="0">
            <a:spAutoFit/>
          </a:bodyPr>
          <a:lstStyle/>
          <a:p>
            <a:r>
              <a:rPr lang="en-GB" b="1" dirty="0">
                <a:latin typeface="Lucida Handwriting" panose="03010101010101010101" pitchFamily="66" charset="0"/>
              </a:rPr>
              <a:t>? + ? = 8</a:t>
            </a:r>
          </a:p>
        </p:txBody>
      </p:sp>
      <p:sp>
        <p:nvSpPr>
          <p:cNvPr id="15" name="TextBox 14">
            <a:extLst>
              <a:ext uri="{FF2B5EF4-FFF2-40B4-BE49-F238E27FC236}">
                <a16:creationId xmlns:a16="http://schemas.microsoft.com/office/drawing/2014/main" id="{96DF5DC9-877C-43B1-B2E2-6F177C3C17CD}"/>
              </a:ext>
            </a:extLst>
          </p:cNvPr>
          <p:cNvSpPr txBox="1"/>
          <p:nvPr/>
        </p:nvSpPr>
        <p:spPr>
          <a:xfrm>
            <a:off x="685755" y="5123470"/>
            <a:ext cx="1371600" cy="369332"/>
          </a:xfrm>
          <a:prstGeom prst="rect">
            <a:avLst/>
          </a:prstGeom>
          <a:noFill/>
          <a:ln w="41275">
            <a:solidFill>
              <a:schemeClr val="accent1">
                <a:shade val="50000"/>
              </a:schemeClr>
            </a:solidFill>
          </a:ln>
        </p:spPr>
        <p:txBody>
          <a:bodyPr wrap="square" rtlCol="0">
            <a:spAutoFit/>
          </a:bodyPr>
          <a:lstStyle/>
          <a:p>
            <a:r>
              <a:rPr lang="en-GB" b="1" dirty="0">
                <a:latin typeface="Lucida Handwriting" panose="03010101010101010101" pitchFamily="66" charset="0"/>
              </a:rPr>
              <a:t>? + ? = 8</a:t>
            </a:r>
          </a:p>
        </p:txBody>
      </p:sp>
      <p:sp>
        <p:nvSpPr>
          <p:cNvPr id="16" name="TextBox 15">
            <a:extLst>
              <a:ext uri="{FF2B5EF4-FFF2-40B4-BE49-F238E27FC236}">
                <a16:creationId xmlns:a16="http://schemas.microsoft.com/office/drawing/2014/main" id="{C2F4F994-032E-4AD9-A65D-66CB46E267B8}"/>
              </a:ext>
            </a:extLst>
          </p:cNvPr>
          <p:cNvSpPr txBox="1"/>
          <p:nvPr/>
        </p:nvSpPr>
        <p:spPr>
          <a:xfrm>
            <a:off x="1014683" y="6144841"/>
            <a:ext cx="1371600" cy="369332"/>
          </a:xfrm>
          <a:prstGeom prst="rect">
            <a:avLst/>
          </a:prstGeom>
          <a:noFill/>
          <a:ln w="41275">
            <a:solidFill>
              <a:schemeClr val="accent1">
                <a:shade val="50000"/>
              </a:schemeClr>
            </a:solidFill>
          </a:ln>
        </p:spPr>
        <p:txBody>
          <a:bodyPr wrap="square" rtlCol="0">
            <a:spAutoFit/>
          </a:bodyPr>
          <a:lstStyle/>
          <a:p>
            <a:r>
              <a:rPr lang="en-GB" b="1" dirty="0">
                <a:latin typeface="Lucida Handwriting" panose="03010101010101010101" pitchFamily="66" charset="0"/>
              </a:rPr>
              <a:t>? + ? = 8</a:t>
            </a:r>
          </a:p>
        </p:txBody>
      </p:sp>
      <p:sp>
        <p:nvSpPr>
          <p:cNvPr id="17" name="TextBox 16">
            <a:extLst>
              <a:ext uri="{FF2B5EF4-FFF2-40B4-BE49-F238E27FC236}">
                <a16:creationId xmlns:a16="http://schemas.microsoft.com/office/drawing/2014/main" id="{3CB1B632-9259-442F-81EB-210D65EE7E11}"/>
              </a:ext>
            </a:extLst>
          </p:cNvPr>
          <p:cNvSpPr txBox="1"/>
          <p:nvPr/>
        </p:nvSpPr>
        <p:spPr>
          <a:xfrm>
            <a:off x="9916367" y="5828268"/>
            <a:ext cx="1371600" cy="369332"/>
          </a:xfrm>
          <a:prstGeom prst="rect">
            <a:avLst/>
          </a:prstGeom>
          <a:noFill/>
          <a:ln w="41275">
            <a:solidFill>
              <a:schemeClr val="accent1">
                <a:shade val="50000"/>
              </a:schemeClr>
            </a:solidFill>
          </a:ln>
        </p:spPr>
        <p:txBody>
          <a:bodyPr wrap="square" rtlCol="0">
            <a:spAutoFit/>
          </a:bodyPr>
          <a:lstStyle/>
          <a:p>
            <a:r>
              <a:rPr lang="en-GB" b="1" dirty="0">
                <a:latin typeface="Lucida Handwriting" panose="03010101010101010101" pitchFamily="66" charset="0"/>
              </a:rPr>
              <a:t>? + ? = 8</a:t>
            </a:r>
          </a:p>
        </p:txBody>
      </p:sp>
      <p:sp>
        <p:nvSpPr>
          <p:cNvPr id="18" name="TextBox 17">
            <a:extLst>
              <a:ext uri="{FF2B5EF4-FFF2-40B4-BE49-F238E27FC236}">
                <a16:creationId xmlns:a16="http://schemas.microsoft.com/office/drawing/2014/main" id="{3144C71A-544F-4D15-B89B-CF18915DE1D0}"/>
              </a:ext>
            </a:extLst>
          </p:cNvPr>
          <p:cNvSpPr txBox="1"/>
          <p:nvPr/>
        </p:nvSpPr>
        <p:spPr>
          <a:xfrm>
            <a:off x="9957315" y="4826000"/>
            <a:ext cx="1371600" cy="369332"/>
          </a:xfrm>
          <a:prstGeom prst="rect">
            <a:avLst/>
          </a:prstGeom>
          <a:noFill/>
          <a:ln w="41275">
            <a:solidFill>
              <a:schemeClr val="accent1">
                <a:shade val="50000"/>
              </a:schemeClr>
            </a:solidFill>
          </a:ln>
        </p:spPr>
        <p:txBody>
          <a:bodyPr wrap="square" rtlCol="0">
            <a:spAutoFit/>
          </a:bodyPr>
          <a:lstStyle/>
          <a:p>
            <a:r>
              <a:rPr lang="en-GB" b="1" dirty="0">
                <a:latin typeface="Lucida Handwriting" panose="03010101010101010101" pitchFamily="66" charset="0"/>
              </a:rPr>
              <a:t>? + ? = 8</a:t>
            </a:r>
          </a:p>
        </p:txBody>
      </p:sp>
      <p:sp>
        <p:nvSpPr>
          <p:cNvPr id="19" name="TextBox 18">
            <a:extLst>
              <a:ext uri="{FF2B5EF4-FFF2-40B4-BE49-F238E27FC236}">
                <a16:creationId xmlns:a16="http://schemas.microsoft.com/office/drawing/2014/main" id="{B18F6F48-0823-4D78-9B7B-C37ED802DFEB}"/>
              </a:ext>
            </a:extLst>
          </p:cNvPr>
          <p:cNvSpPr txBox="1"/>
          <p:nvPr/>
        </p:nvSpPr>
        <p:spPr>
          <a:xfrm>
            <a:off x="9884309" y="3688604"/>
            <a:ext cx="1371600" cy="369332"/>
          </a:xfrm>
          <a:prstGeom prst="rect">
            <a:avLst/>
          </a:prstGeom>
          <a:noFill/>
          <a:ln w="41275">
            <a:solidFill>
              <a:schemeClr val="accent1">
                <a:shade val="50000"/>
              </a:schemeClr>
            </a:solidFill>
          </a:ln>
        </p:spPr>
        <p:txBody>
          <a:bodyPr wrap="square" rtlCol="0">
            <a:spAutoFit/>
          </a:bodyPr>
          <a:lstStyle/>
          <a:p>
            <a:r>
              <a:rPr lang="en-GB" b="1" dirty="0">
                <a:latin typeface="Lucida Handwriting" panose="03010101010101010101" pitchFamily="66" charset="0"/>
              </a:rPr>
              <a:t>? + ? = 8</a:t>
            </a:r>
          </a:p>
        </p:txBody>
      </p:sp>
      <p:sp>
        <p:nvSpPr>
          <p:cNvPr id="20" name="TextBox 19">
            <a:extLst>
              <a:ext uri="{FF2B5EF4-FFF2-40B4-BE49-F238E27FC236}">
                <a16:creationId xmlns:a16="http://schemas.microsoft.com/office/drawing/2014/main" id="{B1C27FE3-3FDF-4E0F-BBFC-1D273636C69D}"/>
              </a:ext>
            </a:extLst>
          </p:cNvPr>
          <p:cNvSpPr txBox="1"/>
          <p:nvPr/>
        </p:nvSpPr>
        <p:spPr>
          <a:xfrm>
            <a:off x="9498842" y="2465910"/>
            <a:ext cx="1371600" cy="369332"/>
          </a:xfrm>
          <a:prstGeom prst="rect">
            <a:avLst/>
          </a:prstGeom>
          <a:noFill/>
          <a:ln w="41275">
            <a:solidFill>
              <a:schemeClr val="accent1">
                <a:shade val="50000"/>
              </a:schemeClr>
            </a:solidFill>
          </a:ln>
        </p:spPr>
        <p:txBody>
          <a:bodyPr wrap="square" rtlCol="0">
            <a:spAutoFit/>
          </a:bodyPr>
          <a:lstStyle/>
          <a:p>
            <a:r>
              <a:rPr lang="en-GB" b="1" dirty="0">
                <a:latin typeface="Lucida Handwriting" panose="03010101010101010101" pitchFamily="66" charset="0"/>
              </a:rPr>
              <a:t>? + ? = 8</a:t>
            </a:r>
          </a:p>
        </p:txBody>
      </p:sp>
    </p:spTree>
    <p:extLst>
      <p:ext uri="{BB962C8B-B14F-4D97-AF65-F5344CB8AC3E}">
        <p14:creationId xmlns:p14="http://schemas.microsoft.com/office/powerpoint/2010/main" val="30424415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xplosion: 8 Points 5">
            <a:extLst>
              <a:ext uri="{FF2B5EF4-FFF2-40B4-BE49-F238E27FC236}">
                <a16:creationId xmlns:a16="http://schemas.microsoft.com/office/drawing/2014/main" id="{65FC7CF6-24E8-4102-9333-7642C918A09C}"/>
              </a:ext>
            </a:extLst>
          </p:cNvPr>
          <p:cNvSpPr/>
          <p:nvPr/>
        </p:nvSpPr>
        <p:spPr>
          <a:xfrm>
            <a:off x="4672522" y="1774778"/>
            <a:ext cx="7160087" cy="5083222"/>
          </a:xfrm>
          <a:prstGeom prst="irregularSeal1">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70EBF35D-FF25-4FE6-9BCD-5975D20FFDBA}"/>
              </a:ext>
            </a:extLst>
          </p:cNvPr>
          <p:cNvSpPr>
            <a:spLocks noGrp="1"/>
          </p:cNvSpPr>
          <p:nvPr>
            <p:ph type="title"/>
          </p:nvPr>
        </p:nvSpPr>
        <p:spPr>
          <a:xfrm>
            <a:off x="507121" y="2312126"/>
            <a:ext cx="4111672" cy="1600200"/>
          </a:xfrm>
        </p:spPr>
        <p:txBody>
          <a:bodyPr/>
          <a:lstStyle/>
          <a:p>
            <a:pPr algn="ctr"/>
            <a:r>
              <a:rPr lang="en-GB" dirty="0"/>
              <a:t>Challenge 4</a:t>
            </a:r>
          </a:p>
        </p:txBody>
      </p:sp>
      <p:sp>
        <p:nvSpPr>
          <p:cNvPr id="3" name="Content Placeholder 2">
            <a:extLst>
              <a:ext uri="{FF2B5EF4-FFF2-40B4-BE49-F238E27FC236}">
                <a16:creationId xmlns:a16="http://schemas.microsoft.com/office/drawing/2014/main" id="{B77105A8-9593-4324-9534-913104DD5D19}"/>
              </a:ext>
            </a:extLst>
          </p:cNvPr>
          <p:cNvSpPr>
            <a:spLocks noGrp="1"/>
          </p:cNvSpPr>
          <p:nvPr>
            <p:ph idx="1"/>
          </p:nvPr>
        </p:nvSpPr>
        <p:spPr>
          <a:xfrm>
            <a:off x="4910373" y="856708"/>
            <a:ext cx="6720777" cy="1455418"/>
          </a:xfrm>
        </p:spPr>
        <p:txBody>
          <a:bodyPr>
            <a:normAutofit fontScale="70000" lnSpcReduction="20000"/>
          </a:bodyPr>
          <a:lstStyle/>
          <a:p>
            <a:pPr marL="0" indent="0" algn="ctr">
              <a:buNone/>
            </a:pPr>
            <a:r>
              <a:rPr lang="en-GB" sz="3600" b="1" dirty="0">
                <a:latin typeface="Lucida Handwriting" panose="03010101010101010101" pitchFamily="66" charset="0"/>
              </a:rPr>
              <a:t>Colour by Numbers</a:t>
            </a:r>
          </a:p>
          <a:p>
            <a:pPr marL="0" indent="0" algn="ctr">
              <a:buNone/>
            </a:pPr>
            <a:r>
              <a:rPr lang="en-GB" sz="3600" b="1" dirty="0">
                <a:latin typeface="Lucida Handwriting" panose="03010101010101010101" pitchFamily="66" charset="0"/>
              </a:rPr>
              <a:t>Can you use your super maths skills to  create a super hero mask?</a:t>
            </a:r>
            <a:endParaRPr lang="en-GB" dirty="0">
              <a:latin typeface="Lucida Handwriting" panose="03010101010101010101" pitchFamily="66" charset="0"/>
            </a:endParaRPr>
          </a:p>
        </p:txBody>
      </p:sp>
      <p:pic>
        <p:nvPicPr>
          <p:cNvPr id="5" name="Picture 4">
            <a:extLst>
              <a:ext uri="{FF2B5EF4-FFF2-40B4-BE49-F238E27FC236}">
                <a16:creationId xmlns:a16="http://schemas.microsoft.com/office/drawing/2014/main" id="{DC270BFE-901F-461B-8137-9927D2F7101F}"/>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757680" y="3360761"/>
            <a:ext cx="2431813" cy="1583212"/>
          </a:xfrm>
          <a:prstGeom prst="rect">
            <a:avLst/>
          </a:prstGeom>
        </p:spPr>
      </p:pic>
      <p:pic>
        <p:nvPicPr>
          <p:cNvPr id="11274" name="Picture 10" descr="Spider-Man Shooting' Print - | AllPosters.com">
            <a:extLst>
              <a:ext uri="{FF2B5EF4-FFF2-40B4-BE49-F238E27FC236}">
                <a16:creationId xmlns:a16="http://schemas.microsoft.com/office/drawing/2014/main" id="{E0C2A31E-3622-4F64-A28B-872DA3FF13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7104" y="856707"/>
            <a:ext cx="3084395" cy="2310319"/>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a:extLst>
              <a:ext uri="{FF2B5EF4-FFF2-40B4-BE49-F238E27FC236}">
                <a16:creationId xmlns:a16="http://schemas.microsoft.com/office/drawing/2014/main" id="{A1F1B1E4-54B6-4E69-B2A2-3F5A68903546}"/>
              </a:ext>
            </a:extLst>
          </p:cNvPr>
          <p:cNvCxnSpPr/>
          <p:nvPr/>
        </p:nvCxnSpPr>
        <p:spPr>
          <a:xfrm>
            <a:off x="3002507" y="2183642"/>
            <a:ext cx="3234520" cy="1419367"/>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2691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6972B-47F4-4AA6-A27B-52E18722A3AA}"/>
              </a:ext>
            </a:extLst>
          </p:cNvPr>
          <p:cNvSpPr>
            <a:spLocks noGrp="1"/>
          </p:cNvSpPr>
          <p:nvPr>
            <p:ph type="title"/>
          </p:nvPr>
        </p:nvSpPr>
        <p:spPr>
          <a:xfrm>
            <a:off x="2016531" y="945226"/>
            <a:ext cx="8761413" cy="706964"/>
          </a:xfrm>
        </p:spPr>
        <p:txBody>
          <a:bodyPr/>
          <a:lstStyle/>
          <a:p>
            <a:r>
              <a:rPr lang="en-GB" sz="2400" dirty="0">
                <a:latin typeface="Lucida Handwriting" panose="03010101010101010101" pitchFamily="66" charset="0"/>
              </a:rPr>
              <a:t>Colour by numbers ~ Spider man mask</a:t>
            </a:r>
          </a:p>
        </p:txBody>
      </p:sp>
      <p:sp>
        <p:nvSpPr>
          <p:cNvPr id="4" name="TextBox 3">
            <a:extLst>
              <a:ext uri="{FF2B5EF4-FFF2-40B4-BE49-F238E27FC236}">
                <a16:creationId xmlns:a16="http://schemas.microsoft.com/office/drawing/2014/main" id="{2D218B01-B356-4AC5-9BDA-D80CB899BF7F}"/>
              </a:ext>
            </a:extLst>
          </p:cNvPr>
          <p:cNvSpPr txBox="1"/>
          <p:nvPr/>
        </p:nvSpPr>
        <p:spPr>
          <a:xfrm>
            <a:off x="3827417" y="2368548"/>
            <a:ext cx="5735683" cy="4247317"/>
          </a:xfrm>
          <a:prstGeom prst="rect">
            <a:avLst/>
          </a:prstGeom>
          <a:noFill/>
        </p:spPr>
        <p:txBody>
          <a:bodyPr wrap="square" rtlCol="0">
            <a:spAutoFit/>
          </a:bodyPr>
          <a:lstStyle/>
          <a:p>
            <a:r>
              <a:rPr lang="en-GB" dirty="0">
                <a:latin typeface="Lucida Handwriting" panose="03010101010101010101" pitchFamily="66" charset="0"/>
              </a:rPr>
              <a:t>First ask your grown up to work with you to decide on a key. See the example here.</a:t>
            </a:r>
          </a:p>
          <a:p>
            <a:endParaRPr lang="en-GB" dirty="0">
              <a:latin typeface="Lucida Handwriting" panose="03010101010101010101" pitchFamily="66" charset="0"/>
            </a:endParaRPr>
          </a:p>
          <a:p>
            <a:r>
              <a:rPr lang="en-GB" dirty="0">
                <a:latin typeface="Lucida Handwriting" panose="03010101010101010101" pitchFamily="66" charset="0"/>
              </a:rPr>
              <a:t>Then read one of the number questions.</a:t>
            </a:r>
          </a:p>
          <a:p>
            <a:endParaRPr lang="en-GB" dirty="0">
              <a:latin typeface="Lucida Handwriting" panose="03010101010101010101" pitchFamily="66" charset="0"/>
            </a:endParaRPr>
          </a:p>
          <a:p>
            <a:r>
              <a:rPr lang="en-GB" dirty="0">
                <a:latin typeface="Lucida Handwriting" panose="03010101010101010101" pitchFamily="66" charset="0"/>
              </a:rPr>
              <a:t>Next find the answer – what are you going to use to help you do this?</a:t>
            </a:r>
          </a:p>
          <a:p>
            <a:endParaRPr lang="en-GB" dirty="0">
              <a:latin typeface="Lucida Handwriting" panose="03010101010101010101" pitchFamily="66" charset="0"/>
            </a:endParaRPr>
          </a:p>
          <a:p>
            <a:r>
              <a:rPr lang="en-GB" dirty="0">
                <a:latin typeface="Lucida Handwriting" panose="03010101010101010101" pitchFamily="66" charset="0"/>
              </a:rPr>
              <a:t>Finally, colour in the section of the picture that has the answer to your question. You can colour all the sections with that answer in one go or you can read another number question.</a:t>
            </a:r>
          </a:p>
          <a:p>
            <a:endParaRPr lang="en-GB" dirty="0">
              <a:latin typeface="Lucida Handwriting" panose="03010101010101010101" pitchFamily="66" charset="0"/>
            </a:endParaRPr>
          </a:p>
          <a:p>
            <a:endParaRPr lang="en-GB" dirty="0">
              <a:latin typeface="Lucida Handwriting" panose="03010101010101010101" pitchFamily="66" charset="0"/>
            </a:endParaRPr>
          </a:p>
        </p:txBody>
      </p:sp>
      <p:graphicFrame>
        <p:nvGraphicFramePr>
          <p:cNvPr id="12" name="Table 12">
            <a:extLst>
              <a:ext uri="{FF2B5EF4-FFF2-40B4-BE49-F238E27FC236}">
                <a16:creationId xmlns:a16="http://schemas.microsoft.com/office/drawing/2014/main" id="{30269F88-F4F9-41A4-84B0-10DFA5A9C6A2}"/>
              </a:ext>
            </a:extLst>
          </p:cNvPr>
          <p:cNvGraphicFramePr>
            <a:graphicFrameLocks noGrp="1"/>
          </p:cNvGraphicFramePr>
          <p:nvPr>
            <p:extLst>
              <p:ext uri="{D42A27DB-BD31-4B8C-83A1-F6EECF244321}">
                <p14:modId xmlns:p14="http://schemas.microsoft.com/office/powerpoint/2010/main" val="86420680"/>
              </p:ext>
            </p:extLst>
          </p:nvPr>
        </p:nvGraphicFramePr>
        <p:xfrm>
          <a:off x="9766687" y="2745849"/>
          <a:ext cx="2022515" cy="370840"/>
        </p:xfrm>
        <a:graphic>
          <a:graphicData uri="http://schemas.openxmlformats.org/drawingml/2006/table">
            <a:tbl>
              <a:tblPr firstRow="1" bandRow="1">
                <a:tableStyleId>{5C22544A-7EE6-4342-B048-85BDC9FD1C3A}</a:tableStyleId>
              </a:tblPr>
              <a:tblGrid>
                <a:gridCol w="821502">
                  <a:extLst>
                    <a:ext uri="{9D8B030D-6E8A-4147-A177-3AD203B41FA5}">
                      <a16:colId xmlns:a16="http://schemas.microsoft.com/office/drawing/2014/main" val="1101085466"/>
                    </a:ext>
                  </a:extLst>
                </a:gridCol>
                <a:gridCol w="1201013">
                  <a:extLst>
                    <a:ext uri="{9D8B030D-6E8A-4147-A177-3AD203B41FA5}">
                      <a16:colId xmlns:a16="http://schemas.microsoft.com/office/drawing/2014/main" val="2555299959"/>
                    </a:ext>
                  </a:extLst>
                </a:gridCol>
              </a:tblGrid>
              <a:tr h="370840">
                <a:tc>
                  <a:txBody>
                    <a:bodyPr/>
                    <a:lstStyle/>
                    <a:p>
                      <a:r>
                        <a:rPr lang="en-GB" dirty="0"/>
                        <a:t>1</a:t>
                      </a:r>
                    </a:p>
                  </a:txBody>
                  <a:tcPr>
                    <a:solidFill>
                      <a:srgbClr val="FF0000"/>
                    </a:solidFill>
                  </a:tcPr>
                </a:tc>
                <a:tc>
                  <a:txBody>
                    <a:bodyPr/>
                    <a:lstStyle/>
                    <a:p>
                      <a:r>
                        <a:rPr lang="en-GB" dirty="0"/>
                        <a:t>red</a:t>
                      </a:r>
                    </a:p>
                  </a:txBody>
                  <a:tcPr>
                    <a:solidFill>
                      <a:srgbClr val="FF0000"/>
                    </a:solidFill>
                  </a:tcPr>
                </a:tc>
                <a:extLst>
                  <a:ext uri="{0D108BD9-81ED-4DB2-BD59-A6C34878D82A}">
                    <a16:rowId xmlns:a16="http://schemas.microsoft.com/office/drawing/2014/main" val="163291370"/>
                  </a:ext>
                </a:extLst>
              </a:tr>
            </a:tbl>
          </a:graphicData>
        </a:graphic>
      </p:graphicFrame>
      <p:graphicFrame>
        <p:nvGraphicFramePr>
          <p:cNvPr id="14" name="Table 12">
            <a:extLst>
              <a:ext uri="{FF2B5EF4-FFF2-40B4-BE49-F238E27FC236}">
                <a16:creationId xmlns:a16="http://schemas.microsoft.com/office/drawing/2014/main" id="{10626783-D282-47AF-B73E-E7AAEB1A3CC5}"/>
              </a:ext>
            </a:extLst>
          </p:cNvPr>
          <p:cNvGraphicFramePr>
            <a:graphicFrameLocks noGrp="1"/>
          </p:cNvGraphicFramePr>
          <p:nvPr>
            <p:extLst>
              <p:ext uri="{D42A27DB-BD31-4B8C-83A1-F6EECF244321}">
                <p14:modId xmlns:p14="http://schemas.microsoft.com/office/powerpoint/2010/main" val="4010003903"/>
              </p:ext>
            </p:extLst>
          </p:nvPr>
        </p:nvGraphicFramePr>
        <p:xfrm>
          <a:off x="9766687" y="3349101"/>
          <a:ext cx="2022515" cy="365760"/>
        </p:xfrm>
        <a:graphic>
          <a:graphicData uri="http://schemas.openxmlformats.org/drawingml/2006/table">
            <a:tbl>
              <a:tblPr firstRow="1" bandRow="1">
                <a:tableStyleId>{5C22544A-7EE6-4342-B048-85BDC9FD1C3A}</a:tableStyleId>
              </a:tblPr>
              <a:tblGrid>
                <a:gridCol w="722787">
                  <a:extLst>
                    <a:ext uri="{9D8B030D-6E8A-4147-A177-3AD203B41FA5}">
                      <a16:colId xmlns:a16="http://schemas.microsoft.com/office/drawing/2014/main" val="1101085466"/>
                    </a:ext>
                  </a:extLst>
                </a:gridCol>
                <a:gridCol w="1299728">
                  <a:extLst>
                    <a:ext uri="{9D8B030D-6E8A-4147-A177-3AD203B41FA5}">
                      <a16:colId xmlns:a16="http://schemas.microsoft.com/office/drawing/2014/main" val="2555299959"/>
                    </a:ext>
                  </a:extLst>
                </a:gridCol>
              </a:tblGrid>
              <a:tr h="0">
                <a:tc>
                  <a:txBody>
                    <a:bodyPr/>
                    <a:lstStyle/>
                    <a:p>
                      <a:r>
                        <a:rPr lang="en-GB" dirty="0"/>
                        <a:t>2</a:t>
                      </a:r>
                    </a:p>
                  </a:txBody>
                  <a:tcPr>
                    <a:solidFill>
                      <a:srgbClr val="FFC000"/>
                    </a:solidFill>
                  </a:tcPr>
                </a:tc>
                <a:tc>
                  <a:txBody>
                    <a:bodyPr/>
                    <a:lstStyle/>
                    <a:p>
                      <a:r>
                        <a:rPr lang="en-GB" dirty="0"/>
                        <a:t>orange</a:t>
                      </a:r>
                    </a:p>
                  </a:txBody>
                  <a:tcPr>
                    <a:solidFill>
                      <a:srgbClr val="FFC000"/>
                    </a:solidFill>
                  </a:tcPr>
                </a:tc>
                <a:extLst>
                  <a:ext uri="{0D108BD9-81ED-4DB2-BD59-A6C34878D82A}">
                    <a16:rowId xmlns:a16="http://schemas.microsoft.com/office/drawing/2014/main" val="163291370"/>
                  </a:ext>
                </a:extLst>
              </a:tr>
            </a:tbl>
          </a:graphicData>
        </a:graphic>
      </p:graphicFrame>
      <p:graphicFrame>
        <p:nvGraphicFramePr>
          <p:cNvPr id="15" name="Table 12">
            <a:extLst>
              <a:ext uri="{FF2B5EF4-FFF2-40B4-BE49-F238E27FC236}">
                <a16:creationId xmlns:a16="http://schemas.microsoft.com/office/drawing/2014/main" id="{01285A40-3B24-4716-85B3-CE086D097C6E}"/>
              </a:ext>
            </a:extLst>
          </p:cNvPr>
          <p:cNvGraphicFramePr>
            <a:graphicFrameLocks noGrp="1"/>
          </p:cNvGraphicFramePr>
          <p:nvPr>
            <p:extLst>
              <p:ext uri="{D42A27DB-BD31-4B8C-83A1-F6EECF244321}">
                <p14:modId xmlns:p14="http://schemas.microsoft.com/office/powerpoint/2010/main" val="2381460863"/>
              </p:ext>
            </p:extLst>
          </p:nvPr>
        </p:nvGraphicFramePr>
        <p:xfrm>
          <a:off x="9759610" y="3961970"/>
          <a:ext cx="2022515" cy="370840"/>
        </p:xfrm>
        <a:graphic>
          <a:graphicData uri="http://schemas.openxmlformats.org/drawingml/2006/table">
            <a:tbl>
              <a:tblPr firstRow="1" bandRow="1">
                <a:tableStyleId>{5C22544A-7EE6-4342-B048-85BDC9FD1C3A}</a:tableStyleId>
              </a:tblPr>
              <a:tblGrid>
                <a:gridCol w="821502">
                  <a:extLst>
                    <a:ext uri="{9D8B030D-6E8A-4147-A177-3AD203B41FA5}">
                      <a16:colId xmlns:a16="http://schemas.microsoft.com/office/drawing/2014/main" val="1101085466"/>
                    </a:ext>
                  </a:extLst>
                </a:gridCol>
                <a:gridCol w="1201013">
                  <a:extLst>
                    <a:ext uri="{9D8B030D-6E8A-4147-A177-3AD203B41FA5}">
                      <a16:colId xmlns:a16="http://schemas.microsoft.com/office/drawing/2014/main" val="2555299959"/>
                    </a:ext>
                  </a:extLst>
                </a:gridCol>
              </a:tblGrid>
              <a:tr h="370840">
                <a:tc>
                  <a:txBody>
                    <a:bodyPr/>
                    <a:lstStyle/>
                    <a:p>
                      <a:r>
                        <a:rPr lang="en-GB" dirty="0"/>
                        <a:t>3</a:t>
                      </a:r>
                    </a:p>
                  </a:txBody>
                  <a:tcPr>
                    <a:solidFill>
                      <a:srgbClr val="FFFF00"/>
                    </a:solidFill>
                  </a:tcPr>
                </a:tc>
                <a:tc>
                  <a:txBody>
                    <a:bodyPr/>
                    <a:lstStyle/>
                    <a:p>
                      <a:r>
                        <a:rPr lang="en-GB" dirty="0"/>
                        <a:t>yellow</a:t>
                      </a:r>
                    </a:p>
                  </a:txBody>
                  <a:tcPr>
                    <a:solidFill>
                      <a:srgbClr val="FFFF00"/>
                    </a:solidFill>
                  </a:tcPr>
                </a:tc>
                <a:extLst>
                  <a:ext uri="{0D108BD9-81ED-4DB2-BD59-A6C34878D82A}">
                    <a16:rowId xmlns:a16="http://schemas.microsoft.com/office/drawing/2014/main" val="163291370"/>
                  </a:ext>
                </a:extLst>
              </a:tr>
            </a:tbl>
          </a:graphicData>
        </a:graphic>
      </p:graphicFrame>
      <p:graphicFrame>
        <p:nvGraphicFramePr>
          <p:cNvPr id="16" name="Table 12">
            <a:extLst>
              <a:ext uri="{FF2B5EF4-FFF2-40B4-BE49-F238E27FC236}">
                <a16:creationId xmlns:a16="http://schemas.microsoft.com/office/drawing/2014/main" id="{84B566BD-F0C8-4276-ADF7-27581E6E4294}"/>
              </a:ext>
            </a:extLst>
          </p:cNvPr>
          <p:cNvGraphicFramePr>
            <a:graphicFrameLocks noGrp="1"/>
          </p:cNvGraphicFramePr>
          <p:nvPr>
            <p:extLst>
              <p:ext uri="{D42A27DB-BD31-4B8C-83A1-F6EECF244321}">
                <p14:modId xmlns:p14="http://schemas.microsoft.com/office/powerpoint/2010/main" val="3406493266"/>
              </p:ext>
            </p:extLst>
          </p:nvPr>
        </p:nvGraphicFramePr>
        <p:xfrm>
          <a:off x="9759611" y="4485210"/>
          <a:ext cx="2022515" cy="365760"/>
        </p:xfrm>
        <a:graphic>
          <a:graphicData uri="http://schemas.openxmlformats.org/drawingml/2006/table">
            <a:tbl>
              <a:tblPr firstRow="1" bandRow="1">
                <a:tableStyleId>{5C22544A-7EE6-4342-B048-85BDC9FD1C3A}</a:tableStyleId>
              </a:tblPr>
              <a:tblGrid>
                <a:gridCol w="821502">
                  <a:extLst>
                    <a:ext uri="{9D8B030D-6E8A-4147-A177-3AD203B41FA5}">
                      <a16:colId xmlns:a16="http://schemas.microsoft.com/office/drawing/2014/main" val="1101085466"/>
                    </a:ext>
                  </a:extLst>
                </a:gridCol>
                <a:gridCol w="1201013">
                  <a:extLst>
                    <a:ext uri="{9D8B030D-6E8A-4147-A177-3AD203B41FA5}">
                      <a16:colId xmlns:a16="http://schemas.microsoft.com/office/drawing/2014/main" val="2555299959"/>
                    </a:ext>
                  </a:extLst>
                </a:gridCol>
              </a:tblGrid>
              <a:tr h="0">
                <a:tc>
                  <a:txBody>
                    <a:bodyPr/>
                    <a:lstStyle/>
                    <a:p>
                      <a:r>
                        <a:rPr lang="en-GB" dirty="0"/>
                        <a:t>4</a:t>
                      </a:r>
                    </a:p>
                  </a:txBody>
                  <a:tcPr>
                    <a:solidFill>
                      <a:srgbClr val="00B050"/>
                    </a:solidFill>
                  </a:tcPr>
                </a:tc>
                <a:tc>
                  <a:txBody>
                    <a:bodyPr/>
                    <a:lstStyle/>
                    <a:p>
                      <a:r>
                        <a:rPr lang="en-GB" dirty="0"/>
                        <a:t>green</a:t>
                      </a:r>
                    </a:p>
                  </a:txBody>
                  <a:tcPr>
                    <a:solidFill>
                      <a:srgbClr val="00B050"/>
                    </a:solidFill>
                  </a:tcPr>
                </a:tc>
                <a:extLst>
                  <a:ext uri="{0D108BD9-81ED-4DB2-BD59-A6C34878D82A}">
                    <a16:rowId xmlns:a16="http://schemas.microsoft.com/office/drawing/2014/main" val="163291370"/>
                  </a:ext>
                </a:extLst>
              </a:tr>
            </a:tbl>
          </a:graphicData>
        </a:graphic>
      </p:graphicFrame>
      <p:graphicFrame>
        <p:nvGraphicFramePr>
          <p:cNvPr id="17" name="Table 12">
            <a:extLst>
              <a:ext uri="{FF2B5EF4-FFF2-40B4-BE49-F238E27FC236}">
                <a16:creationId xmlns:a16="http://schemas.microsoft.com/office/drawing/2014/main" id="{E252DE26-1649-44D4-A927-0578A8E97DB4}"/>
              </a:ext>
            </a:extLst>
          </p:cNvPr>
          <p:cNvGraphicFramePr>
            <a:graphicFrameLocks noGrp="1"/>
          </p:cNvGraphicFramePr>
          <p:nvPr>
            <p:extLst>
              <p:ext uri="{D42A27DB-BD31-4B8C-83A1-F6EECF244321}">
                <p14:modId xmlns:p14="http://schemas.microsoft.com/office/powerpoint/2010/main" val="3755580018"/>
              </p:ext>
            </p:extLst>
          </p:nvPr>
        </p:nvGraphicFramePr>
        <p:xfrm>
          <a:off x="9766687" y="4979429"/>
          <a:ext cx="2022515" cy="370840"/>
        </p:xfrm>
        <a:graphic>
          <a:graphicData uri="http://schemas.openxmlformats.org/drawingml/2006/table">
            <a:tbl>
              <a:tblPr firstRow="1" bandRow="1">
                <a:tableStyleId>{5C22544A-7EE6-4342-B048-85BDC9FD1C3A}</a:tableStyleId>
              </a:tblPr>
              <a:tblGrid>
                <a:gridCol w="821502">
                  <a:extLst>
                    <a:ext uri="{9D8B030D-6E8A-4147-A177-3AD203B41FA5}">
                      <a16:colId xmlns:a16="http://schemas.microsoft.com/office/drawing/2014/main" val="1101085466"/>
                    </a:ext>
                  </a:extLst>
                </a:gridCol>
                <a:gridCol w="1201013">
                  <a:extLst>
                    <a:ext uri="{9D8B030D-6E8A-4147-A177-3AD203B41FA5}">
                      <a16:colId xmlns:a16="http://schemas.microsoft.com/office/drawing/2014/main" val="2555299959"/>
                    </a:ext>
                  </a:extLst>
                </a:gridCol>
              </a:tblGrid>
              <a:tr h="370840">
                <a:tc>
                  <a:txBody>
                    <a:bodyPr/>
                    <a:lstStyle/>
                    <a:p>
                      <a:r>
                        <a:rPr lang="en-GB" dirty="0"/>
                        <a:t>5</a:t>
                      </a:r>
                    </a:p>
                  </a:txBody>
                  <a:tcPr>
                    <a:solidFill>
                      <a:srgbClr val="00B0F0"/>
                    </a:solidFill>
                  </a:tcPr>
                </a:tc>
                <a:tc>
                  <a:txBody>
                    <a:bodyPr/>
                    <a:lstStyle/>
                    <a:p>
                      <a:r>
                        <a:rPr lang="en-GB" dirty="0"/>
                        <a:t>blue</a:t>
                      </a:r>
                    </a:p>
                  </a:txBody>
                  <a:tcPr>
                    <a:solidFill>
                      <a:srgbClr val="00B0F0"/>
                    </a:solidFill>
                  </a:tcPr>
                </a:tc>
                <a:extLst>
                  <a:ext uri="{0D108BD9-81ED-4DB2-BD59-A6C34878D82A}">
                    <a16:rowId xmlns:a16="http://schemas.microsoft.com/office/drawing/2014/main" val="163291370"/>
                  </a:ext>
                </a:extLst>
              </a:tr>
            </a:tbl>
          </a:graphicData>
        </a:graphic>
      </p:graphicFrame>
      <p:graphicFrame>
        <p:nvGraphicFramePr>
          <p:cNvPr id="18" name="Table 12">
            <a:extLst>
              <a:ext uri="{FF2B5EF4-FFF2-40B4-BE49-F238E27FC236}">
                <a16:creationId xmlns:a16="http://schemas.microsoft.com/office/drawing/2014/main" id="{E53F89E3-7C92-4AE6-B866-981750AB5596}"/>
              </a:ext>
            </a:extLst>
          </p:cNvPr>
          <p:cNvGraphicFramePr>
            <a:graphicFrameLocks noGrp="1"/>
          </p:cNvGraphicFramePr>
          <p:nvPr>
            <p:extLst>
              <p:ext uri="{D42A27DB-BD31-4B8C-83A1-F6EECF244321}">
                <p14:modId xmlns:p14="http://schemas.microsoft.com/office/powerpoint/2010/main" val="4058173778"/>
              </p:ext>
            </p:extLst>
          </p:nvPr>
        </p:nvGraphicFramePr>
        <p:xfrm>
          <a:off x="9766687" y="5426469"/>
          <a:ext cx="2022515" cy="365760"/>
        </p:xfrm>
        <a:graphic>
          <a:graphicData uri="http://schemas.openxmlformats.org/drawingml/2006/table">
            <a:tbl>
              <a:tblPr firstRow="1" bandRow="1">
                <a:tableStyleId>{5C22544A-7EE6-4342-B048-85BDC9FD1C3A}</a:tableStyleId>
              </a:tblPr>
              <a:tblGrid>
                <a:gridCol w="821502">
                  <a:extLst>
                    <a:ext uri="{9D8B030D-6E8A-4147-A177-3AD203B41FA5}">
                      <a16:colId xmlns:a16="http://schemas.microsoft.com/office/drawing/2014/main" val="1101085466"/>
                    </a:ext>
                  </a:extLst>
                </a:gridCol>
                <a:gridCol w="1201013">
                  <a:extLst>
                    <a:ext uri="{9D8B030D-6E8A-4147-A177-3AD203B41FA5}">
                      <a16:colId xmlns:a16="http://schemas.microsoft.com/office/drawing/2014/main" val="2555299959"/>
                    </a:ext>
                  </a:extLst>
                </a:gridCol>
              </a:tblGrid>
              <a:tr h="292471">
                <a:tc>
                  <a:txBody>
                    <a:bodyPr/>
                    <a:lstStyle/>
                    <a:p>
                      <a:r>
                        <a:rPr lang="en-GB" dirty="0"/>
                        <a:t>6</a:t>
                      </a:r>
                    </a:p>
                  </a:txBody>
                  <a:tcPr>
                    <a:solidFill>
                      <a:schemeClr val="accent1">
                        <a:lumMod val="60000"/>
                        <a:lumOff val="40000"/>
                      </a:schemeClr>
                    </a:solidFill>
                  </a:tcPr>
                </a:tc>
                <a:tc>
                  <a:txBody>
                    <a:bodyPr/>
                    <a:lstStyle/>
                    <a:p>
                      <a:r>
                        <a:rPr lang="en-GB" dirty="0"/>
                        <a:t>pink</a:t>
                      </a:r>
                    </a:p>
                  </a:txBody>
                  <a:tcPr>
                    <a:solidFill>
                      <a:schemeClr val="accent1">
                        <a:lumMod val="60000"/>
                        <a:lumOff val="40000"/>
                      </a:schemeClr>
                    </a:solidFill>
                  </a:tcPr>
                </a:tc>
                <a:extLst>
                  <a:ext uri="{0D108BD9-81ED-4DB2-BD59-A6C34878D82A}">
                    <a16:rowId xmlns:a16="http://schemas.microsoft.com/office/drawing/2014/main" val="163291370"/>
                  </a:ext>
                </a:extLst>
              </a:tr>
            </a:tbl>
          </a:graphicData>
        </a:graphic>
      </p:graphicFrame>
      <p:graphicFrame>
        <p:nvGraphicFramePr>
          <p:cNvPr id="19" name="Table 12">
            <a:extLst>
              <a:ext uri="{FF2B5EF4-FFF2-40B4-BE49-F238E27FC236}">
                <a16:creationId xmlns:a16="http://schemas.microsoft.com/office/drawing/2014/main" id="{AD1C64DD-DE41-4D43-A814-14E184A46AFF}"/>
              </a:ext>
            </a:extLst>
          </p:cNvPr>
          <p:cNvGraphicFramePr>
            <a:graphicFrameLocks noGrp="1"/>
          </p:cNvGraphicFramePr>
          <p:nvPr>
            <p:extLst>
              <p:ext uri="{D42A27DB-BD31-4B8C-83A1-F6EECF244321}">
                <p14:modId xmlns:p14="http://schemas.microsoft.com/office/powerpoint/2010/main" val="466813817"/>
              </p:ext>
            </p:extLst>
          </p:nvPr>
        </p:nvGraphicFramePr>
        <p:xfrm>
          <a:off x="9766687" y="5944629"/>
          <a:ext cx="2022515" cy="387409"/>
        </p:xfrm>
        <a:graphic>
          <a:graphicData uri="http://schemas.openxmlformats.org/drawingml/2006/table">
            <a:tbl>
              <a:tblPr firstRow="1" bandRow="1">
                <a:tableStyleId>{5C22544A-7EE6-4342-B048-85BDC9FD1C3A}</a:tableStyleId>
              </a:tblPr>
              <a:tblGrid>
                <a:gridCol w="814227">
                  <a:extLst>
                    <a:ext uri="{9D8B030D-6E8A-4147-A177-3AD203B41FA5}">
                      <a16:colId xmlns:a16="http://schemas.microsoft.com/office/drawing/2014/main" val="1101085466"/>
                    </a:ext>
                  </a:extLst>
                </a:gridCol>
                <a:gridCol w="1208288">
                  <a:extLst>
                    <a:ext uri="{9D8B030D-6E8A-4147-A177-3AD203B41FA5}">
                      <a16:colId xmlns:a16="http://schemas.microsoft.com/office/drawing/2014/main" val="2555299959"/>
                    </a:ext>
                  </a:extLst>
                </a:gridCol>
              </a:tblGrid>
              <a:tr h="387409">
                <a:tc>
                  <a:txBody>
                    <a:bodyPr/>
                    <a:lstStyle/>
                    <a:p>
                      <a:r>
                        <a:rPr lang="en-GB" dirty="0"/>
                        <a:t>7</a:t>
                      </a:r>
                    </a:p>
                  </a:txBody>
                  <a:tcPr>
                    <a:solidFill>
                      <a:schemeClr val="accent6">
                        <a:lumMod val="75000"/>
                      </a:schemeClr>
                    </a:solidFill>
                  </a:tcPr>
                </a:tc>
                <a:tc>
                  <a:txBody>
                    <a:bodyPr/>
                    <a:lstStyle/>
                    <a:p>
                      <a:r>
                        <a:rPr lang="en-GB" dirty="0"/>
                        <a:t>purple</a:t>
                      </a:r>
                    </a:p>
                  </a:txBody>
                  <a:tcPr>
                    <a:solidFill>
                      <a:schemeClr val="accent6">
                        <a:lumMod val="75000"/>
                      </a:schemeClr>
                    </a:solidFill>
                  </a:tcPr>
                </a:tc>
                <a:extLst>
                  <a:ext uri="{0D108BD9-81ED-4DB2-BD59-A6C34878D82A}">
                    <a16:rowId xmlns:a16="http://schemas.microsoft.com/office/drawing/2014/main" val="163291370"/>
                  </a:ext>
                </a:extLst>
              </a:tr>
            </a:tbl>
          </a:graphicData>
        </a:graphic>
      </p:graphicFrame>
      <p:pic>
        <p:nvPicPr>
          <p:cNvPr id="20" name="Picture 19">
            <a:extLst>
              <a:ext uri="{FF2B5EF4-FFF2-40B4-BE49-F238E27FC236}">
                <a16:creationId xmlns:a16="http://schemas.microsoft.com/office/drawing/2014/main" id="{CF7F2DE0-23A8-4756-8ECC-2F0932247884}"/>
              </a:ext>
            </a:extLst>
          </p:cNvPr>
          <p:cNvPicPr/>
          <p:nvPr/>
        </p:nvPicPr>
        <p:blipFill rotWithShape="1">
          <a:blip r:embed="rId2"/>
          <a:srcRect l="33688" t="10809" r="34652" b="11717"/>
          <a:stretch/>
        </p:blipFill>
        <p:spPr bwMode="auto">
          <a:xfrm>
            <a:off x="409874" y="2101325"/>
            <a:ext cx="3090972" cy="451453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000322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D8403417-069C-4BAA-AD30-935374D85E14}"/>
              </a:ext>
            </a:extLst>
          </p:cNvPr>
          <p:cNvSpPr txBox="1"/>
          <p:nvPr/>
        </p:nvSpPr>
        <p:spPr>
          <a:xfrm>
            <a:off x="346164" y="745814"/>
            <a:ext cx="2344784" cy="646331"/>
          </a:xfrm>
          <a:prstGeom prst="rect">
            <a:avLst/>
          </a:prstGeom>
          <a:noFill/>
          <a:ln w="101600">
            <a:solidFill>
              <a:schemeClr val="accent1">
                <a:shade val="50000"/>
              </a:schemeClr>
            </a:solidFill>
          </a:ln>
        </p:spPr>
        <p:txBody>
          <a:bodyPr wrap="square" rtlCol="0">
            <a:spAutoFit/>
          </a:bodyPr>
          <a:lstStyle/>
          <a:p>
            <a:r>
              <a:rPr lang="en-GB" sz="3600" dirty="0">
                <a:latin typeface="Comic Sans MS" panose="030F0702030302020204" pitchFamily="66" charset="0"/>
              </a:rPr>
              <a:t>0 + 1 = ?</a:t>
            </a:r>
          </a:p>
        </p:txBody>
      </p:sp>
      <p:sp>
        <p:nvSpPr>
          <p:cNvPr id="17" name="TextBox 16">
            <a:extLst>
              <a:ext uri="{FF2B5EF4-FFF2-40B4-BE49-F238E27FC236}">
                <a16:creationId xmlns:a16="http://schemas.microsoft.com/office/drawing/2014/main" id="{93B058B3-8F72-4D27-BA74-5158CB366B22}"/>
              </a:ext>
            </a:extLst>
          </p:cNvPr>
          <p:cNvSpPr txBox="1"/>
          <p:nvPr/>
        </p:nvSpPr>
        <p:spPr>
          <a:xfrm>
            <a:off x="2993570" y="745813"/>
            <a:ext cx="2344784" cy="646331"/>
          </a:xfrm>
          <a:prstGeom prst="rect">
            <a:avLst/>
          </a:prstGeom>
          <a:noFill/>
          <a:ln w="101600">
            <a:solidFill>
              <a:schemeClr val="accent1">
                <a:shade val="50000"/>
              </a:schemeClr>
            </a:solidFill>
          </a:ln>
        </p:spPr>
        <p:txBody>
          <a:bodyPr wrap="square" rtlCol="0">
            <a:spAutoFit/>
          </a:bodyPr>
          <a:lstStyle/>
          <a:p>
            <a:r>
              <a:rPr lang="en-GB" sz="3600" dirty="0">
                <a:latin typeface="Comic Sans MS" panose="030F0702030302020204" pitchFamily="66" charset="0"/>
              </a:rPr>
              <a:t>10 – 3 = ?</a:t>
            </a:r>
          </a:p>
        </p:txBody>
      </p:sp>
      <p:sp>
        <p:nvSpPr>
          <p:cNvPr id="18" name="TextBox 17">
            <a:extLst>
              <a:ext uri="{FF2B5EF4-FFF2-40B4-BE49-F238E27FC236}">
                <a16:creationId xmlns:a16="http://schemas.microsoft.com/office/drawing/2014/main" id="{528F847C-D1A5-4831-94F2-6F9624BA283B}"/>
              </a:ext>
            </a:extLst>
          </p:cNvPr>
          <p:cNvSpPr txBox="1"/>
          <p:nvPr/>
        </p:nvSpPr>
        <p:spPr>
          <a:xfrm>
            <a:off x="5640976" y="763298"/>
            <a:ext cx="2344784" cy="646331"/>
          </a:xfrm>
          <a:prstGeom prst="rect">
            <a:avLst/>
          </a:prstGeom>
          <a:noFill/>
          <a:ln w="101600">
            <a:solidFill>
              <a:schemeClr val="accent1">
                <a:shade val="50000"/>
              </a:schemeClr>
            </a:solidFill>
          </a:ln>
        </p:spPr>
        <p:txBody>
          <a:bodyPr wrap="square" rtlCol="0">
            <a:spAutoFit/>
          </a:bodyPr>
          <a:lstStyle/>
          <a:p>
            <a:r>
              <a:rPr lang="en-GB" sz="3600" dirty="0">
                <a:latin typeface="Comic Sans MS" panose="030F0702030302020204" pitchFamily="66" charset="0"/>
              </a:rPr>
              <a:t>1 + 1 = ?</a:t>
            </a:r>
          </a:p>
        </p:txBody>
      </p:sp>
      <p:sp>
        <p:nvSpPr>
          <p:cNvPr id="19" name="TextBox 18">
            <a:extLst>
              <a:ext uri="{FF2B5EF4-FFF2-40B4-BE49-F238E27FC236}">
                <a16:creationId xmlns:a16="http://schemas.microsoft.com/office/drawing/2014/main" id="{6DE221D4-FD81-44DD-8E83-E35F0FBB6E6A}"/>
              </a:ext>
            </a:extLst>
          </p:cNvPr>
          <p:cNvSpPr txBox="1"/>
          <p:nvPr/>
        </p:nvSpPr>
        <p:spPr>
          <a:xfrm>
            <a:off x="8484325" y="732576"/>
            <a:ext cx="2344784" cy="646331"/>
          </a:xfrm>
          <a:prstGeom prst="rect">
            <a:avLst/>
          </a:prstGeom>
          <a:noFill/>
          <a:ln w="101600">
            <a:solidFill>
              <a:schemeClr val="accent1">
                <a:shade val="50000"/>
              </a:schemeClr>
            </a:solidFill>
          </a:ln>
        </p:spPr>
        <p:txBody>
          <a:bodyPr wrap="square" rtlCol="0">
            <a:spAutoFit/>
          </a:bodyPr>
          <a:lstStyle/>
          <a:p>
            <a:r>
              <a:rPr lang="en-GB" sz="3600" dirty="0">
                <a:latin typeface="Comic Sans MS" panose="030F0702030302020204" pitchFamily="66" charset="0"/>
              </a:rPr>
              <a:t>10 – 7 = ?</a:t>
            </a:r>
          </a:p>
        </p:txBody>
      </p:sp>
      <p:sp>
        <p:nvSpPr>
          <p:cNvPr id="20" name="TextBox 19">
            <a:extLst>
              <a:ext uri="{FF2B5EF4-FFF2-40B4-BE49-F238E27FC236}">
                <a16:creationId xmlns:a16="http://schemas.microsoft.com/office/drawing/2014/main" id="{D7C628F7-91E9-41E7-9FA9-B36AA21FDECF}"/>
              </a:ext>
            </a:extLst>
          </p:cNvPr>
          <p:cNvSpPr txBox="1"/>
          <p:nvPr/>
        </p:nvSpPr>
        <p:spPr>
          <a:xfrm>
            <a:off x="5736770" y="5578561"/>
            <a:ext cx="2344784" cy="646331"/>
          </a:xfrm>
          <a:prstGeom prst="rect">
            <a:avLst/>
          </a:prstGeom>
          <a:noFill/>
          <a:ln w="101600">
            <a:solidFill>
              <a:schemeClr val="accent1">
                <a:shade val="50000"/>
              </a:schemeClr>
            </a:solidFill>
          </a:ln>
        </p:spPr>
        <p:txBody>
          <a:bodyPr wrap="square" rtlCol="0">
            <a:spAutoFit/>
          </a:bodyPr>
          <a:lstStyle/>
          <a:p>
            <a:r>
              <a:rPr lang="en-GB" sz="3600" dirty="0">
                <a:latin typeface="Comic Sans MS" panose="030F0702030302020204" pitchFamily="66" charset="0"/>
              </a:rPr>
              <a:t>9 – 3 = ?</a:t>
            </a:r>
          </a:p>
        </p:txBody>
      </p:sp>
      <p:sp>
        <p:nvSpPr>
          <p:cNvPr id="21" name="TextBox 20">
            <a:extLst>
              <a:ext uri="{FF2B5EF4-FFF2-40B4-BE49-F238E27FC236}">
                <a16:creationId xmlns:a16="http://schemas.microsoft.com/office/drawing/2014/main" id="{219AE198-5A1E-4801-A7EA-2E39E75A2054}"/>
              </a:ext>
            </a:extLst>
          </p:cNvPr>
          <p:cNvSpPr txBox="1"/>
          <p:nvPr/>
        </p:nvSpPr>
        <p:spPr>
          <a:xfrm>
            <a:off x="5640976" y="4612749"/>
            <a:ext cx="2344784" cy="646331"/>
          </a:xfrm>
          <a:prstGeom prst="rect">
            <a:avLst/>
          </a:prstGeom>
          <a:noFill/>
          <a:ln w="101600">
            <a:solidFill>
              <a:schemeClr val="accent1">
                <a:shade val="50000"/>
              </a:schemeClr>
            </a:solidFill>
          </a:ln>
        </p:spPr>
        <p:txBody>
          <a:bodyPr wrap="square" rtlCol="0">
            <a:spAutoFit/>
          </a:bodyPr>
          <a:lstStyle/>
          <a:p>
            <a:r>
              <a:rPr lang="en-GB" sz="3600" dirty="0">
                <a:latin typeface="Comic Sans MS" panose="030F0702030302020204" pitchFamily="66" charset="0"/>
              </a:rPr>
              <a:t>5 + 2 = ?</a:t>
            </a:r>
          </a:p>
        </p:txBody>
      </p:sp>
      <p:sp>
        <p:nvSpPr>
          <p:cNvPr id="22" name="TextBox 21">
            <a:extLst>
              <a:ext uri="{FF2B5EF4-FFF2-40B4-BE49-F238E27FC236}">
                <a16:creationId xmlns:a16="http://schemas.microsoft.com/office/drawing/2014/main" id="{BDF38E0C-590E-47E4-8392-6F4B04DAF2C5}"/>
              </a:ext>
            </a:extLst>
          </p:cNvPr>
          <p:cNvSpPr txBox="1"/>
          <p:nvPr/>
        </p:nvSpPr>
        <p:spPr>
          <a:xfrm>
            <a:off x="5640976" y="3663573"/>
            <a:ext cx="2344784" cy="646331"/>
          </a:xfrm>
          <a:prstGeom prst="rect">
            <a:avLst/>
          </a:prstGeom>
          <a:noFill/>
          <a:ln w="101600">
            <a:solidFill>
              <a:schemeClr val="accent1">
                <a:shade val="50000"/>
              </a:schemeClr>
            </a:solidFill>
          </a:ln>
        </p:spPr>
        <p:txBody>
          <a:bodyPr wrap="square" rtlCol="0">
            <a:spAutoFit/>
          </a:bodyPr>
          <a:lstStyle/>
          <a:p>
            <a:r>
              <a:rPr lang="en-GB" sz="3600" dirty="0">
                <a:latin typeface="Comic Sans MS" panose="030F0702030302020204" pitchFamily="66" charset="0"/>
              </a:rPr>
              <a:t>0 + 3 = ?</a:t>
            </a:r>
          </a:p>
        </p:txBody>
      </p:sp>
      <p:sp>
        <p:nvSpPr>
          <p:cNvPr id="23" name="TextBox 22">
            <a:extLst>
              <a:ext uri="{FF2B5EF4-FFF2-40B4-BE49-F238E27FC236}">
                <a16:creationId xmlns:a16="http://schemas.microsoft.com/office/drawing/2014/main" id="{07269DDC-1FCA-44A8-A79B-BE54FFDC891A}"/>
              </a:ext>
            </a:extLst>
          </p:cNvPr>
          <p:cNvSpPr txBox="1"/>
          <p:nvPr/>
        </p:nvSpPr>
        <p:spPr>
          <a:xfrm>
            <a:off x="5640976" y="2676207"/>
            <a:ext cx="2344784" cy="646331"/>
          </a:xfrm>
          <a:prstGeom prst="rect">
            <a:avLst/>
          </a:prstGeom>
          <a:noFill/>
          <a:ln w="101600">
            <a:solidFill>
              <a:schemeClr val="accent1">
                <a:shade val="50000"/>
              </a:schemeClr>
            </a:solidFill>
          </a:ln>
        </p:spPr>
        <p:txBody>
          <a:bodyPr wrap="square" rtlCol="0">
            <a:spAutoFit/>
          </a:bodyPr>
          <a:lstStyle/>
          <a:p>
            <a:r>
              <a:rPr lang="en-GB" sz="3600" dirty="0">
                <a:latin typeface="Comic Sans MS" panose="030F0702030302020204" pitchFamily="66" charset="0"/>
              </a:rPr>
              <a:t>5 – 1 = ?</a:t>
            </a:r>
          </a:p>
        </p:txBody>
      </p:sp>
      <p:sp>
        <p:nvSpPr>
          <p:cNvPr id="24" name="TextBox 23">
            <a:extLst>
              <a:ext uri="{FF2B5EF4-FFF2-40B4-BE49-F238E27FC236}">
                <a16:creationId xmlns:a16="http://schemas.microsoft.com/office/drawing/2014/main" id="{02481779-57EC-4C62-B4E4-39D39B740743}"/>
              </a:ext>
            </a:extLst>
          </p:cNvPr>
          <p:cNvSpPr txBox="1"/>
          <p:nvPr/>
        </p:nvSpPr>
        <p:spPr>
          <a:xfrm>
            <a:off x="5640976" y="1750254"/>
            <a:ext cx="2344784" cy="646331"/>
          </a:xfrm>
          <a:prstGeom prst="rect">
            <a:avLst/>
          </a:prstGeom>
          <a:noFill/>
          <a:ln w="101600">
            <a:solidFill>
              <a:schemeClr val="accent1">
                <a:shade val="50000"/>
              </a:schemeClr>
            </a:solidFill>
          </a:ln>
        </p:spPr>
        <p:txBody>
          <a:bodyPr wrap="square" rtlCol="0">
            <a:spAutoFit/>
          </a:bodyPr>
          <a:lstStyle/>
          <a:p>
            <a:r>
              <a:rPr lang="en-GB" sz="3600" dirty="0">
                <a:latin typeface="Comic Sans MS" panose="030F0702030302020204" pitchFamily="66" charset="0"/>
              </a:rPr>
              <a:t>10 – 4 = ?</a:t>
            </a:r>
          </a:p>
        </p:txBody>
      </p:sp>
      <p:sp>
        <p:nvSpPr>
          <p:cNvPr id="25" name="TextBox 24">
            <a:extLst>
              <a:ext uri="{FF2B5EF4-FFF2-40B4-BE49-F238E27FC236}">
                <a16:creationId xmlns:a16="http://schemas.microsoft.com/office/drawing/2014/main" id="{54B9BF8E-A79E-461E-8B9E-CD06059F563A}"/>
              </a:ext>
            </a:extLst>
          </p:cNvPr>
          <p:cNvSpPr txBox="1"/>
          <p:nvPr/>
        </p:nvSpPr>
        <p:spPr>
          <a:xfrm>
            <a:off x="8484325" y="5578562"/>
            <a:ext cx="2344784" cy="646331"/>
          </a:xfrm>
          <a:prstGeom prst="rect">
            <a:avLst/>
          </a:prstGeom>
          <a:noFill/>
          <a:ln w="101600">
            <a:solidFill>
              <a:schemeClr val="accent1">
                <a:shade val="50000"/>
              </a:schemeClr>
            </a:solidFill>
          </a:ln>
        </p:spPr>
        <p:txBody>
          <a:bodyPr wrap="square" rtlCol="0">
            <a:spAutoFit/>
          </a:bodyPr>
          <a:lstStyle/>
          <a:p>
            <a:r>
              <a:rPr lang="en-GB" sz="3600" dirty="0">
                <a:latin typeface="Comic Sans MS" panose="030F0702030302020204" pitchFamily="66" charset="0"/>
              </a:rPr>
              <a:t>3 + 3 = ?</a:t>
            </a:r>
          </a:p>
        </p:txBody>
      </p:sp>
      <p:sp>
        <p:nvSpPr>
          <p:cNvPr id="26" name="TextBox 25">
            <a:extLst>
              <a:ext uri="{FF2B5EF4-FFF2-40B4-BE49-F238E27FC236}">
                <a16:creationId xmlns:a16="http://schemas.microsoft.com/office/drawing/2014/main" id="{EF3DB6AE-3F13-480C-AC1E-03C394E05DDC}"/>
              </a:ext>
            </a:extLst>
          </p:cNvPr>
          <p:cNvSpPr txBox="1"/>
          <p:nvPr/>
        </p:nvSpPr>
        <p:spPr>
          <a:xfrm>
            <a:off x="8458199" y="4612749"/>
            <a:ext cx="2344784" cy="646331"/>
          </a:xfrm>
          <a:prstGeom prst="rect">
            <a:avLst/>
          </a:prstGeom>
          <a:noFill/>
          <a:ln w="101600">
            <a:solidFill>
              <a:schemeClr val="accent1">
                <a:shade val="50000"/>
              </a:schemeClr>
            </a:solidFill>
          </a:ln>
        </p:spPr>
        <p:txBody>
          <a:bodyPr wrap="square" rtlCol="0">
            <a:spAutoFit/>
          </a:bodyPr>
          <a:lstStyle/>
          <a:p>
            <a:r>
              <a:rPr lang="en-GB" sz="3600" dirty="0">
                <a:latin typeface="Comic Sans MS" panose="030F0702030302020204" pitchFamily="66" charset="0"/>
              </a:rPr>
              <a:t>5 + 0 = ?</a:t>
            </a:r>
          </a:p>
        </p:txBody>
      </p:sp>
      <p:sp>
        <p:nvSpPr>
          <p:cNvPr id="27" name="TextBox 26">
            <a:extLst>
              <a:ext uri="{FF2B5EF4-FFF2-40B4-BE49-F238E27FC236}">
                <a16:creationId xmlns:a16="http://schemas.microsoft.com/office/drawing/2014/main" id="{DD58CCDC-4E6F-4B59-B87C-2541C5FC0FCF}"/>
              </a:ext>
            </a:extLst>
          </p:cNvPr>
          <p:cNvSpPr txBox="1"/>
          <p:nvPr/>
        </p:nvSpPr>
        <p:spPr>
          <a:xfrm>
            <a:off x="8458199" y="3646936"/>
            <a:ext cx="2344784" cy="646331"/>
          </a:xfrm>
          <a:prstGeom prst="rect">
            <a:avLst/>
          </a:prstGeom>
          <a:noFill/>
          <a:ln w="101600">
            <a:solidFill>
              <a:schemeClr val="accent1">
                <a:shade val="50000"/>
              </a:schemeClr>
            </a:solidFill>
          </a:ln>
        </p:spPr>
        <p:txBody>
          <a:bodyPr wrap="square" rtlCol="0">
            <a:spAutoFit/>
          </a:bodyPr>
          <a:lstStyle/>
          <a:p>
            <a:r>
              <a:rPr lang="en-GB" sz="3600" dirty="0">
                <a:latin typeface="Comic Sans MS" panose="030F0702030302020204" pitchFamily="66" charset="0"/>
              </a:rPr>
              <a:t>10 – 8 = ?</a:t>
            </a:r>
          </a:p>
        </p:txBody>
      </p:sp>
      <p:sp>
        <p:nvSpPr>
          <p:cNvPr id="28" name="TextBox 27">
            <a:extLst>
              <a:ext uri="{FF2B5EF4-FFF2-40B4-BE49-F238E27FC236}">
                <a16:creationId xmlns:a16="http://schemas.microsoft.com/office/drawing/2014/main" id="{CE8C484B-20AD-4F92-A70A-94F3C5D381BD}"/>
              </a:ext>
            </a:extLst>
          </p:cNvPr>
          <p:cNvSpPr txBox="1"/>
          <p:nvPr/>
        </p:nvSpPr>
        <p:spPr>
          <a:xfrm>
            <a:off x="8458199" y="2681123"/>
            <a:ext cx="2344784" cy="646331"/>
          </a:xfrm>
          <a:prstGeom prst="rect">
            <a:avLst/>
          </a:prstGeom>
          <a:noFill/>
          <a:ln w="101600">
            <a:solidFill>
              <a:schemeClr val="accent1">
                <a:shade val="50000"/>
              </a:schemeClr>
            </a:solidFill>
          </a:ln>
        </p:spPr>
        <p:txBody>
          <a:bodyPr wrap="square" rtlCol="0">
            <a:spAutoFit/>
          </a:bodyPr>
          <a:lstStyle/>
          <a:p>
            <a:r>
              <a:rPr lang="en-GB" sz="3600" dirty="0">
                <a:latin typeface="Comic Sans MS" panose="030F0702030302020204" pitchFamily="66" charset="0"/>
              </a:rPr>
              <a:t>7 – 1 = ?</a:t>
            </a:r>
          </a:p>
        </p:txBody>
      </p:sp>
      <p:sp>
        <p:nvSpPr>
          <p:cNvPr id="29" name="TextBox 28">
            <a:extLst>
              <a:ext uri="{FF2B5EF4-FFF2-40B4-BE49-F238E27FC236}">
                <a16:creationId xmlns:a16="http://schemas.microsoft.com/office/drawing/2014/main" id="{91E5E10F-40EC-41AE-9E78-438D12BAB333}"/>
              </a:ext>
            </a:extLst>
          </p:cNvPr>
          <p:cNvSpPr txBox="1"/>
          <p:nvPr/>
        </p:nvSpPr>
        <p:spPr>
          <a:xfrm>
            <a:off x="8458199" y="1715310"/>
            <a:ext cx="2344784" cy="646331"/>
          </a:xfrm>
          <a:prstGeom prst="rect">
            <a:avLst/>
          </a:prstGeom>
          <a:noFill/>
          <a:ln w="101600">
            <a:solidFill>
              <a:schemeClr val="accent1">
                <a:shade val="50000"/>
              </a:schemeClr>
            </a:solidFill>
          </a:ln>
        </p:spPr>
        <p:txBody>
          <a:bodyPr wrap="square" rtlCol="0">
            <a:spAutoFit/>
          </a:bodyPr>
          <a:lstStyle/>
          <a:p>
            <a:r>
              <a:rPr lang="en-GB" sz="3600" dirty="0">
                <a:latin typeface="Comic Sans MS" panose="030F0702030302020204" pitchFamily="66" charset="0"/>
              </a:rPr>
              <a:t>4 + 0 = ?</a:t>
            </a:r>
          </a:p>
        </p:txBody>
      </p:sp>
      <p:sp>
        <p:nvSpPr>
          <p:cNvPr id="30" name="TextBox 29">
            <a:extLst>
              <a:ext uri="{FF2B5EF4-FFF2-40B4-BE49-F238E27FC236}">
                <a16:creationId xmlns:a16="http://schemas.microsoft.com/office/drawing/2014/main" id="{85BB00E3-AA44-44D2-95E2-436CB605F05C}"/>
              </a:ext>
            </a:extLst>
          </p:cNvPr>
          <p:cNvSpPr txBox="1"/>
          <p:nvPr/>
        </p:nvSpPr>
        <p:spPr>
          <a:xfrm>
            <a:off x="346164" y="1715310"/>
            <a:ext cx="2344784" cy="646331"/>
          </a:xfrm>
          <a:prstGeom prst="rect">
            <a:avLst/>
          </a:prstGeom>
          <a:noFill/>
          <a:ln w="101600">
            <a:solidFill>
              <a:schemeClr val="accent1">
                <a:shade val="50000"/>
              </a:schemeClr>
            </a:solidFill>
          </a:ln>
        </p:spPr>
        <p:txBody>
          <a:bodyPr wrap="square" rtlCol="0">
            <a:spAutoFit/>
          </a:bodyPr>
          <a:lstStyle/>
          <a:p>
            <a:r>
              <a:rPr lang="en-GB" sz="3600" dirty="0">
                <a:latin typeface="Comic Sans MS" panose="030F0702030302020204" pitchFamily="66" charset="0"/>
              </a:rPr>
              <a:t>5 – 0 = ?</a:t>
            </a:r>
          </a:p>
        </p:txBody>
      </p:sp>
      <p:sp>
        <p:nvSpPr>
          <p:cNvPr id="31" name="TextBox 30">
            <a:extLst>
              <a:ext uri="{FF2B5EF4-FFF2-40B4-BE49-F238E27FC236}">
                <a16:creationId xmlns:a16="http://schemas.microsoft.com/office/drawing/2014/main" id="{F0FEAD42-8F8C-40D9-B004-361F37FD148E}"/>
              </a:ext>
            </a:extLst>
          </p:cNvPr>
          <p:cNvSpPr txBox="1"/>
          <p:nvPr/>
        </p:nvSpPr>
        <p:spPr>
          <a:xfrm>
            <a:off x="2993570" y="1781405"/>
            <a:ext cx="2344784" cy="646331"/>
          </a:xfrm>
          <a:prstGeom prst="rect">
            <a:avLst/>
          </a:prstGeom>
          <a:noFill/>
          <a:ln w="101600">
            <a:solidFill>
              <a:schemeClr val="accent1">
                <a:shade val="50000"/>
              </a:schemeClr>
            </a:solidFill>
          </a:ln>
        </p:spPr>
        <p:txBody>
          <a:bodyPr wrap="square" rtlCol="0">
            <a:spAutoFit/>
          </a:bodyPr>
          <a:lstStyle/>
          <a:p>
            <a:r>
              <a:rPr lang="en-GB" sz="3600" dirty="0">
                <a:latin typeface="Comic Sans MS" panose="030F0702030302020204" pitchFamily="66" charset="0"/>
              </a:rPr>
              <a:t>10 – 6 = ?</a:t>
            </a:r>
          </a:p>
        </p:txBody>
      </p:sp>
      <p:sp>
        <p:nvSpPr>
          <p:cNvPr id="32" name="TextBox 31">
            <a:extLst>
              <a:ext uri="{FF2B5EF4-FFF2-40B4-BE49-F238E27FC236}">
                <a16:creationId xmlns:a16="http://schemas.microsoft.com/office/drawing/2014/main" id="{FA0C1A33-7D93-4EEC-AE1A-42257FC40A2D}"/>
              </a:ext>
            </a:extLst>
          </p:cNvPr>
          <p:cNvSpPr txBox="1"/>
          <p:nvPr/>
        </p:nvSpPr>
        <p:spPr>
          <a:xfrm>
            <a:off x="346165" y="2732731"/>
            <a:ext cx="2344784" cy="646331"/>
          </a:xfrm>
          <a:prstGeom prst="rect">
            <a:avLst/>
          </a:prstGeom>
          <a:noFill/>
          <a:ln w="101600">
            <a:solidFill>
              <a:schemeClr val="accent1">
                <a:shade val="50000"/>
              </a:schemeClr>
            </a:solidFill>
          </a:ln>
        </p:spPr>
        <p:txBody>
          <a:bodyPr wrap="square" rtlCol="0">
            <a:spAutoFit/>
          </a:bodyPr>
          <a:lstStyle/>
          <a:p>
            <a:r>
              <a:rPr lang="en-GB" sz="3600" dirty="0">
                <a:latin typeface="Comic Sans MS" panose="030F0702030302020204" pitchFamily="66" charset="0"/>
              </a:rPr>
              <a:t>6 – 4 = ?</a:t>
            </a:r>
          </a:p>
        </p:txBody>
      </p:sp>
      <p:sp>
        <p:nvSpPr>
          <p:cNvPr id="33" name="TextBox 32">
            <a:extLst>
              <a:ext uri="{FF2B5EF4-FFF2-40B4-BE49-F238E27FC236}">
                <a16:creationId xmlns:a16="http://schemas.microsoft.com/office/drawing/2014/main" id="{2EA56B2A-0108-46ED-8E72-D6AEE740D586}"/>
              </a:ext>
            </a:extLst>
          </p:cNvPr>
          <p:cNvSpPr txBox="1"/>
          <p:nvPr/>
        </p:nvSpPr>
        <p:spPr>
          <a:xfrm>
            <a:off x="346165" y="3646935"/>
            <a:ext cx="2344784" cy="646331"/>
          </a:xfrm>
          <a:prstGeom prst="rect">
            <a:avLst/>
          </a:prstGeom>
          <a:noFill/>
          <a:ln w="101600">
            <a:solidFill>
              <a:schemeClr val="accent1">
                <a:shade val="50000"/>
              </a:schemeClr>
            </a:solidFill>
          </a:ln>
        </p:spPr>
        <p:txBody>
          <a:bodyPr wrap="square" rtlCol="0">
            <a:spAutoFit/>
          </a:bodyPr>
          <a:lstStyle/>
          <a:p>
            <a:r>
              <a:rPr lang="en-GB" sz="3600" dirty="0">
                <a:latin typeface="Comic Sans MS" panose="030F0702030302020204" pitchFamily="66" charset="0"/>
              </a:rPr>
              <a:t>10 – 5 = ?</a:t>
            </a:r>
          </a:p>
        </p:txBody>
      </p:sp>
      <p:sp>
        <p:nvSpPr>
          <p:cNvPr id="34" name="TextBox 33">
            <a:extLst>
              <a:ext uri="{FF2B5EF4-FFF2-40B4-BE49-F238E27FC236}">
                <a16:creationId xmlns:a16="http://schemas.microsoft.com/office/drawing/2014/main" id="{4F12A9D1-5298-4C3D-AB01-2B8E26D65F56}"/>
              </a:ext>
            </a:extLst>
          </p:cNvPr>
          <p:cNvSpPr txBox="1"/>
          <p:nvPr/>
        </p:nvSpPr>
        <p:spPr>
          <a:xfrm>
            <a:off x="346165" y="4609065"/>
            <a:ext cx="2344784" cy="646331"/>
          </a:xfrm>
          <a:prstGeom prst="rect">
            <a:avLst/>
          </a:prstGeom>
          <a:noFill/>
          <a:ln w="101600">
            <a:solidFill>
              <a:schemeClr val="accent1">
                <a:shade val="50000"/>
              </a:schemeClr>
            </a:solidFill>
          </a:ln>
        </p:spPr>
        <p:txBody>
          <a:bodyPr wrap="square" rtlCol="0">
            <a:spAutoFit/>
          </a:bodyPr>
          <a:lstStyle/>
          <a:p>
            <a:r>
              <a:rPr lang="en-GB" sz="3600" dirty="0">
                <a:latin typeface="Comic Sans MS" panose="030F0702030302020204" pitchFamily="66" charset="0"/>
              </a:rPr>
              <a:t>0 + 2 = ?</a:t>
            </a:r>
          </a:p>
        </p:txBody>
      </p:sp>
      <p:sp>
        <p:nvSpPr>
          <p:cNvPr id="35" name="TextBox 34">
            <a:extLst>
              <a:ext uri="{FF2B5EF4-FFF2-40B4-BE49-F238E27FC236}">
                <a16:creationId xmlns:a16="http://schemas.microsoft.com/office/drawing/2014/main" id="{417463F2-1B85-4E88-A1D2-4EEA886A2CE1}"/>
              </a:ext>
            </a:extLst>
          </p:cNvPr>
          <p:cNvSpPr txBox="1"/>
          <p:nvPr/>
        </p:nvSpPr>
        <p:spPr>
          <a:xfrm>
            <a:off x="346165" y="5578561"/>
            <a:ext cx="2344784" cy="646331"/>
          </a:xfrm>
          <a:prstGeom prst="rect">
            <a:avLst/>
          </a:prstGeom>
          <a:noFill/>
          <a:ln w="101600">
            <a:solidFill>
              <a:schemeClr val="accent1">
                <a:shade val="50000"/>
              </a:schemeClr>
            </a:solidFill>
          </a:ln>
        </p:spPr>
        <p:txBody>
          <a:bodyPr wrap="square" rtlCol="0">
            <a:spAutoFit/>
          </a:bodyPr>
          <a:lstStyle/>
          <a:p>
            <a:r>
              <a:rPr lang="en-GB" sz="3600" dirty="0">
                <a:latin typeface="Comic Sans MS" panose="030F0702030302020204" pitchFamily="66" charset="0"/>
              </a:rPr>
              <a:t>2 + 3 = ?</a:t>
            </a:r>
          </a:p>
        </p:txBody>
      </p:sp>
      <p:sp>
        <p:nvSpPr>
          <p:cNvPr id="36" name="TextBox 35">
            <a:extLst>
              <a:ext uri="{FF2B5EF4-FFF2-40B4-BE49-F238E27FC236}">
                <a16:creationId xmlns:a16="http://schemas.microsoft.com/office/drawing/2014/main" id="{BBDCF65A-66F1-4F96-84C3-F4527E9CEEDB}"/>
              </a:ext>
            </a:extLst>
          </p:cNvPr>
          <p:cNvSpPr txBox="1"/>
          <p:nvPr/>
        </p:nvSpPr>
        <p:spPr>
          <a:xfrm>
            <a:off x="2929346" y="2723352"/>
            <a:ext cx="2344784" cy="646331"/>
          </a:xfrm>
          <a:prstGeom prst="rect">
            <a:avLst/>
          </a:prstGeom>
          <a:noFill/>
          <a:ln w="101600">
            <a:solidFill>
              <a:schemeClr val="accent1">
                <a:shade val="50000"/>
              </a:schemeClr>
            </a:solidFill>
          </a:ln>
        </p:spPr>
        <p:txBody>
          <a:bodyPr wrap="square" rtlCol="0">
            <a:spAutoFit/>
          </a:bodyPr>
          <a:lstStyle/>
          <a:p>
            <a:r>
              <a:rPr lang="en-GB" sz="3600" dirty="0">
                <a:latin typeface="Comic Sans MS" panose="030F0702030302020204" pitchFamily="66" charset="0"/>
              </a:rPr>
              <a:t>10 – 9 = ?</a:t>
            </a:r>
          </a:p>
        </p:txBody>
      </p:sp>
      <p:sp>
        <p:nvSpPr>
          <p:cNvPr id="37" name="TextBox 36">
            <a:extLst>
              <a:ext uri="{FF2B5EF4-FFF2-40B4-BE49-F238E27FC236}">
                <a16:creationId xmlns:a16="http://schemas.microsoft.com/office/drawing/2014/main" id="{335AC83D-321A-42E4-B8B8-0EA0F9302460}"/>
              </a:ext>
            </a:extLst>
          </p:cNvPr>
          <p:cNvSpPr txBox="1"/>
          <p:nvPr/>
        </p:nvSpPr>
        <p:spPr>
          <a:xfrm>
            <a:off x="2929346" y="3646935"/>
            <a:ext cx="2344784" cy="646331"/>
          </a:xfrm>
          <a:prstGeom prst="rect">
            <a:avLst/>
          </a:prstGeom>
          <a:noFill/>
          <a:ln w="101600">
            <a:solidFill>
              <a:schemeClr val="accent1">
                <a:shade val="50000"/>
              </a:schemeClr>
            </a:solidFill>
          </a:ln>
        </p:spPr>
        <p:txBody>
          <a:bodyPr wrap="square" rtlCol="0">
            <a:spAutoFit/>
          </a:bodyPr>
          <a:lstStyle/>
          <a:p>
            <a:r>
              <a:rPr lang="en-GB" sz="3600" dirty="0">
                <a:latin typeface="Comic Sans MS" panose="030F0702030302020204" pitchFamily="66" charset="0"/>
              </a:rPr>
              <a:t>5 + 1 = ?</a:t>
            </a:r>
          </a:p>
        </p:txBody>
      </p:sp>
      <p:sp>
        <p:nvSpPr>
          <p:cNvPr id="38" name="TextBox 37">
            <a:extLst>
              <a:ext uri="{FF2B5EF4-FFF2-40B4-BE49-F238E27FC236}">
                <a16:creationId xmlns:a16="http://schemas.microsoft.com/office/drawing/2014/main" id="{7A48A90A-2B25-4639-81A7-5D6F1CA78656}"/>
              </a:ext>
            </a:extLst>
          </p:cNvPr>
          <p:cNvSpPr txBox="1"/>
          <p:nvPr/>
        </p:nvSpPr>
        <p:spPr>
          <a:xfrm>
            <a:off x="2929346" y="4609065"/>
            <a:ext cx="2344784" cy="646331"/>
          </a:xfrm>
          <a:prstGeom prst="rect">
            <a:avLst/>
          </a:prstGeom>
          <a:noFill/>
          <a:ln w="101600">
            <a:solidFill>
              <a:schemeClr val="accent1">
                <a:shade val="50000"/>
              </a:schemeClr>
            </a:solidFill>
          </a:ln>
        </p:spPr>
        <p:txBody>
          <a:bodyPr wrap="square" rtlCol="0">
            <a:spAutoFit/>
          </a:bodyPr>
          <a:lstStyle/>
          <a:p>
            <a:r>
              <a:rPr lang="en-GB" sz="3600" dirty="0">
                <a:latin typeface="Comic Sans MS" panose="030F0702030302020204" pitchFamily="66" charset="0"/>
              </a:rPr>
              <a:t>2 + 2 = ?</a:t>
            </a:r>
          </a:p>
        </p:txBody>
      </p:sp>
      <p:sp>
        <p:nvSpPr>
          <p:cNvPr id="39" name="TextBox 38">
            <a:extLst>
              <a:ext uri="{FF2B5EF4-FFF2-40B4-BE49-F238E27FC236}">
                <a16:creationId xmlns:a16="http://schemas.microsoft.com/office/drawing/2014/main" id="{0154DE1F-F02A-4ACD-BB36-3F043ADD64E9}"/>
              </a:ext>
            </a:extLst>
          </p:cNvPr>
          <p:cNvSpPr txBox="1"/>
          <p:nvPr/>
        </p:nvSpPr>
        <p:spPr>
          <a:xfrm>
            <a:off x="2890157" y="5578561"/>
            <a:ext cx="2344784" cy="646331"/>
          </a:xfrm>
          <a:prstGeom prst="rect">
            <a:avLst/>
          </a:prstGeom>
          <a:noFill/>
          <a:ln w="101600">
            <a:solidFill>
              <a:schemeClr val="accent1">
                <a:shade val="50000"/>
              </a:schemeClr>
            </a:solidFill>
          </a:ln>
        </p:spPr>
        <p:txBody>
          <a:bodyPr wrap="square" rtlCol="0">
            <a:spAutoFit/>
          </a:bodyPr>
          <a:lstStyle/>
          <a:p>
            <a:r>
              <a:rPr lang="en-GB" sz="3600" dirty="0">
                <a:latin typeface="Comic Sans MS" panose="030F0702030302020204" pitchFamily="66" charset="0"/>
              </a:rPr>
              <a:t>4 + 2 = ?</a:t>
            </a:r>
          </a:p>
        </p:txBody>
      </p:sp>
      <p:pic>
        <p:nvPicPr>
          <p:cNvPr id="3" name="Recorded Sound">
            <a:hlinkClick r:id="" action="ppaction://media"/>
            <a:extLst>
              <a:ext uri="{FF2B5EF4-FFF2-40B4-BE49-F238E27FC236}">
                <a16:creationId xmlns:a16="http://schemas.microsoft.com/office/drawing/2014/main" id="{3E6691C2-0DFC-44D2-81CB-13B3897575C8}"/>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207818" y="374724"/>
            <a:ext cx="609600" cy="609600"/>
          </a:xfrm>
          <a:prstGeom prst="rect">
            <a:avLst/>
          </a:prstGeom>
        </p:spPr>
      </p:pic>
      <p:pic>
        <p:nvPicPr>
          <p:cNvPr id="4" name="Recorded Sound">
            <a:hlinkClick r:id="" action="ppaction://media"/>
            <a:extLst>
              <a:ext uri="{FF2B5EF4-FFF2-40B4-BE49-F238E27FC236}">
                <a16:creationId xmlns:a16="http://schemas.microsoft.com/office/drawing/2014/main" id="{39CF7DA6-C379-403E-8E47-44B685C0C71F}"/>
              </a:ext>
            </a:extLst>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2884713" y="467114"/>
            <a:ext cx="609600" cy="609600"/>
          </a:xfrm>
          <a:prstGeom prst="rect">
            <a:avLst/>
          </a:prstGeom>
        </p:spPr>
      </p:pic>
      <p:pic>
        <p:nvPicPr>
          <p:cNvPr id="5" name="Recorded Sound">
            <a:hlinkClick r:id="" action="ppaction://media"/>
            <a:extLst>
              <a:ext uri="{FF2B5EF4-FFF2-40B4-BE49-F238E27FC236}">
                <a16:creationId xmlns:a16="http://schemas.microsoft.com/office/drawing/2014/main" id="{4A589954-D090-4C07-AD7D-124E6B8BF915}"/>
              </a:ext>
            </a:extLst>
          </p:cNvPr>
          <p:cNvPicPr>
            <a:picLocks noChangeAspect="1"/>
          </p:cNvPicPr>
          <p:nvPr>
            <a:audioFile r:link="rId6"/>
            <p:extLst>
              <p:ext uri="{DAA4B4D4-6D71-4841-9C94-3DE7FCFB9230}">
                <p14:media xmlns:p14="http://schemas.microsoft.com/office/powerpoint/2010/main" r:embed="rId5"/>
              </p:ext>
            </p:extLst>
          </p:nvPr>
        </p:nvPicPr>
        <p:blipFill>
          <a:blip r:embed="rId16"/>
          <a:stretch>
            <a:fillRect/>
          </a:stretch>
        </p:blipFill>
        <p:spPr>
          <a:xfrm>
            <a:off x="5502630" y="467114"/>
            <a:ext cx="609600" cy="609600"/>
          </a:xfrm>
          <a:prstGeom prst="rect">
            <a:avLst/>
          </a:prstGeom>
        </p:spPr>
      </p:pic>
      <p:pic>
        <p:nvPicPr>
          <p:cNvPr id="6" name="Recorded Sound">
            <a:hlinkClick r:id="" action="ppaction://media"/>
            <a:extLst>
              <a:ext uri="{FF2B5EF4-FFF2-40B4-BE49-F238E27FC236}">
                <a16:creationId xmlns:a16="http://schemas.microsoft.com/office/drawing/2014/main" id="{C4ACE999-2C97-40D9-BFB7-5A550BE0EEAD}"/>
              </a:ext>
            </a:extLst>
          </p:cNvPr>
          <p:cNvPicPr>
            <a:picLocks noChangeAspect="1"/>
          </p:cNvPicPr>
          <p:nvPr>
            <a:audioFile r:link="rId8"/>
            <p:extLst>
              <p:ext uri="{DAA4B4D4-6D71-4841-9C94-3DE7FCFB9230}">
                <p14:media xmlns:p14="http://schemas.microsoft.com/office/powerpoint/2010/main" r:embed="rId7"/>
              </p:ext>
            </p:extLst>
          </p:nvPr>
        </p:nvPicPr>
        <p:blipFill>
          <a:blip r:embed="rId16"/>
          <a:stretch>
            <a:fillRect/>
          </a:stretch>
        </p:blipFill>
        <p:spPr>
          <a:xfrm>
            <a:off x="8288382" y="411505"/>
            <a:ext cx="609600" cy="609600"/>
          </a:xfrm>
          <a:prstGeom prst="rect">
            <a:avLst/>
          </a:prstGeom>
        </p:spPr>
      </p:pic>
      <p:pic>
        <p:nvPicPr>
          <p:cNvPr id="7" name="Recorded Sound">
            <a:hlinkClick r:id="" action="ppaction://media"/>
            <a:extLst>
              <a:ext uri="{FF2B5EF4-FFF2-40B4-BE49-F238E27FC236}">
                <a16:creationId xmlns:a16="http://schemas.microsoft.com/office/drawing/2014/main" id="{788C433E-AE0B-4AD5-BBF9-8209DFCFB04A}"/>
              </a:ext>
            </a:extLst>
          </p:cNvPr>
          <p:cNvPicPr>
            <a:picLocks noChangeAspect="1"/>
          </p:cNvPicPr>
          <p:nvPr>
            <a:audioFile r:link="rId10"/>
            <p:extLst>
              <p:ext uri="{DAA4B4D4-6D71-4841-9C94-3DE7FCFB9230}">
                <p14:media xmlns:p14="http://schemas.microsoft.com/office/powerpoint/2010/main" r:embed="rId9"/>
              </p:ext>
            </p:extLst>
          </p:nvPr>
        </p:nvPicPr>
        <p:blipFill>
          <a:blip r:embed="rId16"/>
          <a:stretch>
            <a:fillRect/>
          </a:stretch>
        </p:blipFill>
        <p:spPr>
          <a:xfrm>
            <a:off x="306976" y="1515752"/>
            <a:ext cx="609600" cy="609600"/>
          </a:xfrm>
          <a:prstGeom prst="rect">
            <a:avLst/>
          </a:prstGeom>
        </p:spPr>
      </p:pic>
      <p:pic>
        <p:nvPicPr>
          <p:cNvPr id="8" name="Recorded Sound">
            <a:hlinkClick r:id="" action="ppaction://media"/>
            <a:extLst>
              <a:ext uri="{FF2B5EF4-FFF2-40B4-BE49-F238E27FC236}">
                <a16:creationId xmlns:a16="http://schemas.microsoft.com/office/drawing/2014/main" id="{C36E935C-E443-461D-8311-097293BC644F}"/>
              </a:ext>
            </a:extLst>
          </p:cNvPr>
          <p:cNvPicPr>
            <a:picLocks noChangeAspect="1"/>
          </p:cNvPicPr>
          <p:nvPr>
            <a:audioFile r:link="rId12"/>
            <p:extLst>
              <p:ext uri="{DAA4B4D4-6D71-4841-9C94-3DE7FCFB9230}">
                <p14:media xmlns:p14="http://schemas.microsoft.com/office/powerpoint/2010/main" r:embed="rId11"/>
              </p:ext>
            </p:extLst>
          </p:nvPr>
        </p:nvPicPr>
        <p:blipFill>
          <a:blip r:embed="rId16"/>
          <a:stretch>
            <a:fillRect/>
          </a:stretch>
        </p:blipFill>
        <p:spPr>
          <a:xfrm>
            <a:off x="2993570" y="1557778"/>
            <a:ext cx="609600" cy="609600"/>
          </a:xfrm>
          <a:prstGeom prst="rect">
            <a:avLst/>
          </a:prstGeom>
        </p:spPr>
      </p:pic>
      <p:pic>
        <p:nvPicPr>
          <p:cNvPr id="9" name="Recorded Sound">
            <a:hlinkClick r:id="" action="ppaction://media"/>
            <a:extLst>
              <a:ext uri="{FF2B5EF4-FFF2-40B4-BE49-F238E27FC236}">
                <a16:creationId xmlns:a16="http://schemas.microsoft.com/office/drawing/2014/main" id="{9191F333-8A59-4F5A-815E-E66F0C124DFB}"/>
              </a:ext>
            </a:extLst>
          </p:cNvPr>
          <p:cNvPicPr>
            <a:picLocks noChangeAspect="1"/>
          </p:cNvPicPr>
          <p:nvPr>
            <a:audioFile r:link="rId14"/>
            <p:extLst>
              <p:ext uri="{DAA4B4D4-6D71-4841-9C94-3DE7FCFB9230}">
                <p14:media xmlns:p14="http://schemas.microsoft.com/office/powerpoint/2010/main" r:embed="rId13"/>
              </p:ext>
            </p:extLst>
          </p:nvPr>
        </p:nvPicPr>
        <p:blipFill>
          <a:blip r:embed="rId16"/>
          <a:stretch>
            <a:fillRect/>
          </a:stretch>
        </p:blipFill>
        <p:spPr>
          <a:xfrm>
            <a:off x="5596346" y="1632464"/>
            <a:ext cx="609600" cy="609600"/>
          </a:xfrm>
          <a:prstGeom prst="rect">
            <a:avLst/>
          </a:prstGeom>
        </p:spPr>
      </p:pic>
    </p:spTree>
    <p:extLst>
      <p:ext uri="{BB962C8B-B14F-4D97-AF65-F5344CB8AC3E}">
        <p14:creationId xmlns:p14="http://schemas.microsoft.com/office/powerpoint/2010/main" val="366773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806"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6282" fill="hold"/>
                                        <p:tgtEl>
                                          <p:spTgt spid="4"/>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5539" fill="hold"/>
                                        <p:tgtEl>
                                          <p:spTgt spid="5"/>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5971" fill="hold"/>
                                        <p:tgtEl>
                                          <p:spTgt spid="6"/>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7281" fill="hold"/>
                                        <p:tgtEl>
                                          <p:spTgt spid="7"/>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6246" fill="hold"/>
                                        <p:tgtEl>
                                          <p:spTgt spid="8"/>
                                        </p:tgtEl>
                                      </p:cBhvr>
                                    </p:cmd>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618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1" fill="hold" display="0">
                  <p:stCondLst>
                    <p:cond delay="indefinite"/>
                  </p:stCondLst>
                  <p:endCondLst>
                    <p:cond evt="onStopAudio" delay="0">
                      <p:tgtEl>
                        <p:sldTgt/>
                      </p:tgtEl>
                    </p:cond>
                  </p:endCondLst>
                </p:cTn>
                <p:tgtEl>
                  <p:spTgt spid="3"/>
                </p:tgtEl>
              </p:cMediaNode>
            </p:audio>
            <p:audio>
              <p:cMediaNode vol="80000">
                <p:cTn id="32" fill="hold" display="0">
                  <p:stCondLst>
                    <p:cond delay="indefinite"/>
                  </p:stCondLst>
                  <p:endCondLst>
                    <p:cond evt="onStopAudio" delay="0">
                      <p:tgtEl>
                        <p:sldTgt/>
                      </p:tgtEl>
                    </p:cond>
                  </p:endCondLst>
                </p:cTn>
                <p:tgtEl>
                  <p:spTgt spid="4"/>
                </p:tgtEl>
              </p:cMediaNode>
            </p:audio>
            <p:audio>
              <p:cMediaNode vol="80000">
                <p:cTn id="33" fill="hold" display="0">
                  <p:stCondLst>
                    <p:cond delay="indefinite"/>
                  </p:stCondLst>
                  <p:endCondLst>
                    <p:cond evt="onStopAudio" delay="0">
                      <p:tgtEl>
                        <p:sldTgt/>
                      </p:tgtEl>
                    </p:cond>
                  </p:endCondLst>
                </p:cTn>
                <p:tgtEl>
                  <p:spTgt spid="5"/>
                </p:tgtEl>
              </p:cMediaNode>
            </p:audio>
            <p:audio>
              <p:cMediaNode vol="80000">
                <p:cTn id="34" fill="hold" display="0">
                  <p:stCondLst>
                    <p:cond delay="indefinite"/>
                  </p:stCondLst>
                  <p:endCondLst>
                    <p:cond evt="onStopAudio" delay="0">
                      <p:tgtEl>
                        <p:sldTgt/>
                      </p:tgtEl>
                    </p:cond>
                  </p:endCondLst>
                </p:cTn>
                <p:tgtEl>
                  <p:spTgt spid="6"/>
                </p:tgtEl>
              </p:cMediaNode>
            </p:audio>
            <p:audio>
              <p:cMediaNode vol="80000">
                <p:cTn id="35" fill="hold" display="0">
                  <p:stCondLst>
                    <p:cond delay="indefinite"/>
                  </p:stCondLst>
                  <p:endCondLst>
                    <p:cond evt="onStopAudio" delay="0">
                      <p:tgtEl>
                        <p:sldTgt/>
                      </p:tgtEl>
                    </p:cond>
                  </p:endCondLst>
                </p:cTn>
                <p:tgtEl>
                  <p:spTgt spid="7"/>
                </p:tgtEl>
              </p:cMediaNode>
            </p:audio>
            <p:audio>
              <p:cMediaNode vol="80000">
                <p:cTn id="36" fill="hold" display="0">
                  <p:stCondLst>
                    <p:cond delay="indefinite"/>
                  </p:stCondLst>
                  <p:endCondLst>
                    <p:cond evt="onStopAudio" delay="0">
                      <p:tgtEl>
                        <p:sldTgt/>
                      </p:tgtEl>
                    </p:cond>
                  </p:endCondLst>
                </p:cTn>
                <p:tgtEl>
                  <p:spTgt spid="8"/>
                </p:tgtEl>
              </p:cMediaNode>
            </p:audio>
            <p:audio>
              <p:cMediaNode vol="80000">
                <p:cTn id="37" fill="hold" display="0">
                  <p:stCondLst>
                    <p:cond delay="indefinite"/>
                  </p:stCondLst>
                  <p:endCondLst>
                    <p:cond evt="onStopAudio" delay="0">
                      <p:tgtEl>
                        <p:sldTgt/>
                      </p:tgtEl>
                    </p:cond>
                  </p:endCondLst>
                </p:cTn>
                <p:tgtEl>
                  <p:spTgt spid="9"/>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BF35D-FF25-4FE6-9BCD-5975D20FFDBA}"/>
              </a:ext>
            </a:extLst>
          </p:cNvPr>
          <p:cNvSpPr>
            <a:spLocks noGrp="1"/>
          </p:cNvSpPr>
          <p:nvPr>
            <p:ph type="title"/>
          </p:nvPr>
        </p:nvSpPr>
        <p:spPr>
          <a:xfrm>
            <a:off x="560850" y="1295400"/>
            <a:ext cx="4111672" cy="1600200"/>
          </a:xfrm>
        </p:spPr>
        <p:txBody>
          <a:bodyPr/>
          <a:lstStyle/>
          <a:p>
            <a:pPr algn="ctr"/>
            <a:r>
              <a:rPr lang="en-GB" dirty="0"/>
              <a:t>Challenge 5</a:t>
            </a:r>
          </a:p>
        </p:txBody>
      </p:sp>
      <p:sp>
        <p:nvSpPr>
          <p:cNvPr id="3" name="Content Placeholder 2">
            <a:extLst>
              <a:ext uri="{FF2B5EF4-FFF2-40B4-BE49-F238E27FC236}">
                <a16:creationId xmlns:a16="http://schemas.microsoft.com/office/drawing/2014/main" id="{B77105A8-9593-4324-9534-913104DD5D19}"/>
              </a:ext>
            </a:extLst>
          </p:cNvPr>
          <p:cNvSpPr>
            <a:spLocks noGrp="1"/>
          </p:cNvSpPr>
          <p:nvPr>
            <p:ph idx="1"/>
          </p:nvPr>
        </p:nvSpPr>
        <p:spPr>
          <a:xfrm>
            <a:off x="4910373" y="1114697"/>
            <a:ext cx="6720777" cy="4081053"/>
          </a:xfrm>
        </p:spPr>
        <p:txBody>
          <a:bodyPr>
            <a:normAutofit/>
          </a:bodyPr>
          <a:lstStyle/>
          <a:p>
            <a:pPr marL="0" indent="0" algn="ctr">
              <a:buNone/>
            </a:pPr>
            <a:r>
              <a:rPr lang="en-GB" sz="2800" b="1" dirty="0">
                <a:latin typeface="Lucida Handwriting" panose="03010101010101010101" pitchFamily="66" charset="0"/>
              </a:rPr>
              <a:t>Can you move like a spider?</a:t>
            </a:r>
          </a:p>
          <a:p>
            <a:pPr marL="0" indent="0">
              <a:buNone/>
            </a:pPr>
            <a:r>
              <a:rPr lang="en-GB" sz="1600" dirty="0">
                <a:latin typeface="Lucida Handwriting" panose="03010101010101010101" pitchFamily="66" charset="0"/>
              </a:rPr>
              <a:t>See if you can move around your house or garden like a spider.</a:t>
            </a:r>
          </a:p>
          <a:p>
            <a:pPr marL="0" indent="0">
              <a:buNone/>
            </a:pPr>
            <a:r>
              <a:rPr lang="en-GB" sz="1600" dirty="0">
                <a:latin typeface="Lucida Handwriting" panose="03010101010101010101" pitchFamily="66" charset="0"/>
              </a:rPr>
              <a:t>How many things can you  scuttle </a:t>
            </a:r>
            <a:r>
              <a:rPr lang="en-GB" sz="1600" b="1" dirty="0">
                <a:latin typeface="Lucida Handwriting" panose="03010101010101010101" pitchFamily="66" charset="0"/>
              </a:rPr>
              <a:t>under</a:t>
            </a:r>
            <a:r>
              <a:rPr lang="en-GB" sz="1600" dirty="0">
                <a:latin typeface="Lucida Handwriting" panose="03010101010101010101" pitchFamily="66" charset="0"/>
              </a:rPr>
              <a:t>?</a:t>
            </a:r>
          </a:p>
          <a:p>
            <a:pPr marL="0" indent="0">
              <a:buNone/>
            </a:pPr>
            <a:r>
              <a:rPr lang="en-GB" sz="1600" dirty="0">
                <a:latin typeface="Lucida Handwriting" panose="03010101010101010101" pitchFamily="66" charset="0"/>
              </a:rPr>
              <a:t>How many things can you  scuttle </a:t>
            </a:r>
            <a:r>
              <a:rPr lang="en-GB" sz="1600" b="1" dirty="0">
                <a:latin typeface="Lucida Handwriting" panose="03010101010101010101" pitchFamily="66" charset="0"/>
              </a:rPr>
              <a:t>over</a:t>
            </a:r>
            <a:r>
              <a:rPr lang="en-GB" sz="1600" dirty="0">
                <a:latin typeface="Lucida Handwriting" panose="03010101010101010101" pitchFamily="66" charset="0"/>
              </a:rPr>
              <a:t>?</a:t>
            </a:r>
          </a:p>
          <a:p>
            <a:pPr marL="0" indent="0">
              <a:buNone/>
            </a:pPr>
            <a:r>
              <a:rPr lang="en-GB" sz="1600" dirty="0">
                <a:latin typeface="Lucida Handwriting" panose="03010101010101010101" pitchFamily="66" charset="0"/>
              </a:rPr>
              <a:t>How many things can you  scuttle </a:t>
            </a:r>
            <a:r>
              <a:rPr lang="en-GB" sz="1600" b="1" dirty="0">
                <a:latin typeface="Lucida Handwriting" panose="03010101010101010101" pitchFamily="66" charset="0"/>
              </a:rPr>
              <a:t>around</a:t>
            </a:r>
            <a:r>
              <a:rPr lang="en-GB" sz="1600" dirty="0">
                <a:latin typeface="Lucida Handwriting" panose="03010101010101010101" pitchFamily="66" charset="0"/>
              </a:rPr>
              <a:t>?</a:t>
            </a:r>
          </a:p>
          <a:p>
            <a:pPr marL="0" indent="0">
              <a:buNone/>
            </a:pPr>
            <a:r>
              <a:rPr lang="en-GB" sz="1600" b="1" dirty="0">
                <a:latin typeface="Lucida Handwriting" panose="03010101010101010101" pitchFamily="66" charset="0"/>
              </a:rPr>
              <a:t>You might like to watch this ballerina do her spider dance. She has spent many years practising to be so good!</a:t>
            </a:r>
          </a:p>
          <a:p>
            <a:pPr marL="0" indent="0">
              <a:buNone/>
            </a:pPr>
            <a:endParaRPr lang="en-GB" sz="2000" dirty="0">
              <a:latin typeface="Lucida Handwriting" panose="03010101010101010101" pitchFamily="66" charset="0"/>
            </a:endParaRPr>
          </a:p>
          <a:p>
            <a:pPr marL="0" indent="0" algn="ctr">
              <a:buNone/>
            </a:pPr>
            <a:endParaRPr lang="en-GB" sz="2800" b="1" dirty="0">
              <a:latin typeface="Lucida Handwriting" panose="03010101010101010101" pitchFamily="66" charset="0"/>
            </a:endParaRPr>
          </a:p>
        </p:txBody>
      </p:sp>
      <p:sp>
        <p:nvSpPr>
          <p:cNvPr id="5" name="Rectangle 4">
            <a:extLst>
              <a:ext uri="{FF2B5EF4-FFF2-40B4-BE49-F238E27FC236}">
                <a16:creationId xmlns:a16="http://schemas.microsoft.com/office/drawing/2014/main" id="{BF91FBE1-8A3E-46E2-8258-DD2E4892C929}"/>
              </a:ext>
            </a:extLst>
          </p:cNvPr>
          <p:cNvSpPr/>
          <p:nvPr/>
        </p:nvSpPr>
        <p:spPr>
          <a:xfrm>
            <a:off x="5105844" y="6276517"/>
            <a:ext cx="5493812" cy="369332"/>
          </a:xfrm>
          <a:prstGeom prst="rect">
            <a:avLst/>
          </a:prstGeom>
        </p:spPr>
        <p:txBody>
          <a:bodyPr wrap="none">
            <a:spAutoFit/>
          </a:bodyPr>
          <a:lstStyle/>
          <a:p>
            <a:r>
              <a:rPr lang="en-GB" dirty="0">
                <a:hlinkClick r:id="rId2"/>
              </a:rPr>
              <a:t>https://www.youtube.com/watch?v=JItkRLVlf-c</a:t>
            </a:r>
            <a:endParaRPr lang="en-GB" dirty="0"/>
          </a:p>
        </p:txBody>
      </p:sp>
      <p:pic>
        <p:nvPicPr>
          <p:cNvPr id="12290" name="Picture 2" descr="Ballerina's Difficult Spider Dance Has Been Viewed Over 13M Times">
            <a:extLst>
              <a:ext uri="{FF2B5EF4-FFF2-40B4-BE49-F238E27FC236}">
                <a16:creationId xmlns:a16="http://schemas.microsoft.com/office/drawing/2014/main" id="{1E3905B9-08D1-4438-B06C-39A9230981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9479" y="4453751"/>
            <a:ext cx="2952750" cy="1552575"/>
          </a:xfrm>
          <a:prstGeom prst="rect">
            <a:avLst/>
          </a:prstGeom>
          <a:noFill/>
          <a:extLst>
            <a:ext uri="{909E8E84-426E-40DD-AFC4-6F175D3DCCD1}">
              <a14:hiddenFill xmlns:a14="http://schemas.microsoft.com/office/drawing/2010/main">
                <a:solidFill>
                  <a:srgbClr val="FFFFFF"/>
                </a:solidFill>
              </a14:hiddenFill>
            </a:ext>
          </a:extLst>
        </p:spPr>
      </p:pic>
      <p:pic>
        <p:nvPicPr>
          <p:cNvPr id="12296" name="Picture 8" descr="Ballerina's Difficult Spider Dance Has Been Viewed Over 13M Times">
            <a:extLst>
              <a:ext uri="{FF2B5EF4-FFF2-40B4-BE49-F238E27FC236}">
                <a16:creationId xmlns:a16="http://schemas.microsoft.com/office/drawing/2014/main" id="{300CACF5-375B-4A36-B02A-F70A846F597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3402"/>
          <a:stretch/>
        </p:blipFill>
        <p:spPr bwMode="auto">
          <a:xfrm>
            <a:off x="4199881" y="4419023"/>
            <a:ext cx="24765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12298" name="Picture 10" descr="Ballerina is famous for her unique and eerie “spider dance ...">
            <a:extLst>
              <a:ext uri="{FF2B5EF4-FFF2-40B4-BE49-F238E27FC236}">
                <a16:creationId xmlns:a16="http://schemas.microsoft.com/office/drawing/2014/main" id="{1DE16792-E72E-432D-93D6-9D0B97C91E2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24033" y="4419022"/>
            <a:ext cx="2382908" cy="1600201"/>
          </a:xfrm>
          <a:prstGeom prst="rect">
            <a:avLst/>
          </a:prstGeom>
          <a:noFill/>
          <a:extLst>
            <a:ext uri="{909E8E84-426E-40DD-AFC4-6F175D3DCCD1}">
              <a14:hiddenFill xmlns:a14="http://schemas.microsoft.com/office/drawing/2010/main">
                <a:solidFill>
                  <a:srgbClr val="FFFFFF"/>
                </a:solidFill>
              </a14:hiddenFill>
            </a:ext>
          </a:extLst>
        </p:spPr>
      </p:pic>
      <p:pic>
        <p:nvPicPr>
          <p:cNvPr id="12300" name="Picture 12" descr="817 Best Dance for Skylar images | Dance, Dance photography, Just ...">
            <a:extLst>
              <a:ext uri="{FF2B5EF4-FFF2-40B4-BE49-F238E27FC236}">
                <a16:creationId xmlns:a16="http://schemas.microsoft.com/office/drawing/2014/main" id="{4365915D-AD80-4285-8CF4-7C30AA58C59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65902" y="4402556"/>
            <a:ext cx="2457767" cy="1600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21153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63E25-4302-4353-B974-AD5C082AB355}"/>
              </a:ext>
            </a:extLst>
          </p:cNvPr>
          <p:cNvSpPr>
            <a:spLocks noGrp="1"/>
          </p:cNvSpPr>
          <p:nvPr>
            <p:ph type="title"/>
          </p:nvPr>
        </p:nvSpPr>
        <p:spPr/>
        <p:txBody>
          <a:bodyPr/>
          <a:lstStyle/>
          <a:p>
            <a:r>
              <a:rPr lang="en-GB" sz="2000" dirty="0">
                <a:latin typeface="Lucida Handwriting" panose="03010101010101010101" pitchFamily="66" charset="0"/>
              </a:rPr>
              <a:t>Perhaps you could create a huge spider’s web at home and see if you can move across it without breaking it or falling off it! </a:t>
            </a:r>
          </a:p>
        </p:txBody>
      </p:sp>
      <p:pic>
        <p:nvPicPr>
          <p:cNvPr id="10242" name="Picture 2" descr="streamer obstacle course kids - Google Search | Keeping kids busy ...">
            <a:extLst>
              <a:ext uri="{FF2B5EF4-FFF2-40B4-BE49-F238E27FC236}">
                <a16:creationId xmlns:a16="http://schemas.microsoft.com/office/drawing/2014/main" id="{97B630CC-B3FC-4406-8BD7-A23E5D9BD5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1466" y="2272936"/>
            <a:ext cx="2953203" cy="3827626"/>
          </a:xfrm>
          <a:prstGeom prst="rect">
            <a:avLst/>
          </a:prstGeom>
          <a:noFill/>
          <a:extLst>
            <a:ext uri="{909E8E84-426E-40DD-AFC4-6F175D3DCCD1}">
              <a14:hiddenFill xmlns:a14="http://schemas.microsoft.com/office/drawing/2010/main">
                <a:solidFill>
                  <a:srgbClr val="FFFFFF"/>
                </a:solidFill>
              </a14:hiddenFill>
            </a:ext>
          </a:extLst>
        </p:spPr>
      </p:pic>
      <p:sp>
        <p:nvSpPr>
          <p:cNvPr id="4" name="Speech Bubble: Oval 3">
            <a:extLst>
              <a:ext uri="{FF2B5EF4-FFF2-40B4-BE49-F238E27FC236}">
                <a16:creationId xmlns:a16="http://schemas.microsoft.com/office/drawing/2014/main" id="{66B63DF1-A6F5-4C6E-B30F-800A4B43E5DC}"/>
              </a:ext>
            </a:extLst>
          </p:cNvPr>
          <p:cNvSpPr/>
          <p:nvPr/>
        </p:nvSpPr>
        <p:spPr>
          <a:xfrm>
            <a:off x="4434861" y="2272936"/>
            <a:ext cx="2953203" cy="3827625"/>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latin typeface="Comic Sans MS" panose="030F0702030302020204" pitchFamily="66" charset="0"/>
              </a:rPr>
              <a:t>You will have to think carefully about the space you have got, how far you can travel, how you will change your body to fit the space and how you will balance.</a:t>
            </a:r>
            <a:endParaRPr lang="en-GB" dirty="0"/>
          </a:p>
        </p:txBody>
      </p:sp>
      <p:sp>
        <p:nvSpPr>
          <p:cNvPr id="5" name="TextBox 4">
            <a:extLst>
              <a:ext uri="{FF2B5EF4-FFF2-40B4-BE49-F238E27FC236}">
                <a16:creationId xmlns:a16="http://schemas.microsoft.com/office/drawing/2014/main" id="{88091F91-6852-49CA-8DD3-4162DFE39E62}"/>
              </a:ext>
            </a:extLst>
          </p:cNvPr>
          <p:cNvSpPr txBox="1"/>
          <p:nvPr/>
        </p:nvSpPr>
        <p:spPr>
          <a:xfrm>
            <a:off x="346936" y="6100561"/>
            <a:ext cx="5042262" cy="584775"/>
          </a:xfrm>
          <a:prstGeom prst="rect">
            <a:avLst/>
          </a:prstGeom>
          <a:noFill/>
        </p:spPr>
        <p:txBody>
          <a:bodyPr wrap="square" rtlCol="0">
            <a:spAutoFit/>
          </a:bodyPr>
          <a:lstStyle/>
          <a:p>
            <a:r>
              <a:rPr lang="en-GB" sz="1600" dirty="0">
                <a:latin typeface="Comic Sans MS" panose="030F0702030302020204" pitchFamily="66" charset="0"/>
              </a:rPr>
              <a:t>In this house they have used a roll of paper. You could use string or wool or even masking tape!</a:t>
            </a:r>
          </a:p>
        </p:txBody>
      </p:sp>
      <p:pic>
        <p:nvPicPr>
          <p:cNvPr id="10248" name="Picture 8" descr="Spider Web Walking Halloween Game">
            <a:extLst>
              <a:ext uri="{FF2B5EF4-FFF2-40B4-BE49-F238E27FC236}">
                <a16:creationId xmlns:a16="http://schemas.microsoft.com/office/drawing/2014/main" id="{C3181FFA-092A-41F8-AE9A-5F41F3782AC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0812"/>
          <a:stretch/>
        </p:blipFill>
        <p:spPr bwMode="auto">
          <a:xfrm>
            <a:off x="7479928" y="2457591"/>
            <a:ext cx="3701877" cy="191846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236945B1-157B-42DA-9123-3300494A7E5F}"/>
              </a:ext>
            </a:extLst>
          </p:cNvPr>
          <p:cNvSpPr txBox="1"/>
          <p:nvPr/>
        </p:nvSpPr>
        <p:spPr>
          <a:xfrm>
            <a:off x="7388064" y="4612432"/>
            <a:ext cx="3793741" cy="1323439"/>
          </a:xfrm>
          <a:prstGeom prst="rect">
            <a:avLst/>
          </a:prstGeom>
          <a:noFill/>
        </p:spPr>
        <p:txBody>
          <a:bodyPr wrap="square" rtlCol="0">
            <a:spAutoFit/>
          </a:bodyPr>
          <a:lstStyle/>
          <a:p>
            <a:r>
              <a:rPr lang="en-GB" sz="1600" dirty="0">
                <a:latin typeface="Comic Sans MS" panose="030F0702030302020204" pitchFamily="66" charset="0"/>
              </a:rPr>
              <a:t>In this house they have used tape on the floor.</a:t>
            </a:r>
          </a:p>
          <a:p>
            <a:r>
              <a:rPr lang="en-GB" sz="1600" dirty="0">
                <a:latin typeface="Comic Sans MS" panose="030F0702030302020204" pitchFamily="66" charset="0"/>
              </a:rPr>
              <a:t>How many treasures can you collect as you balance along the silken threads, without falling off?</a:t>
            </a:r>
          </a:p>
        </p:txBody>
      </p:sp>
    </p:spTree>
    <p:extLst>
      <p:ext uri="{BB962C8B-B14F-4D97-AF65-F5344CB8AC3E}">
        <p14:creationId xmlns:p14="http://schemas.microsoft.com/office/powerpoint/2010/main" val="87693482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4173</TotalTime>
  <Words>935</Words>
  <Application>Microsoft Office PowerPoint</Application>
  <PresentationFormat>Widescreen</PresentationFormat>
  <Paragraphs>106</Paragraphs>
  <Slides>17</Slides>
  <Notes>2</Notes>
  <HiddenSlides>0</HiddenSlides>
  <MMClips>10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Calibri</vt:lpstr>
      <vt:lpstr>Century Gothic</vt:lpstr>
      <vt:lpstr>Comic Sans MS</vt:lpstr>
      <vt:lpstr>Lucida Handwriting</vt:lpstr>
      <vt:lpstr>Wingdings 3</vt:lpstr>
      <vt:lpstr>Ion Boardroom</vt:lpstr>
      <vt:lpstr>Maths  Home Learning</vt:lpstr>
      <vt:lpstr>Challenge 1</vt:lpstr>
      <vt:lpstr>Have a go at drawing a spider’s web. You might like to copy the steps from the pictures in the story.</vt:lpstr>
      <vt:lpstr>You might like to weave your own web. Can you make it strong enough to hold a spider?</vt:lpstr>
      <vt:lpstr>Can you make a  web big enough and strong enough to hold a stone spider?</vt:lpstr>
      <vt:lpstr>Challenge 2</vt:lpstr>
      <vt:lpstr>Play true or false. Listen to the spider story then prove to your grown up whether the statement is true or false.</vt:lpstr>
      <vt:lpstr>Listen again. True or false? How do you know?</vt:lpstr>
      <vt:lpstr>Last one. How did you get on? What did you use to help you prove whether it was true or false?</vt:lpstr>
      <vt:lpstr>Challenge 3</vt:lpstr>
      <vt:lpstr>What if the spider was a little bit wonky and had an uneven number of legs each side of its body…</vt:lpstr>
      <vt:lpstr>How many different ways can you find of arranging the legs on the spider?</vt:lpstr>
      <vt:lpstr>Challenge 4</vt:lpstr>
      <vt:lpstr>Colour by numbers ~ Spider man mask</vt:lpstr>
      <vt:lpstr>PowerPoint Presentation</vt:lpstr>
      <vt:lpstr>Challenge 5</vt:lpstr>
      <vt:lpstr>Perhaps you could create a huge spider’s web at home and see if you can move across it without breaking it or falling off it!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Maths  Home Learning</dc:title>
  <dc:creator>Cordelia Finch</dc:creator>
  <cp:lastModifiedBy>Cordelia Finch</cp:lastModifiedBy>
  <cp:revision>213</cp:revision>
  <dcterms:created xsi:type="dcterms:W3CDTF">2020-04-06T13:37:32Z</dcterms:created>
  <dcterms:modified xsi:type="dcterms:W3CDTF">2020-05-14T08:59:36Z</dcterms:modified>
</cp:coreProperties>
</file>