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19"/>
  </p:notesMasterIdLst>
  <p:sldIdLst>
    <p:sldId id="256" r:id="rId2"/>
    <p:sldId id="257" r:id="rId3"/>
    <p:sldId id="292" r:id="rId4"/>
    <p:sldId id="315" r:id="rId5"/>
    <p:sldId id="268" r:id="rId6"/>
    <p:sldId id="316" r:id="rId7"/>
    <p:sldId id="317" r:id="rId8"/>
    <p:sldId id="318" r:id="rId9"/>
    <p:sldId id="263" r:id="rId10"/>
    <p:sldId id="319" r:id="rId11"/>
    <p:sldId id="273" r:id="rId12"/>
    <p:sldId id="320" r:id="rId13"/>
    <p:sldId id="321" r:id="rId14"/>
    <p:sldId id="323" r:id="rId15"/>
    <p:sldId id="277" r:id="rId16"/>
    <p:sldId id="324" r:id="rId17"/>
    <p:sldId id="32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2" autoAdjust="0"/>
    <p:restoredTop sz="94291" autoAdjust="0"/>
  </p:normalViewPr>
  <p:slideViewPr>
    <p:cSldViewPr snapToGrid="0">
      <p:cViewPr varScale="1">
        <p:scale>
          <a:sx n="72" d="100"/>
          <a:sy n="72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25F9F-9228-4AC5-8A90-514483888B0D}" type="datetimeFigureOut">
              <a:rPr lang="en-GB" smtClean="0"/>
              <a:t>05/05/2020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FD5CD-6F01-48D4-B8E5-1F9074CFA3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0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FD5CD-6F01-48D4-B8E5-1F9074CFA3A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072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FD5CD-6F01-48D4-B8E5-1F9074CFA3A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12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184DA70-C731-4C70-880D-CCD4705E623C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8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8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57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6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56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3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6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14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7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275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53292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920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3948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793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26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2A279-0833-481D-8C56-F67FD0AC6C50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80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587DA83-5663-4C9C-B9AA-0B40A3DAFF81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0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2D6E202-B606-4609-B914-27C9371A1F6D}" type="datetime1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pngimg.com/download/6665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s://pixabay.com/en/egg-timer-egg-clock-hourglass-sand-1150038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iPlP4yiyQs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5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2FE4-5E7E-4BD6-AFBF-44390F7A0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GB" sz="6800" b="1" i="0" dirty="0">
                <a:latin typeface="Lucida Handwriting" panose="03010101010101010101" pitchFamily="66" charset="0"/>
              </a:rPr>
              <a:t>Maths </a:t>
            </a:r>
            <a:br>
              <a:rPr lang="en-GB" sz="6800" b="1" i="0" dirty="0">
                <a:latin typeface="Lucida Handwriting" panose="03010101010101010101" pitchFamily="66" charset="0"/>
              </a:rPr>
            </a:br>
            <a:r>
              <a:rPr lang="en-GB" sz="6800" b="1" i="0" dirty="0">
                <a:latin typeface="Lucida Handwriting" panose="03010101010101010101" pitchFamily="66" charset="0"/>
              </a:rPr>
              <a:t>Home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488ED-3C2B-49DE-B6AE-21AB154E5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5100051" cy="123861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7200" dirty="0"/>
              <a:t>Week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C48A11-17DB-46C0-A33D-3A44F95FE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33" y="882374"/>
            <a:ext cx="4298705" cy="509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4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Challenge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265472"/>
            <a:ext cx="6266688" cy="6282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Story Talk</a:t>
            </a:r>
          </a:p>
          <a:p>
            <a:pPr marL="0" indent="0" algn="ctr">
              <a:buNone/>
            </a:pPr>
            <a:br>
              <a:rPr lang="en-GB" dirty="0"/>
            </a:br>
            <a:r>
              <a:rPr lang="en-GB" sz="2000" dirty="0">
                <a:latin typeface="Lucida Handwriting" panose="03010101010101010101" pitchFamily="66" charset="0"/>
              </a:rPr>
              <a:t>Listen to Centipede’s 100 Legs by Tony Ross</a:t>
            </a:r>
          </a:p>
          <a:p>
            <a:r>
              <a:rPr lang="en-GB" sz="2000" i="1" dirty="0">
                <a:latin typeface="Lucida Handwriting" panose="03010101010101010101" pitchFamily="66" charset="0"/>
              </a:rPr>
              <a:t>In this story the little centipede goes to the shoe shop to buy shoes. There are lots to choose from. In the end he chooses lace-ups because he says they are more grown up.</a:t>
            </a:r>
          </a:p>
          <a:p>
            <a:endParaRPr lang="en-GB" sz="2000" i="1" dirty="0">
              <a:latin typeface="Lucida Handwriting" panose="03010101010101010101" pitchFamily="66" charset="0"/>
            </a:endParaRPr>
          </a:p>
          <a:p>
            <a:r>
              <a:rPr lang="en-GB" sz="2000" i="1" dirty="0">
                <a:latin typeface="Lucida Handwriting" panose="03010101010101010101" pitchFamily="66" charset="0"/>
              </a:rPr>
              <a:t>There are all sorts of shoes in shoe shops and often in our homes amongst our family.</a:t>
            </a:r>
            <a:br>
              <a:rPr lang="en-GB" sz="2000" i="1" dirty="0">
                <a:latin typeface="Lucida Handwriting" panose="03010101010101010101" pitchFamily="66" charset="0"/>
              </a:rPr>
            </a:br>
            <a:r>
              <a:rPr lang="en-GB" sz="2000" i="1" dirty="0">
                <a:latin typeface="Lucida Handwriting" panose="03010101010101010101" pitchFamily="66" charset="0"/>
              </a:rPr>
              <a:t>Talk to someone in your house about the different types of fastenings. What is the fastening on your shoe?</a:t>
            </a:r>
          </a:p>
          <a:p>
            <a:endParaRPr lang="en-GB" sz="2000" i="1" dirty="0">
              <a:latin typeface="Comic Sans MS" panose="030F0702030302020204" pitchFamily="66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3050-6369-4FCA-BE4F-D9DD090C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b="1" dirty="0">
                <a:latin typeface="Lucida Handwriting" panose="03010101010101010101" pitchFamily="66" charset="0"/>
              </a:rPr>
              <a:t>Story Talk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5EB2A5-3614-4DFD-83BE-F815B21CF1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3871" r="11897"/>
          <a:stretch/>
        </p:blipFill>
        <p:spPr>
          <a:xfrm>
            <a:off x="804672" y="2895600"/>
            <a:ext cx="358431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037D6659-5CF3-48BF-B2C7-22EF2440AA43}"/>
              </a:ext>
            </a:extLst>
          </p:cNvPr>
          <p:cNvSpPr/>
          <p:nvPr/>
        </p:nvSpPr>
        <p:spPr>
          <a:xfrm>
            <a:off x="6568069" y="2346755"/>
            <a:ext cx="2414587" cy="2370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0D3D6-F321-4654-9FEE-AD67EF10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10" y="822689"/>
            <a:ext cx="9858312" cy="706964"/>
          </a:xfrm>
        </p:spPr>
        <p:txBody>
          <a:bodyPr/>
          <a:lstStyle/>
          <a:p>
            <a:r>
              <a:rPr lang="en-GB" sz="2400" dirty="0">
                <a:latin typeface="Lucida Handwriting" panose="03010101010101010101" pitchFamily="66" charset="0"/>
              </a:rPr>
              <a:t>Carry out an investigation into the different  types  of footwear in your home and decide how you could sort them – what would be your rule?</a:t>
            </a:r>
          </a:p>
        </p:txBody>
      </p:sp>
      <p:pic>
        <p:nvPicPr>
          <p:cNvPr id="1026" name="Picture 2" descr="Hook-and-loop fastener - Wikipedia">
            <a:extLst>
              <a:ext uri="{FF2B5EF4-FFF2-40B4-BE49-F238E27FC236}">
                <a16:creationId xmlns:a16="http://schemas.microsoft.com/office/drawing/2014/main" id="{10F6406A-D1BE-461A-9EE9-5F473AD61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3" y="5534025"/>
            <a:ext cx="1428751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king shoe closure: Laces vs alternatives | Lower Extremity ...">
            <a:extLst>
              <a:ext uri="{FF2B5EF4-FFF2-40B4-BE49-F238E27FC236}">
                <a16:creationId xmlns:a16="http://schemas.microsoft.com/office/drawing/2014/main" id="{8F25BB86-ACE9-4D11-9766-27EE6EB0D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267325" y="5144332"/>
            <a:ext cx="1096786" cy="146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st school shoes that are comfortable, hard-wearing and kid approved">
            <a:extLst>
              <a:ext uri="{FF2B5EF4-FFF2-40B4-BE49-F238E27FC236}">
                <a16:creationId xmlns:a16="http://schemas.microsoft.com/office/drawing/2014/main" id="{435AE4F6-317D-48D7-A90E-5328D0B4B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9" r="5541"/>
          <a:stretch/>
        </p:blipFill>
        <p:spPr bwMode="auto">
          <a:xfrm>
            <a:off x="8747298" y="5406269"/>
            <a:ext cx="2134291" cy="146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558921F-E1F6-4103-B6A6-F95E7C270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518" y="5274179"/>
            <a:ext cx="1201561" cy="12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ew Boys Football Childrens Slipper Kids Quality Novelty Slippers ...">
            <a:extLst>
              <a:ext uri="{FF2B5EF4-FFF2-40B4-BE49-F238E27FC236}">
                <a16:creationId xmlns:a16="http://schemas.microsoft.com/office/drawing/2014/main" id="{3AA98288-E647-49D0-8C4A-C212DD478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25" y="2169204"/>
            <a:ext cx="1503537" cy="150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A3A0FAD-D79C-4809-965D-03365CEB1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903" y="2153858"/>
            <a:ext cx="1534230" cy="153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kyrocket Ballet Canvas Dance Shoes Gymnastic Yoga Shoes Flat ...">
            <a:extLst>
              <a:ext uri="{FF2B5EF4-FFF2-40B4-BE49-F238E27FC236}">
                <a16:creationId xmlns:a16="http://schemas.microsoft.com/office/drawing/2014/main" id="{66B26141-C899-41D3-9986-5970AFE9E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12" b="23882"/>
          <a:stretch/>
        </p:blipFill>
        <p:spPr bwMode="auto">
          <a:xfrm>
            <a:off x="29452" y="3881247"/>
            <a:ext cx="1946690" cy="9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Buy Ravel ladies Edson court shoes online in black patent">
            <a:extLst>
              <a:ext uri="{FF2B5EF4-FFF2-40B4-BE49-F238E27FC236}">
                <a16:creationId xmlns:a16="http://schemas.microsoft.com/office/drawing/2014/main" id="{A160AD9A-ABA6-4395-A696-0F207BE0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00" y="5018440"/>
            <a:ext cx="1339673" cy="133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EDC8FB5-BA69-40CC-B8AF-61F9589564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93"/>
          <a:stretch/>
        </p:blipFill>
        <p:spPr bwMode="auto">
          <a:xfrm>
            <a:off x="9559500" y="3954373"/>
            <a:ext cx="1866900" cy="118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762744C-A5E9-4A83-B9CC-AB9CF8459A8D}"/>
              </a:ext>
            </a:extLst>
          </p:cNvPr>
          <p:cNvSpPr/>
          <p:nvPr/>
        </p:nvSpPr>
        <p:spPr>
          <a:xfrm>
            <a:off x="2643188" y="2411896"/>
            <a:ext cx="2414587" cy="2370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44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0D3D6-F321-4654-9FEE-AD67EF10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40" y="875697"/>
            <a:ext cx="8761413" cy="706964"/>
          </a:xfrm>
        </p:spPr>
        <p:txBody>
          <a:bodyPr/>
          <a:lstStyle/>
          <a:p>
            <a:r>
              <a:rPr lang="en-GB" sz="2400" dirty="0">
                <a:latin typeface="Lucida Handwriting" panose="03010101010101010101" pitchFamily="66" charset="0"/>
              </a:rPr>
              <a:t>You  might decide to do some more shoe maths.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7865A-8CAC-40B5-9702-8CEDBF22E76F}"/>
              </a:ext>
            </a:extLst>
          </p:cNvPr>
          <p:cNvSpPr txBox="1"/>
          <p:nvPr/>
        </p:nvSpPr>
        <p:spPr>
          <a:xfrm>
            <a:off x="901146" y="2239617"/>
            <a:ext cx="1078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You could make a repeating shoe pattern. Will you make a simple AB pattern or something more complex like ABBA, for example? What is the unit of repeat of my pattern below?</a:t>
            </a:r>
          </a:p>
        </p:txBody>
      </p:sp>
      <p:pic>
        <p:nvPicPr>
          <p:cNvPr id="1026" name="Picture 2" descr="Lilley Womens Black Lace Up Shoes-15043 | Shoe Zone">
            <a:extLst>
              <a:ext uri="{FF2B5EF4-FFF2-40B4-BE49-F238E27FC236}">
                <a16:creationId xmlns:a16="http://schemas.microsoft.com/office/drawing/2014/main" id="{2E3F27E1-0126-4DD3-98B7-8F26EBEB3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5" t="24183" r="10425" b="23875"/>
          <a:stretch/>
        </p:blipFill>
        <p:spPr bwMode="auto">
          <a:xfrm>
            <a:off x="291149" y="3130330"/>
            <a:ext cx="1141391" cy="74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ce Up Shoe – Colt Shoes">
            <a:extLst>
              <a:ext uri="{FF2B5EF4-FFF2-40B4-BE49-F238E27FC236}">
                <a16:creationId xmlns:a16="http://schemas.microsoft.com/office/drawing/2014/main" id="{F5D02BAA-BBB5-4AD7-BF97-009D6C78E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909" r="10545" b="10591"/>
          <a:stretch/>
        </p:blipFill>
        <p:spPr bwMode="auto">
          <a:xfrm>
            <a:off x="1479773" y="3141926"/>
            <a:ext cx="1046925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C91785-D170-4605-B565-B53D0E4E2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931" y="3204231"/>
            <a:ext cx="1166613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illey Womens Black Lace Up Shoes-15043 | Shoe Zone">
            <a:extLst>
              <a:ext uri="{FF2B5EF4-FFF2-40B4-BE49-F238E27FC236}">
                <a16:creationId xmlns:a16="http://schemas.microsoft.com/office/drawing/2014/main" id="{364B0182-4390-4FAF-800B-B1383A5CB2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5" t="24183" r="10425" b="23875"/>
          <a:stretch/>
        </p:blipFill>
        <p:spPr bwMode="auto">
          <a:xfrm>
            <a:off x="3787777" y="3130330"/>
            <a:ext cx="1141391" cy="74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Lace Up Shoe – Colt Shoes">
            <a:extLst>
              <a:ext uri="{FF2B5EF4-FFF2-40B4-BE49-F238E27FC236}">
                <a16:creationId xmlns:a16="http://schemas.microsoft.com/office/drawing/2014/main" id="{9605B0A5-9A9F-4D9F-B56F-66266935A9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909" r="10545" b="10591"/>
          <a:stretch/>
        </p:blipFill>
        <p:spPr bwMode="auto">
          <a:xfrm>
            <a:off x="5048856" y="3130330"/>
            <a:ext cx="1046925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69F3212-F95D-4155-AB7D-72052CEE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247" y="3156014"/>
            <a:ext cx="1166613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illey Womens Black Lace Up Shoes-15043 | Shoe Zone">
            <a:extLst>
              <a:ext uri="{FF2B5EF4-FFF2-40B4-BE49-F238E27FC236}">
                <a16:creationId xmlns:a16="http://schemas.microsoft.com/office/drawing/2014/main" id="{B4E8A7AA-0340-436C-A513-4706ADB220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5" t="24183" r="10425" b="23875"/>
          <a:stretch/>
        </p:blipFill>
        <p:spPr bwMode="auto">
          <a:xfrm>
            <a:off x="7608823" y="3130330"/>
            <a:ext cx="1141391" cy="74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Lace Up Shoe – Colt Shoes">
            <a:extLst>
              <a:ext uri="{FF2B5EF4-FFF2-40B4-BE49-F238E27FC236}">
                <a16:creationId xmlns:a16="http://schemas.microsoft.com/office/drawing/2014/main" id="{FFF6BA49-0674-44B2-A9A3-F79F57E39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6909" r="10545" b="10591"/>
          <a:stretch/>
        </p:blipFill>
        <p:spPr bwMode="auto">
          <a:xfrm>
            <a:off x="9002177" y="3141926"/>
            <a:ext cx="1046925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E54DCE52-58E2-4F2D-B983-77EA3E675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920" y="3141926"/>
            <a:ext cx="1166613" cy="7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B83E7B-DB0B-403A-972F-293C8F1F885B}"/>
              </a:ext>
            </a:extLst>
          </p:cNvPr>
          <p:cNvSpPr txBox="1"/>
          <p:nvPr/>
        </p:nvSpPr>
        <p:spPr>
          <a:xfrm>
            <a:off x="885549" y="4417359"/>
            <a:ext cx="1107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You could order all the  shoes in your house by size.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E906CB-FBB6-47AF-A05E-D76966733F04}"/>
              </a:ext>
            </a:extLst>
          </p:cNvPr>
          <p:cNvCxnSpPr/>
          <p:nvPr/>
        </p:nvCxnSpPr>
        <p:spPr>
          <a:xfrm>
            <a:off x="410817" y="4240696"/>
            <a:ext cx="1127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>
            <a:extLst>
              <a:ext uri="{FF2B5EF4-FFF2-40B4-BE49-F238E27FC236}">
                <a16:creationId xmlns:a16="http://schemas.microsoft.com/office/drawing/2014/main" id="{CE8CE2C3-0A5F-4E0B-AD51-3C7A187AC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0" b="11676"/>
          <a:stretch/>
        </p:blipFill>
        <p:spPr bwMode="auto">
          <a:xfrm rot="15323966">
            <a:off x="1531437" y="5709307"/>
            <a:ext cx="825336" cy="54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utterfly School Shoes Standard Fit | J D Williams">
            <a:extLst>
              <a:ext uri="{FF2B5EF4-FFF2-40B4-BE49-F238E27FC236}">
                <a16:creationId xmlns:a16="http://schemas.microsoft.com/office/drawing/2014/main" id="{10B439F7-1BBF-4983-A04E-E8B4E7729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6386"/>
          <a:stretch/>
        </p:blipFill>
        <p:spPr bwMode="auto">
          <a:xfrm rot="14983460">
            <a:off x="2365574" y="5500143"/>
            <a:ext cx="1210811" cy="7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G Footprints SGF5 Adult Low Top Shoe Gorilla Workwear">
            <a:extLst>
              <a:ext uri="{FF2B5EF4-FFF2-40B4-BE49-F238E27FC236}">
                <a16:creationId xmlns:a16="http://schemas.microsoft.com/office/drawing/2014/main" id="{AA198B92-9EC1-4A62-B639-F96ACD54B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3" t="4396" r="20319" b="16454"/>
          <a:stretch/>
        </p:blipFill>
        <p:spPr bwMode="auto">
          <a:xfrm>
            <a:off x="3629650" y="4786691"/>
            <a:ext cx="621675" cy="169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13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295400"/>
            <a:ext cx="3023369" cy="1600200"/>
          </a:xfrm>
        </p:spPr>
        <p:txBody>
          <a:bodyPr/>
          <a:lstStyle/>
          <a:p>
            <a:pPr algn="ctr"/>
            <a:r>
              <a:rPr lang="en-GB" dirty="0"/>
              <a:t>Challenge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8702" y="607775"/>
            <a:ext cx="5121976" cy="1762705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GB" sz="2900" b="1" dirty="0">
                <a:latin typeface="Lucida Handwriting" panose="03010101010101010101" pitchFamily="66" charset="0"/>
              </a:rPr>
              <a:t>Minibeasts</a:t>
            </a:r>
          </a:p>
          <a:p>
            <a:r>
              <a:rPr lang="en-GB" sz="2900" dirty="0">
                <a:latin typeface="Lucida Handwriting" panose="03010101010101010101" pitchFamily="66" charset="0"/>
              </a:rPr>
              <a:t>In the story little centipede gives away his shoes and socks to a number of different types of minibeasts</a:t>
            </a:r>
          </a:p>
          <a:p>
            <a:r>
              <a:rPr lang="en-GB" sz="2900" dirty="0">
                <a:latin typeface="Lucida Handwriting" panose="03010101010101010101" pitchFamily="66" charset="0"/>
              </a:rPr>
              <a:t>Have a look at the picture on the next page. What can you see? The information below might help you work out what type of minibeasts they are.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3050-6369-4FCA-BE4F-D9DD090C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8874" y="2895600"/>
            <a:ext cx="1932865" cy="1916451"/>
          </a:xfrm>
        </p:spPr>
        <p:txBody>
          <a:bodyPr/>
          <a:lstStyle/>
          <a:p>
            <a:pPr algn="ctr"/>
            <a:r>
              <a:rPr lang="en-GB" b="1" dirty="0">
                <a:latin typeface="Lucida Handwriting" panose="03010101010101010101" pitchFamily="66" charset="0"/>
              </a:rPr>
              <a:t>Minibeasts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55C54-DFAA-4D1A-929D-E772FFB301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4" t="15459" r="16804" b="11497"/>
          <a:stretch/>
        </p:blipFill>
        <p:spPr>
          <a:xfrm>
            <a:off x="1034401" y="2895600"/>
            <a:ext cx="3264473" cy="3293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8D99AC-33CF-44F8-A3BB-1FD6C4F2A1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" t="24348" r="4968" b="14396"/>
          <a:stretch/>
        </p:blipFill>
        <p:spPr>
          <a:xfrm>
            <a:off x="4562243" y="2370481"/>
            <a:ext cx="7516119" cy="381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0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401AA-1A5E-470C-B069-9E02545192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28599" r="11463" b="19613"/>
          <a:stretch/>
        </p:blipFill>
        <p:spPr>
          <a:xfrm>
            <a:off x="306976" y="278296"/>
            <a:ext cx="11220241" cy="52478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11A746-C060-40D0-B5E8-E1E3B0A877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5" t="10628" r="24598" b="4058"/>
          <a:stretch/>
        </p:blipFill>
        <p:spPr>
          <a:xfrm rot="589180">
            <a:off x="10500974" y="4823791"/>
            <a:ext cx="1384050" cy="175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51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0D3D6-F321-4654-9FEE-AD67EF10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10" y="822689"/>
            <a:ext cx="9858312" cy="706964"/>
          </a:xfrm>
        </p:spPr>
        <p:txBody>
          <a:bodyPr/>
          <a:lstStyle/>
          <a:p>
            <a:r>
              <a:rPr lang="en-GB" sz="2400" dirty="0">
                <a:latin typeface="Lucida Handwriting" panose="03010101010101010101" pitchFamily="66" charset="0"/>
              </a:rPr>
              <a:t>You might like to draw up a table to  show how many legs each minibeast has.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9A1366-0518-4FEE-8A18-C27177AB64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74" t="25496" r="38369" b="16311"/>
          <a:stretch/>
        </p:blipFill>
        <p:spPr>
          <a:xfrm rot="483144">
            <a:off x="6415971" y="1643270"/>
            <a:ext cx="3604593" cy="4822141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E841058F-519D-4B68-AEA4-0E94A7D6824C}"/>
              </a:ext>
            </a:extLst>
          </p:cNvPr>
          <p:cNvSpPr/>
          <p:nvPr/>
        </p:nvSpPr>
        <p:spPr>
          <a:xfrm>
            <a:off x="1382063" y="2199861"/>
            <a:ext cx="2968487" cy="2199860"/>
          </a:xfrm>
          <a:prstGeom prst="wedgeEllipseCallout">
            <a:avLst>
              <a:gd name="adj1" fmla="val 47024"/>
              <a:gd name="adj2" fmla="val 65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If you have found out how  many, you might like to try a problem solving challenge</a:t>
            </a:r>
          </a:p>
        </p:txBody>
      </p:sp>
    </p:spTree>
    <p:extLst>
      <p:ext uri="{BB962C8B-B14F-4D97-AF65-F5344CB8AC3E}">
        <p14:creationId xmlns:p14="http://schemas.microsoft.com/office/powerpoint/2010/main" val="3821318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401AA-1A5E-470C-B069-9E02545192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28599" r="11463" b="19613"/>
          <a:stretch/>
        </p:blipFill>
        <p:spPr>
          <a:xfrm>
            <a:off x="485879" y="304801"/>
            <a:ext cx="11220241" cy="52478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11A746-C060-40D0-B5E8-E1E3B0A877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5" t="10628" r="24598" b="4058"/>
          <a:stretch/>
        </p:blipFill>
        <p:spPr>
          <a:xfrm rot="589180">
            <a:off x="10500974" y="4823791"/>
            <a:ext cx="1384050" cy="1755913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6230460C-9DCA-4CF4-8578-504D687BB9BF}"/>
              </a:ext>
            </a:extLst>
          </p:cNvPr>
          <p:cNvSpPr/>
          <p:nvPr/>
        </p:nvSpPr>
        <p:spPr>
          <a:xfrm rot="20848822">
            <a:off x="179964" y="194378"/>
            <a:ext cx="1999548" cy="18797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many shoes would 2 beetles need?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A23C1E32-8A63-419D-9D5D-892D435F698D}"/>
              </a:ext>
            </a:extLst>
          </p:cNvPr>
          <p:cNvSpPr/>
          <p:nvPr/>
        </p:nvSpPr>
        <p:spPr>
          <a:xfrm>
            <a:off x="10541343" y="1354906"/>
            <a:ext cx="1999548" cy="187971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many shoes would 5 spiders need?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650B5-03B6-4377-AE8F-1067B5E55CA1}"/>
              </a:ext>
            </a:extLst>
          </p:cNvPr>
          <p:cNvSpPr txBox="1"/>
          <p:nvPr/>
        </p:nvSpPr>
        <p:spPr>
          <a:xfrm>
            <a:off x="702365" y="5701747"/>
            <a:ext cx="965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You can make up your own number problem.</a:t>
            </a:r>
          </a:p>
          <a:p>
            <a:r>
              <a:rPr lang="en-GB" dirty="0">
                <a:latin typeface="Comic Sans MS" panose="030F0702030302020204" pitchFamily="66" charset="0"/>
              </a:rPr>
              <a:t>What will you use to help you? You could use ten frames, a number line or a 100 square maybe.</a:t>
            </a:r>
          </a:p>
        </p:txBody>
      </p:sp>
    </p:spTree>
    <p:extLst>
      <p:ext uri="{BB962C8B-B14F-4D97-AF65-F5344CB8AC3E}">
        <p14:creationId xmlns:p14="http://schemas.microsoft.com/office/powerpoint/2010/main" val="83255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80" y="1295400"/>
            <a:ext cx="3827517" cy="1600200"/>
          </a:xfrm>
        </p:spPr>
        <p:txBody>
          <a:bodyPr/>
          <a:lstStyle/>
          <a:p>
            <a:pPr algn="ctr"/>
            <a:r>
              <a:rPr lang="en-GB" dirty="0"/>
              <a:t>Challenge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717" y="560582"/>
            <a:ext cx="2790855" cy="59077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Pairs</a:t>
            </a:r>
          </a:p>
          <a:p>
            <a:pPr marL="0" indent="0">
              <a:buNone/>
            </a:pPr>
            <a:r>
              <a:rPr lang="en-GB" dirty="0">
                <a:latin typeface="Lucida Handwriting" panose="03010101010101010101" pitchFamily="66" charset="0"/>
              </a:rPr>
              <a:t>When the little centipede’s  feet were sore his aunties knitted him lots of socks.</a:t>
            </a:r>
          </a:p>
          <a:p>
            <a:pPr marL="0" indent="0">
              <a:buNone/>
            </a:pPr>
            <a:r>
              <a:rPr lang="en-GB" dirty="0">
                <a:latin typeface="Lucida Handwriting" panose="03010101010101010101" pitchFamily="66" charset="0"/>
              </a:rPr>
              <a:t>Socks and shoes come in pairs. A pair means 2 items that go together.</a:t>
            </a:r>
          </a:p>
          <a:p>
            <a:pPr marL="0" indent="0">
              <a:buNone/>
            </a:pPr>
            <a:r>
              <a:rPr lang="en-GB" dirty="0">
                <a:latin typeface="Lucida Handwriting" panose="03010101010101010101" pitchFamily="66" charset="0"/>
              </a:rPr>
              <a:t>For this challenge you will need to gather an assortment of socks or shoes or both and you will need a timer.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Sorting Socks Matching and Memory Game: Amazon.co.uk: Toys &amp; Games">
            <a:extLst>
              <a:ext uri="{FF2B5EF4-FFF2-40B4-BE49-F238E27FC236}">
                <a16:creationId xmlns:a16="http://schemas.microsoft.com/office/drawing/2014/main" id="{314B48E7-ABCA-4D7A-9F90-CDE9A9E87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462" y="3324225"/>
            <a:ext cx="203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51D6B2-5099-4E15-85AC-38068D39C7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7246" r="52165" b="8039"/>
          <a:stretch/>
        </p:blipFill>
        <p:spPr>
          <a:xfrm>
            <a:off x="7914094" y="1295400"/>
            <a:ext cx="4134679" cy="443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13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nding The Matching Sock And Glove - Daisykins - The Rugby Nursery">
            <a:extLst>
              <a:ext uri="{FF2B5EF4-FFF2-40B4-BE49-F238E27FC236}">
                <a16:creationId xmlns:a16="http://schemas.microsoft.com/office/drawing/2014/main" id="{FD4B2BAF-0EE2-4FE4-9365-2989B83FB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9" t="2292"/>
          <a:stretch/>
        </p:blipFill>
        <p:spPr bwMode="auto">
          <a:xfrm rot="21147839">
            <a:off x="3114754" y="2904527"/>
            <a:ext cx="4185410" cy="316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1EE00B-EAA9-4945-8B1E-BA534936D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433533" cy="706964"/>
          </a:xfrm>
        </p:spPr>
        <p:txBody>
          <a:bodyPr/>
          <a:lstStyle/>
          <a:p>
            <a:r>
              <a:rPr lang="en-GB" dirty="0">
                <a:latin typeface="Lucida Handwriting" panose="03010101010101010101" pitchFamily="66" charset="0"/>
              </a:rPr>
              <a:t>How quickly can you sort the socks in to pairs? 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E70CFACC-9B12-432E-9384-EF0F0770D382}"/>
              </a:ext>
            </a:extLst>
          </p:cNvPr>
          <p:cNvSpPr/>
          <p:nvPr/>
        </p:nvSpPr>
        <p:spPr>
          <a:xfrm>
            <a:off x="344557" y="1921565"/>
            <a:ext cx="2650434" cy="2213113"/>
          </a:xfrm>
          <a:prstGeom prst="wedgeEllipseCallout">
            <a:avLst>
              <a:gd name="adj1" fmla="val 29667"/>
              <a:gd name="adj2" fmla="val 630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Did you match them correctly?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7C087E7A-92BB-4FF4-BB9B-5F2D33AF959C}"/>
              </a:ext>
            </a:extLst>
          </p:cNvPr>
          <p:cNvSpPr/>
          <p:nvPr/>
        </p:nvSpPr>
        <p:spPr>
          <a:xfrm>
            <a:off x="9468970" y="3248254"/>
            <a:ext cx="2650434" cy="2213113"/>
          </a:xfrm>
          <a:prstGeom prst="wedgeEllipseCallout">
            <a:avLst>
              <a:gd name="adj1" fmla="val -46333"/>
              <a:gd name="adj2" fmla="val 48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Don’t forget to check size, pattern and colour.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FC1EA2-5B4C-4EFB-A0CD-4232A667E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5948" y="4375611"/>
            <a:ext cx="1099008" cy="21980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2DEF42-61D3-4E15-93E4-D6C66C360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953370" y="1327150"/>
            <a:ext cx="2596373" cy="506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70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50" y="1295400"/>
            <a:ext cx="4111672" cy="1600200"/>
          </a:xfrm>
        </p:spPr>
        <p:txBody>
          <a:bodyPr/>
          <a:lstStyle/>
          <a:p>
            <a:pPr algn="ctr"/>
            <a:r>
              <a:rPr lang="en-GB" dirty="0"/>
              <a:t>Challenge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823" y="1110708"/>
            <a:ext cx="6422327" cy="392511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3600" b="1" dirty="0">
                <a:latin typeface="Lucida Handwriting" panose="03010101010101010101" pitchFamily="66" charset="0"/>
              </a:rPr>
              <a:t>Counting in 2s</a:t>
            </a:r>
          </a:p>
          <a:p>
            <a:r>
              <a:rPr lang="en-GB" dirty="0">
                <a:latin typeface="Lucida Handwriting" panose="03010101010101010101" pitchFamily="66" charset="0"/>
              </a:rPr>
              <a:t>Little centipede needed so many socks for all his little feet- it’s a good job his aunties were good at knitting!</a:t>
            </a:r>
          </a:p>
          <a:p>
            <a:r>
              <a:rPr lang="en-GB" dirty="0">
                <a:latin typeface="Lucida Handwriting" panose="03010101010101010101" pitchFamily="66" charset="0"/>
              </a:rPr>
              <a:t>When there are lots of things to count it is often really useful to have a way of counting them more quickly. I think the aunties might have needed to do this.</a:t>
            </a:r>
          </a:p>
          <a:p>
            <a:r>
              <a:rPr lang="en-GB" dirty="0">
                <a:latin typeface="Lucida Handwriting" panose="03010101010101010101" pitchFamily="66" charset="0"/>
              </a:rPr>
              <a:t>Today we are going to learn to count pairs of socks without counting every single one.</a:t>
            </a:r>
          </a:p>
          <a:p>
            <a:r>
              <a:rPr lang="en-GB" dirty="0">
                <a:latin typeface="Lucida Handwriting" panose="03010101010101010101" pitchFamily="66" charset="0"/>
              </a:rPr>
              <a:t>You will  need to gather lots of pairs of socks again – perhaps you can use the ones from the timed challenge!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09C0C9-F5D7-46C4-8437-630B0B0F87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4" t="28406" r="8289" b="18261"/>
          <a:stretch/>
        </p:blipFill>
        <p:spPr>
          <a:xfrm>
            <a:off x="798391" y="2895600"/>
            <a:ext cx="3636590" cy="3379458"/>
          </a:xfrm>
          <a:prstGeom prst="rect">
            <a:avLst/>
          </a:prstGeom>
        </p:spPr>
      </p:pic>
      <p:pic>
        <p:nvPicPr>
          <p:cNvPr id="2050" name="Picture 2" descr="Image result for pairs of socks a  washing line clipart">
            <a:extLst>
              <a:ext uri="{FF2B5EF4-FFF2-40B4-BE49-F238E27FC236}">
                <a16:creationId xmlns:a16="http://schemas.microsoft.com/office/drawing/2014/main" id="{39CD175B-1E7B-49FB-AB03-FCF54FBB0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82" y="5035826"/>
            <a:ext cx="21907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9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3187-0EE1-43C1-9358-4B1CE0794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857603" cy="706964"/>
          </a:xfrm>
        </p:spPr>
        <p:txBody>
          <a:bodyPr/>
          <a:lstStyle/>
          <a:p>
            <a:r>
              <a:rPr lang="en-GB" sz="2800" dirty="0">
                <a:latin typeface="Lucida Handwriting" panose="03010101010101010101" pitchFamily="66" charset="0"/>
              </a:rPr>
              <a:t>Arrange your socks in pairs in a line – you can pretend you are hanging them on a line to dry.</a:t>
            </a:r>
          </a:p>
        </p:txBody>
      </p:sp>
      <p:pic>
        <p:nvPicPr>
          <p:cNvPr id="3074" name="Picture 2" descr="Pair Of Socks Clipart - Clip Art Library">
            <a:extLst>
              <a:ext uri="{FF2B5EF4-FFF2-40B4-BE49-F238E27FC236}">
                <a16:creationId xmlns:a16="http://schemas.microsoft.com/office/drawing/2014/main" id="{CE1B00EB-4034-4D13-8C6C-82E43836E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46" y="2998926"/>
            <a:ext cx="204787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lue And Red Socks Clip Art At Clker - Pairs Of Socks Clipart ...">
            <a:extLst>
              <a:ext uri="{FF2B5EF4-FFF2-40B4-BE49-F238E27FC236}">
                <a16:creationId xmlns:a16="http://schemas.microsoft.com/office/drawing/2014/main" id="{46747A0A-3231-430A-90B5-FC82E5EA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05" y="2795588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all Socks Cliparts - Pair Of Socks Clipart Transparent PNG ...">
            <a:extLst>
              <a:ext uri="{FF2B5EF4-FFF2-40B4-BE49-F238E27FC236}">
                <a16:creationId xmlns:a16="http://schemas.microsoft.com/office/drawing/2014/main" id="{8107AA55-14ED-4D71-B86C-9D828B4C0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74" y="2795588"/>
            <a:ext cx="24384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and Painted Pair Of Red Socks Winter Transparent Decorative ...">
            <a:extLst>
              <a:ext uri="{FF2B5EF4-FFF2-40B4-BE49-F238E27FC236}">
                <a16:creationId xmlns:a16="http://schemas.microsoft.com/office/drawing/2014/main" id="{DC53E041-00CE-4CD1-A824-D356135F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40" y="2998926"/>
            <a:ext cx="203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ocks Clipart | Free download on ClipArtMag">
            <a:extLst>
              <a:ext uri="{FF2B5EF4-FFF2-40B4-BE49-F238E27FC236}">
                <a16:creationId xmlns:a16="http://schemas.microsoft.com/office/drawing/2014/main" id="{6BBB26CE-E438-459C-901E-9037E5EBC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787" y="2849633"/>
            <a:ext cx="204787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22EBFD8-0565-49C8-B7D1-8D16E9B5EF9D}"/>
              </a:ext>
            </a:extLst>
          </p:cNvPr>
          <p:cNvSpPr/>
          <p:nvPr/>
        </p:nvSpPr>
        <p:spPr>
          <a:xfrm>
            <a:off x="622852" y="2597375"/>
            <a:ext cx="10919791" cy="874695"/>
          </a:xfrm>
          <a:custGeom>
            <a:avLst/>
            <a:gdLst>
              <a:gd name="connsiteX0" fmla="*/ 0 w 10919791"/>
              <a:gd name="connsiteY0" fmla="*/ 238590 h 874695"/>
              <a:gd name="connsiteX1" fmla="*/ 66261 w 10919791"/>
              <a:gd name="connsiteY1" fmla="*/ 265095 h 874695"/>
              <a:gd name="connsiteX2" fmla="*/ 106018 w 10919791"/>
              <a:gd name="connsiteY2" fmla="*/ 278347 h 874695"/>
              <a:gd name="connsiteX3" fmla="*/ 145774 w 10919791"/>
              <a:gd name="connsiteY3" fmla="*/ 304851 h 874695"/>
              <a:gd name="connsiteX4" fmla="*/ 251791 w 10919791"/>
              <a:gd name="connsiteY4" fmla="*/ 331355 h 874695"/>
              <a:gd name="connsiteX5" fmla="*/ 291548 w 10919791"/>
              <a:gd name="connsiteY5" fmla="*/ 344608 h 874695"/>
              <a:gd name="connsiteX6" fmla="*/ 543339 w 10919791"/>
              <a:gd name="connsiteY6" fmla="*/ 384364 h 874695"/>
              <a:gd name="connsiteX7" fmla="*/ 596348 w 10919791"/>
              <a:gd name="connsiteY7" fmla="*/ 397616 h 874695"/>
              <a:gd name="connsiteX8" fmla="*/ 675861 w 10919791"/>
              <a:gd name="connsiteY8" fmla="*/ 424121 h 874695"/>
              <a:gd name="connsiteX9" fmla="*/ 808383 w 10919791"/>
              <a:gd name="connsiteY9" fmla="*/ 437373 h 874695"/>
              <a:gd name="connsiteX10" fmla="*/ 1643270 w 10919791"/>
              <a:gd name="connsiteY10" fmla="*/ 424121 h 874695"/>
              <a:gd name="connsiteX11" fmla="*/ 1722783 w 10919791"/>
              <a:gd name="connsiteY11" fmla="*/ 371112 h 874695"/>
              <a:gd name="connsiteX12" fmla="*/ 1762539 w 10919791"/>
              <a:gd name="connsiteY12" fmla="*/ 344608 h 874695"/>
              <a:gd name="connsiteX13" fmla="*/ 1789044 w 10919791"/>
              <a:gd name="connsiteY13" fmla="*/ 318103 h 874695"/>
              <a:gd name="connsiteX14" fmla="*/ 1842052 w 10919791"/>
              <a:gd name="connsiteY14" fmla="*/ 291599 h 874695"/>
              <a:gd name="connsiteX15" fmla="*/ 1881809 w 10919791"/>
              <a:gd name="connsiteY15" fmla="*/ 265095 h 874695"/>
              <a:gd name="connsiteX16" fmla="*/ 2266122 w 10919791"/>
              <a:gd name="connsiteY16" fmla="*/ 251842 h 874695"/>
              <a:gd name="connsiteX17" fmla="*/ 2398644 w 10919791"/>
              <a:gd name="connsiteY17" fmla="*/ 225338 h 874695"/>
              <a:gd name="connsiteX18" fmla="*/ 2464905 w 10919791"/>
              <a:gd name="connsiteY18" fmla="*/ 212086 h 874695"/>
              <a:gd name="connsiteX19" fmla="*/ 2756452 w 10919791"/>
              <a:gd name="connsiteY19" fmla="*/ 225338 h 874695"/>
              <a:gd name="connsiteX20" fmla="*/ 2796209 w 10919791"/>
              <a:gd name="connsiteY20" fmla="*/ 238590 h 874695"/>
              <a:gd name="connsiteX21" fmla="*/ 2888974 w 10919791"/>
              <a:gd name="connsiteY21" fmla="*/ 278347 h 874695"/>
              <a:gd name="connsiteX22" fmla="*/ 3061252 w 10919791"/>
              <a:gd name="connsiteY22" fmla="*/ 291599 h 874695"/>
              <a:gd name="connsiteX23" fmla="*/ 3167270 w 10919791"/>
              <a:gd name="connsiteY23" fmla="*/ 318103 h 874695"/>
              <a:gd name="connsiteX24" fmla="*/ 3246783 w 10919791"/>
              <a:gd name="connsiteY24" fmla="*/ 344608 h 874695"/>
              <a:gd name="connsiteX25" fmla="*/ 3286539 w 10919791"/>
              <a:gd name="connsiteY25" fmla="*/ 357860 h 874695"/>
              <a:gd name="connsiteX26" fmla="*/ 3313044 w 10919791"/>
              <a:gd name="connsiteY26" fmla="*/ 384364 h 874695"/>
              <a:gd name="connsiteX27" fmla="*/ 3472070 w 10919791"/>
              <a:gd name="connsiteY27" fmla="*/ 410868 h 874695"/>
              <a:gd name="connsiteX28" fmla="*/ 3790122 w 10919791"/>
              <a:gd name="connsiteY28" fmla="*/ 424121 h 874695"/>
              <a:gd name="connsiteX29" fmla="*/ 3882887 w 10919791"/>
              <a:gd name="connsiteY29" fmla="*/ 463877 h 874695"/>
              <a:gd name="connsiteX30" fmla="*/ 3935896 w 10919791"/>
              <a:gd name="connsiteY30" fmla="*/ 477129 h 874695"/>
              <a:gd name="connsiteX31" fmla="*/ 4002157 w 10919791"/>
              <a:gd name="connsiteY31" fmla="*/ 530138 h 874695"/>
              <a:gd name="connsiteX32" fmla="*/ 4041913 w 10919791"/>
              <a:gd name="connsiteY32" fmla="*/ 556642 h 874695"/>
              <a:gd name="connsiteX33" fmla="*/ 4108174 w 10919791"/>
              <a:gd name="connsiteY33" fmla="*/ 609651 h 874695"/>
              <a:gd name="connsiteX34" fmla="*/ 4214191 w 10919791"/>
              <a:gd name="connsiteY34" fmla="*/ 622903 h 874695"/>
              <a:gd name="connsiteX35" fmla="*/ 4253948 w 10919791"/>
              <a:gd name="connsiteY35" fmla="*/ 662660 h 874695"/>
              <a:gd name="connsiteX36" fmla="*/ 4293705 w 10919791"/>
              <a:gd name="connsiteY36" fmla="*/ 675912 h 874695"/>
              <a:gd name="connsiteX37" fmla="*/ 4386470 w 10919791"/>
              <a:gd name="connsiteY37" fmla="*/ 715668 h 874695"/>
              <a:gd name="connsiteX38" fmla="*/ 4611757 w 10919791"/>
              <a:gd name="connsiteY38" fmla="*/ 702416 h 874695"/>
              <a:gd name="connsiteX39" fmla="*/ 4704522 w 10919791"/>
              <a:gd name="connsiteY39" fmla="*/ 675912 h 874695"/>
              <a:gd name="connsiteX40" fmla="*/ 4810539 w 10919791"/>
              <a:gd name="connsiteY40" fmla="*/ 622903 h 874695"/>
              <a:gd name="connsiteX41" fmla="*/ 4969565 w 10919791"/>
              <a:gd name="connsiteY41" fmla="*/ 583147 h 874695"/>
              <a:gd name="connsiteX42" fmla="*/ 5009322 w 10919791"/>
              <a:gd name="connsiteY42" fmla="*/ 569895 h 874695"/>
              <a:gd name="connsiteX43" fmla="*/ 5115339 w 10919791"/>
              <a:gd name="connsiteY43" fmla="*/ 556642 h 874695"/>
              <a:gd name="connsiteX44" fmla="*/ 5234609 w 10919791"/>
              <a:gd name="connsiteY44" fmla="*/ 530138 h 874695"/>
              <a:gd name="connsiteX45" fmla="*/ 5274365 w 10919791"/>
              <a:gd name="connsiteY45" fmla="*/ 516886 h 874695"/>
              <a:gd name="connsiteX46" fmla="*/ 5724939 w 10919791"/>
              <a:gd name="connsiteY46" fmla="*/ 503634 h 874695"/>
              <a:gd name="connsiteX47" fmla="*/ 5817705 w 10919791"/>
              <a:gd name="connsiteY47" fmla="*/ 477129 h 874695"/>
              <a:gd name="connsiteX48" fmla="*/ 5857461 w 10919791"/>
              <a:gd name="connsiteY48" fmla="*/ 463877 h 874695"/>
              <a:gd name="connsiteX49" fmla="*/ 6003235 w 10919791"/>
              <a:gd name="connsiteY49" fmla="*/ 437373 h 874695"/>
              <a:gd name="connsiteX50" fmla="*/ 6533322 w 10919791"/>
              <a:gd name="connsiteY50" fmla="*/ 410868 h 874695"/>
              <a:gd name="connsiteX51" fmla="*/ 6573078 w 10919791"/>
              <a:gd name="connsiteY51" fmla="*/ 397616 h 874695"/>
              <a:gd name="connsiteX52" fmla="*/ 6692348 w 10919791"/>
              <a:gd name="connsiteY52" fmla="*/ 371112 h 874695"/>
              <a:gd name="connsiteX53" fmla="*/ 7487478 w 10919791"/>
              <a:gd name="connsiteY53" fmla="*/ 384364 h 874695"/>
              <a:gd name="connsiteX54" fmla="*/ 7646505 w 10919791"/>
              <a:gd name="connsiteY54" fmla="*/ 410868 h 874695"/>
              <a:gd name="connsiteX55" fmla="*/ 7686261 w 10919791"/>
              <a:gd name="connsiteY55" fmla="*/ 424121 h 874695"/>
              <a:gd name="connsiteX56" fmla="*/ 7779026 w 10919791"/>
              <a:gd name="connsiteY56" fmla="*/ 450625 h 874695"/>
              <a:gd name="connsiteX57" fmla="*/ 7805531 w 10919791"/>
              <a:gd name="connsiteY57" fmla="*/ 477129 h 874695"/>
              <a:gd name="connsiteX58" fmla="*/ 7885044 w 10919791"/>
              <a:gd name="connsiteY58" fmla="*/ 503634 h 874695"/>
              <a:gd name="connsiteX59" fmla="*/ 7991061 w 10919791"/>
              <a:gd name="connsiteY59" fmla="*/ 583147 h 874695"/>
              <a:gd name="connsiteX60" fmla="*/ 8083826 w 10919791"/>
              <a:gd name="connsiteY60" fmla="*/ 662660 h 874695"/>
              <a:gd name="connsiteX61" fmla="*/ 8136835 w 10919791"/>
              <a:gd name="connsiteY61" fmla="*/ 675912 h 874695"/>
              <a:gd name="connsiteX62" fmla="*/ 8269357 w 10919791"/>
              <a:gd name="connsiteY62" fmla="*/ 702416 h 874695"/>
              <a:gd name="connsiteX63" fmla="*/ 8348870 w 10919791"/>
              <a:gd name="connsiteY63" fmla="*/ 834938 h 874695"/>
              <a:gd name="connsiteX64" fmla="*/ 8428383 w 10919791"/>
              <a:gd name="connsiteY64" fmla="*/ 874695 h 874695"/>
              <a:gd name="connsiteX65" fmla="*/ 8587409 w 10919791"/>
              <a:gd name="connsiteY65" fmla="*/ 861442 h 874695"/>
              <a:gd name="connsiteX66" fmla="*/ 8666922 w 10919791"/>
              <a:gd name="connsiteY66" fmla="*/ 808434 h 874695"/>
              <a:gd name="connsiteX67" fmla="*/ 8719931 w 10919791"/>
              <a:gd name="connsiteY67" fmla="*/ 795182 h 874695"/>
              <a:gd name="connsiteX68" fmla="*/ 8799444 w 10919791"/>
              <a:gd name="connsiteY68" fmla="*/ 768677 h 874695"/>
              <a:gd name="connsiteX69" fmla="*/ 8852452 w 10919791"/>
              <a:gd name="connsiteY69" fmla="*/ 755425 h 874695"/>
              <a:gd name="connsiteX70" fmla="*/ 8892209 w 10919791"/>
              <a:gd name="connsiteY70" fmla="*/ 742173 h 874695"/>
              <a:gd name="connsiteX71" fmla="*/ 8958470 w 10919791"/>
              <a:gd name="connsiteY71" fmla="*/ 728921 h 874695"/>
              <a:gd name="connsiteX72" fmla="*/ 9037983 w 10919791"/>
              <a:gd name="connsiteY72" fmla="*/ 702416 h 874695"/>
              <a:gd name="connsiteX73" fmla="*/ 9090991 w 10919791"/>
              <a:gd name="connsiteY73" fmla="*/ 689164 h 874695"/>
              <a:gd name="connsiteX74" fmla="*/ 9210261 w 10919791"/>
              <a:gd name="connsiteY74" fmla="*/ 636155 h 874695"/>
              <a:gd name="connsiteX75" fmla="*/ 9303026 w 10919791"/>
              <a:gd name="connsiteY75" fmla="*/ 583147 h 874695"/>
              <a:gd name="connsiteX76" fmla="*/ 9435548 w 10919791"/>
              <a:gd name="connsiteY76" fmla="*/ 556642 h 874695"/>
              <a:gd name="connsiteX77" fmla="*/ 9488557 w 10919791"/>
              <a:gd name="connsiteY77" fmla="*/ 530138 h 874695"/>
              <a:gd name="connsiteX78" fmla="*/ 9674087 w 10919791"/>
              <a:gd name="connsiteY78" fmla="*/ 450625 h 874695"/>
              <a:gd name="connsiteX79" fmla="*/ 9713844 w 10919791"/>
              <a:gd name="connsiteY79" fmla="*/ 424121 h 874695"/>
              <a:gd name="connsiteX80" fmla="*/ 9819861 w 10919791"/>
              <a:gd name="connsiteY80" fmla="*/ 384364 h 874695"/>
              <a:gd name="connsiteX81" fmla="*/ 9859618 w 10919791"/>
              <a:gd name="connsiteY81" fmla="*/ 371112 h 874695"/>
              <a:gd name="connsiteX82" fmla="*/ 10111409 w 10919791"/>
              <a:gd name="connsiteY82" fmla="*/ 331355 h 874695"/>
              <a:gd name="connsiteX83" fmla="*/ 10151165 w 10919791"/>
              <a:gd name="connsiteY83" fmla="*/ 318103 h 874695"/>
              <a:gd name="connsiteX84" fmla="*/ 10336696 w 10919791"/>
              <a:gd name="connsiteY84" fmla="*/ 265095 h 874695"/>
              <a:gd name="connsiteX85" fmla="*/ 10535478 w 10919791"/>
              <a:gd name="connsiteY85" fmla="*/ 225338 h 874695"/>
              <a:gd name="connsiteX86" fmla="*/ 10641496 w 10919791"/>
              <a:gd name="connsiteY86" fmla="*/ 185582 h 874695"/>
              <a:gd name="connsiteX87" fmla="*/ 10707757 w 10919791"/>
              <a:gd name="connsiteY87" fmla="*/ 119321 h 874695"/>
              <a:gd name="connsiteX88" fmla="*/ 10774018 w 10919791"/>
              <a:gd name="connsiteY88" fmla="*/ 66312 h 874695"/>
              <a:gd name="connsiteX89" fmla="*/ 10827026 w 10919791"/>
              <a:gd name="connsiteY89" fmla="*/ 39808 h 874695"/>
              <a:gd name="connsiteX90" fmla="*/ 10866783 w 10919791"/>
              <a:gd name="connsiteY90" fmla="*/ 26555 h 874695"/>
              <a:gd name="connsiteX91" fmla="*/ 10919791 w 10919791"/>
              <a:gd name="connsiteY91" fmla="*/ 51 h 87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0919791" h="874695">
                <a:moveTo>
                  <a:pt x="0" y="238590"/>
                </a:moveTo>
                <a:cubicBezTo>
                  <a:pt x="22087" y="247425"/>
                  <a:pt x="43987" y="256742"/>
                  <a:pt x="66261" y="265095"/>
                </a:cubicBezTo>
                <a:cubicBezTo>
                  <a:pt x="79341" y="270000"/>
                  <a:pt x="93524" y="272100"/>
                  <a:pt x="106018" y="278347"/>
                </a:cubicBezTo>
                <a:cubicBezTo>
                  <a:pt x="120264" y="285470"/>
                  <a:pt x="131528" y="297728"/>
                  <a:pt x="145774" y="304851"/>
                </a:cubicBezTo>
                <a:cubicBezTo>
                  <a:pt x="176066" y="319997"/>
                  <a:pt x="221549" y="323794"/>
                  <a:pt x="251791" y="331355"/>
                </a:cubicBezTo>
                <a:cubicBezTo>
                  <a:pt x="265343" y="334743"/>
                  <a:pt x="277769" y="342311"/>
                  <a:pt x="291548" y="344608"/>
                </a:cubicBezTo>
                <a:cubicBezTo>
                  <a:pt x="473468" y="374929"/>
                  <a:pt x="351461" y="336395"/>
                  <a:pt x="543339" y="384364"/>
                </a:cubicBezTo>
                <a:cubicBezTo>
                  <a:pt x="561009" y="388781"/>
                  <a:pt x="578903" y="392382"/>
                  <a:pt x="596348" y="397616"/>
                </a:cubicBezTo>
                <a:cubicBezTo>
                  <a:pt x="623108" y="405644"/>
                  <a:pt x="648062" y="421341"/>
                  <a:pt x="675861" y="424121"/>
                </a:cubicBezTo>
                <a:lnTo>
                  <a:pt x="808383" y="437373"/>
                </a:lnTo>
                <a:lnTo>
                  <a:pt x="1643270" y="424121"/>
                </a:lnTo>
                <a:cubicBezTo>
                  <a:pt x="1675041" y="421819"/>
                  <a:pt x="1696279" y="388782"/>
                  <a:pt x="1722783" y="371112"/>
                </a:cubicBezTo>
                <a:cubicBezTo>
                  <a:pt x="1736035" y="362277"/>
                  <a:pt x="1751277" y="355870"/>
                  <a:pt x="1762539" y="344608"/>
                </a:cubicBezTo>
                <a:cubicBezTo>
                  <a:pt x="1771374" y="335773"/>
                  <a:pt x="1778648" y="325034"/>
                  <a:pt x="1789044" y="318103"/>
                </a:cubicBezTo>
                <a:cubicBezTo>
                  <a:pt x="1805481" y="307145"/>
                  <a:pt x="1824900" y="301400"/>
                  <a:pt x="1842052" y="291599"/>
                </a:cubicBezTo>
                <a:cubicBezTo>
                  <a:pt x="1855881" y="283697"/>
                  <a:pt x="1865951" y="266582"/>
                  <a:pt x="1881809" y="265095"/>
                </a:cubicBezTo>
                <a:cubicBezTo>
                  <a:pt x="2009430" y="253130"/>
                  <a:pt x="2138018" y="256260"/>
                  <a:pt x="2266122" y="251842"/>
                </a:cubicBezTo>
                <a:lnTo>
                  <a:pt x="2398644" y="225338"/>
                </a:lnTo>
                <a:lnTo>
                  <a:pt x="2464905" y="212086"/>
                </a:lnTo>
                <a:cubicBezTo>
                  <a:pt x="2562087" y="216503"/>
                  <a:pt x="2659479" y="217580"/>
                  <a:pt x="2756452" y="225338"/>
                </a:cubicBezTo>
                <a:cubicBezTo>
                  <a:pt x="2770377" y="226452"/>
                  <a:pt x="2783369" y="233087"/>
                  <a:pt x="2796209" y="238590"/>
                </a:cubicBezTo>
                <a:cubicBezTo>
                  <a:pt x="2820351" y="248937"/>
                  <a:pt x="2859723" y="274691"/>
                  <a:pt x="2888974" y="278347"/>
                </a:cubicBezTo>
                <a:cubicBezTo>
                  <a:pt x="2946125" y="285491"/>
                  <a:pt x="3003826" y="287182"/>
                  <a:pt x="3061252" y="291599"/>
                </a:cubicBezTo>
                <a:cubicBezTo>
                  <a:pt x="3181900" y="331814"/>
                  <a:pt x="2991334" y="270120"/>
                  <a:pt x="3167270" y="318103"/>
                </a:cubicBezTo>
                <a:cubicBezTo>
                  <a:pt x="3194224" y="325454"/>
                  <a:pt x="3220279" y="335773"/>
                  <a:pt x="3246783" y="344608"/>
                </a:cubicBezTo>
                <a:lnTo>
                  <a:pt x="3286539" y="357860"/>
                </a:lnTo>
                <a:cubicBezTo>
                  <a:pt x="3295374" y="366695"/>
                  <a:pt x="3302330" y="377936"/>
                  <a:pt x="3313044" y="384364"/>
                </a:cubicBezTo>
                <a:cubicBezTo>
                  <a:pt x="3347980" y="405325"/>
                  <a:pt x="3461390" y="410221"/>
                  <a:pt x="3472070" y="410868"/>
                </a:cubicBezTo>
                <a:cubicBezTo>
                  <a:pt x="3577985" y="417287"/>
                  <a:pt x="3684105" y="419703"/>
                  <a:pt x="3790122" y="424121"/>
                </a:cubicBezTo>
                <a:cubicBezTo>
                  <a:pt x="3942309" y="462167"/>
                  <a:pt x="3754761" y="408966"/>
                  <a:pt x="3882887" y="463877"/>
                </a:cubicBezTo>
                <a:cubicBezTo>
                  <a:pt x="3899628" y="471052"/>
                  <a:pt x="3918226" y="472712"/>
                  <a:pt x="3935896" y="477129"/>
                </a:cubicBezTo>
                <a:cubicBezTo>
                  <a:pt x="4058274" y="558718"/>
                  <a:pt x="3907730" y="454598"/>
                  <a:pt x="4002157" y="530138"/>
                </a:cubicBezTo>
                <a:cubicBezTo>
                  <a:pt x="4014594" y="540087"/>
                  <a:pt x="4029476" y="546693"/>
                  <a:pt x="4041913" y="556642"/>
                </a:cubicBezTo>
                <a:cubicBezTo>
                  <a:pt x="4064610" y="574800"/>
                  <a:pt x="4077231" y="601212"/>
                  <a:pt x="4108174" y="609651"/>
                </a:cubicBezTo>
                <a:cubicBezTo>
                  <a:pt x="4142533" y="619022"/>
                  <a:pt x="4178852" y="618486"/>
                  <a:pt x="4214191" y="622903"/>
                </a:cubicBezTo>
                <a:cubicBezTo>
                  <a:pt x="4227443" y="636155"/>
                  <a:pt x="4238354" y="652264"/>
                  <a:pt x="4253948" y="662660"/>
                </a:cubicBezTo>
                <a:cubicBezTo>
                  <a:pt x="4265571" y="670409"/>
                  <a:pt x="4280865" y="670409"/>
                  <a:pt x="4293705" y="675912"/>
                </a:cubicBezTo>
                <a:cubicBezTo>
                  <a:pt x="4408335" y="725039"/>
                  <a:pt x="4293232" y="684590"/>
                  <a:pt x="4386470" y="715668"/>
                </a:cubicBezTo>
                <a:cubicBezTo>
                  <a:pt x="4461566" y="711251"/>
                  <a:pt x="4536870" y="709548"/>
                  <a:pt x="4611757" y="702416"/>
                </a:cubicBezTo>
                <a:cubicBezTo>
                  <a:pt x="4624560" y="701197"/>
                  <a:pt x="4688717" y="683096"/>
                  <a:pt x="4704522" y="675912"/>
                </a:cubicBezTo>
                <a:cubicBezTo>
                  <a:pt x="4740491" y="659563"/>
                  <a:pt x="4773056" y="635397"/>
                  <a:pt x="4810539" y="622903"/>
                </a:cubicBezTo>
                <a:cubicBezTo>
                  <a:pt x="4971205" y="569348"/>
                  <a:pt x="4808960" y="618836"/>
                  <a:pt x="4969565" y="583147"/>
                </a:cubicBezTo>
                <a:cubicBezTo>
                  <a:pt x="4983202" y="580117"/>
                  <a:pt x="4995578" y="572394"/>
                  <a:pt x="5009322" y="569895"/>
                </a:cubicBezTo>
                <a:cubicBezTo>
                  <a:pt x="5044362" y="563524"/>
                  <a:pt x="5080000" y="561060"/>
                  <a:pt x="5115339" y="556642"/>
                </a:cubicBezTo>
                <a:cubicBezTo>
                  <a:pt x="5204839" y="526809"/>
                  <a:pt x="5094668" y="561236"/>
                  <a:pt x="5234609" y="530138"/>
                </a:cubicBezTo>
                <a:cubicBezTo>
                  <a:pt x="5248245" y="527108"/>
                  <a:pt x="5260417" y="517640"/>
                  <a:pt x="5274365" y="516886"/>
                </a:cubicBezTo>
                <a:cubicBezTo>
                  <a:pt x="5424402" y="508776"/>
                  <a:pt x="5574748" y="508051"/>
                  <a:pt x="5724939" y="503634"/>
                </a:cubicBezTo>
                <a:cubicBezTo>
                  <a:pt x="5820268" y="471858"/>
                  <a:pt x="5701215" y="510413"/>
                  <a:pt x="5817705" y="477129"/>
                </a:cubicBezTo>
                <a:cubicBezTo>
                  <a:pt x="5831136" y="473291"/>
                  <a:pt x="5843909" y="467265"/>
                  <a:pt x="5857461" y="463877"/>
                </a:cubicBezTo>
                <a:cubicBezTo>
                  <a:pt x="5884600" y="457092"/>
                  <a:pt x="5979605" y="440327"/>
                  <a:pt x="6003235" y="437373"/>
                </a:cubicBezTo>
                <a:cubicBezTo>
                  <a:pt x="6195567" y="413332"/>
                  <a:pt x="6306815" y="418419"/>
                  <a:pt x="6533322" y="410868"/>
                </a:cubicBezTo>
                <a:cubicBezTo>
                  <a:pt x="6546574" y="406451"/>
                  <a:pt x="6559647" y="401453"/>
                  <a:pt x="6573078" y="397616"/>
                </a:cubicBezTo>
                <a:cubicBezTo>
                  <a:pt x="6616745" y="385140"/>
                  <a:pt x="6646804" y="380221"/>
                  <a:pt x="6692348" y="371112"/>
                </a:cubicBezTo>
                <a:cubicBezTo>
                  <a:pt x="6957391" y="375529"/>
                  <a:pt x="7222628" y="373329"/>
                  <a:pt x="7487478" y="384364"/>
                </a:cubicBezTo>
                <a:cubicBezTo>
                  <a:pt x="7541172" y="386601"/>
                  <a:pt x="7646505" y="410868"/>
                  <a:pt x="7646505" y="410868"/>
                </a:cubicBezTo>
                <a:cubicBezTo>
                  <a:pt x="7659757" y="415286"/>
                  <a:pt x="7672830" y="420283"/>
                  <a:pt x="7686261" y="424121"/>
                </a:cubicBezTo>
                <a:cubicBezTo>
                  <a:pt x="7802768" y="457410"/>
                  <a:pt x="7683685" y="418845"/>
                  <a:pt x="7779026" y="450625"/>
                </a:cubicBezTo>
                <a:cubicBezTo>
                  <a:pt x="7787861" y="459460"/>
                  <a:pt x="7794356" y="471541"/>
                  <a:pt x="7805531" y="477129"/>
                </a:cubicBezTo>
                <a:cubicBezTo>
                  <a:pt x="7830520" y="489623"/>
                  <a:pt x="7885044" y="503634"/>
                  <a:pt x="7885044" y="503634"/>
                </a:cubicBezTo>
                <a:cubicBezTo>
                  <a:pt x="7961182" y="579772"/>
                  <a:pt x="7921672" y="560017"/>
                  <a:pt x="7991061" y="583147"/>
                </a:cubicBezTo>
                <a:cubicBezTo>
                  <a:pt x="8017582" y="609667"/>
                  <a:pt x="8049829" y="645662"/>
                  <a:pt x="8083826" y="662660"/>
                </a:cubicBezTo>
                <a:cubicBezTo>
                  <a:pt x="8100117" y="670805"/>
                  <a:pt x="8119026" y="672096"/>
                  <a:pt x="8136835" y="675912"/>
                </a:cubicBezTo>
                <a:cubicBezTo>
                  <a:pt x="8180884" y="685351"/>
                  <a:pt x="8269357" y="702416"/>
                  <a:pt x="8269357" y="702416"/>
                </a:cubicBezTo>
                <a:cubicBezTo>
                  <a:pt x="8285313" y="734329"/>
                  <a:pt x="8324881" y="818945"/>
                  <a:pt x="8348870" y="834938"/>
                </a:cubicBezTo>
                <a:cubicBezTo>
                  <a:pt x="8400249" y="869191"/>
                  <a:pt x="8373516" y="856405"/>
                  <a:pt x="8428383" y="874695"/>
                </a:cubicBezTo>
                <a:cubicBezTo>
                  <a:pt x="8481392" y="870277"/>
                  <a:pt x="8536157" y="875679"/>
                  <a:pt x="8587409" y="861442"/>
                </a:cubicBezTo>
                <a:cubicBezTo>
                  <a:pt x="8618101" y="852916"/>
                  <a:pt x="8636019" y="816160"/>
                  <a:pt x="8666922" y="808434"/>
                </a:cubicBezTo>
                <a:cubicBezTo>
                  <a:pt x="8684592" y="804017"/>
                  <a:pt x="8702486" y="800416"/>
                  <a:pt x="8719931" y="795182"/>
                </a:cubicBezTo>
                <a:cubicBezTo>
                  <a:pt x="8746691" y="787154"/>
                  <a:pt x="8772340" y="775453"/>
                  <a:pt x="8799444" y="768677"/>
                </a:cubicBezTo>
                <a:cubicBezTo>
                  <a:pt x="8817113" y="764260"/>
                  <a:pt x="8834940" y="760428"/>
                  <a:pt x="8852452" y="755425"/>
                </a:cubicBezTo>
                <a:cubicBezTo>
                  <a:pt x="8865884" y="751587"/>
                  <a:pt x="8878657" y="745561"/>
                  <a:pt x="8892209" y="742173"/>
                </a:cubicBezTo>
                <a:cubicBezTo>
                  <a:pt x="8914061" y="736710"/>
                  <a:pt x="8936739" y="734848"/>
                  <a:pt x="8958470" y="728921"/>
                </a:cubicBezTo>
                <a:cubicBezTo>
                  <a:pt x="8985424" y="721570"/>
                  <a:pt x="9010879" y="709192"/>
                  <a:pt x="9037983" y="702416"/>
                </a:cubicBezTo>
                <a:lnTo>
                  <a:pt x="9090991" y="689164"/>
                </a:lnTo>
                <a:cubicBezTo>
                  <a:pt x="9207940" y="611200"/>
                  <a:pt x="9021011" y="730780"/>
                  <a:pt x="9210261" y="636155"/>
                </a:cubicBezTo>
                <a:cubicBezTo>
                  <a:pt x="9293810" y="594380"/>
                  <a:pt x="9230069" y="599360"/>
                  <a:pt x="9303026" y="583147"/>
                </a:cubicBezTo>
                <a:cubicBezTo>
                  <a:pt x="9340514" y="574816"/>
                  <a:pt x="9397136" y="571047"/>
                  <a:pt x="9435548" y="556642"/>
                </a:cubicBezTo>
                <a:cubicBezTo>
                  <a:pt x="9454045" y="549705"/>
                  <a:pt x="9470215" y="537475"/>
                  <a:pt x="9488557" y="530138"/>
                </a:cubicBezTo>
                <a:cubicBezTo>
                  <a:pt x="9630228" y="473470"/>
                  <a:pt x="9508185" y="541117"/>
                  <a:pt x="9674087" y="450625"/>
                </a:cubicBezTo>
                <a:cubicBezTo>
                  <a:pt x="9688069" y="442998"/>
                  <a:pt x="9699344" y="430712"/>
                  <a:pt x="9713844" y="424121"/>
                </a:cubicBezTo>
                <a:cubicBezTo>
                  <a:pt x="9748203" y="408503"/>
                  <a:pt x="9784391" y="397262"/>
                  <a:pt x="9819861" y="384364"/>
                </a:cubicBezTo>
                <a:cubicBezTo>
                  <a:pt x="9832989" y="379590"/>
                  <a:pt x="9845874" y="373611"/>
                  <a:pt x="9859618" y="371112"/>
                </a:cubicBezTo>
                <a:cubicBezTo>
                  <a:pt x="10155522" y="317312"/>
                  <a:pt x="9735229" y="411966"/>
                  <a:pt x="10111409" y="331355"/>
                </a:cubicBezTo>
                <a:cubicBezTo>
                  <a:pt x="10125068" y="328428"/>
                  <a:pt x="10137764" y="322044"/>
                  <a:pt x="10151165" y="318103"/>
                </a:cubicBezTo>
                <a:cubicBezTo>
                  <a:pt x="10212870" y="299955"/>
                  <a:pt x="10273024" y="274192"/>
                  <a:pt x="10336696" y="265095"/>
                </a:cubicBezTo>
                <a:cubicBezTo>
                  <a:pt x="10383694" y="258381"/>
                  <a:pt x="10494584" y="245784"/>
                  <a:pt x="10535478" y="225338"/>
                </a:cubicBezTo>
                <a:cubicBezTo>
                  <a:pt x="10604778" y="190689"/>
                  <a:pt x="10569322" y="203625"/>
                  <a:pt x="10641496" y="185582"/>
                </a:cubicBezTo>
                <a:lnTo>
                  <a:pt x="10707757" y="119321"/>
                </a:lnTo>
                <a:cubicBezTo>
                  <a:pt x="10736784" y="90294"/>
                  <a:pt x="10735005" y="88605"/>
                  <a:pt x="10774018" y="66312"/>
                </a:cubicBezTo>
                <a:cubicBezTo>
                  <a:pt x="10791170" y="56511"/>
                  <a:pt x="10808868" y="47590"/>
                  <a:pt x="10827026" y="39808"/>
                </a:cubicBezTo>
                <a:cubicBezTo>
                  <a:pt x="10839866" y="34305"/>
                  <a:pt x="10854289" y="32802"/>
                  <a:pt x="10866783" y="26555"/>
                </a:cubicBezTo>
                <a:cubicBezTo>
                  <a:pt x="10924691" y="-2399"/>
                  <a:pt x="10886597" y="51"/>
                  <a:pt x="10919791" y="51"/>
                </a:cubicBezTo>
              </a:path>
            </a:pathLst>
          </a:cu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87CBAF6-044B-46A0-B940-C70777DC7A94}"/>
              </a:ext>
            </a:extLst>
          </p:cNvPr>
          <p:cNvSpPr/>
          <p:nvPr/>
        </p:nvSpPr>
        <p:spPr>
          <a:xfrm>
            <a:off x="91674" y="4870226"/>
            <a:ext cx="2126559" cy="16565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many pairs of socks do you have?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2427E5D2-2420-4202-B6C0-61491C06039D}"/>
              </a:ext>
            </a:extLst>
          </p:cNvPr>
          <p:cNvSpPr/>
          <p:nvPr/>
        </p:nvSpPr>
        <p:spPr>
          <a:xfrm>
            <a:off x="2279065" y="4924271"/>
            <a:ext cx="2126559" cy="16565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Count all of the socks to find out how many.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F2FD5E-3B93-40B9-9DFD-BAE4216B1E05}"/>
              </a:ext>
            </a:extLst>
          </p:cNvPr>
          <p:cNvSpPr txBox="1"/>
          <p:nvPr/>
        </p:nvSpPr>
        <p:spPr>
          <a:xfrm>
            <a:off x="1505128" y="2274209"/>
            <a:ext cx="40880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31579C-B429-46B6-8042-07071348A9F8}"/>
              </a:ext>
            </a:extLst>
          </p:cNvPr>
          <p:cNvSpPr txBox="1"/>
          <p:nvPr/>
        </p:nvSpPr>
        <p:spPr>
          <a:xfrm>
            <a:off x="4215613" y="2342242"/>
            <a:ext cx="40880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07EF2788-1EB2-4261-86E0-774D90D47899}"/>
              </a:ext>
            </a:extLst>
          </p:cNvPr>
          <p:cNvSpPr/>
          <p:nvPr/>
        </p:nvSpPr>
        <p:spPr>
          <a:xfrm>
            <a:off x="4472502" y="4922045"/>
            <a:ext cx="2438400" cy="16565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Now you are going to do some adding  and recording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29B404DA-1CB2-41A9-9590-3429EE1DB459}"/>
              </a:ext>
            </a:extLst>
          </p:cNvPr>
          <p:cNvSpPr/>
          <p:nvPr/>
        </p:nvSpPr>
        <p:spPr>
          <a:xfrm>
            <a:off x="7001289" y="4922045"/>
            <a:ext cx="2438400" cy="16565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Put a label on the first pair of socks to show how many.</a:t>
            </a: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388923F8-4A4A-432E-A44B-0C45581CC75C}"/>
              </a:ext>
            </a:extLst>
          </p:cNvPr>
          <p:cNvSpPr/>
          <p:nvPr/>
        </p:nvSpPr>
        <p:spPr>
          <a:xfrm>
            <a:off x="9530076" y="4922045"/>
            <a:ext cx="2570250" cy="16565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Keep adding on the next two socks and recording how many so far.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63A534-2FD1-452E-A981-DFC803D81563}"/>
              </a:ext>
            </a:extLst>
          </p:cNvPr>
          <p:cNvSpPr txBox="1"/>
          <p:nvPr/>
        </p:nvSpPr>
        <p:spPr>
          <a:xfrm>
            <a:off x="6006077" y="2373316"/>
            <a:ext cx="40880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2A083F-162E-40AF-A11E-D1ECE44A40A4}"/>
              </a:ext>
            </a:extLst>
          </p:cNvPr>
          <p:cNvSpPr txBox="1"/>
          <p:nvPr/>
        </p:nvSpPr>
        <p:spPr>
          <a:xfrm>
            <a:off x="8338977" y="2388391"/>
            <a:ext cx="40880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40E7CB-A505-439A-A3EC-829C50217DBA}"/>
              </a:ext>
            </a:extLst>
          </p:cNvPr>
          <p:cNvSpPr txBox="1"/>
          <p:nvPr/>
        </p:nvSpPr>
        <p:spPr>
          <a:xfrm>
            <a:off x="10116351" y="2342242"/>
            <a:ext cx="74214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29013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3187-0EE1-43C1-9358-4B1CE0794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857603" cy="706964"/>
          </a:xfrm>
        </p:spPr>
        <p:txBody>
          <a:bodyPr/>
          <a:lstStyle/>
          <a:p>
            <a:r>
              <a:rPr lang="en-GB" sz="2800" dirty="0">
                <a:latin typeface="Lucida Handwriting" panose="03010101010101010101" pitchFamily="66" charset="0"/>
              </a:rPr>
              <a:t>Use a number line or a 100 square to find the counting in 2s pattern.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F2FD5E-3B93-40B9-9DFD-BAE4216B1E05}"/>
              </a:ext>
            </a:extLst>
          </p:cNvPr>
          <p:cNvSpPr txBox="1"/>
          <p:nvPr/>
        </p:nvSpPr>
        <p:spPr>
          <a:xfrm>
            <a:off x="428108" y="3429000"/>
            <a:ext cx="2543692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   2            4        6      8</a:t>
            </a:r>
          </a:p>
        </p:txBody>
      </p:sp>
      <p:pic>
        <p:nvPicPr>
          <p:cNvPr id="4098" name="Picture 2" descr="What is Skip Count? - [Definition, Facts &amp; Example]">
            <a:extLst>
              <a:ext uri="{FF2B5EF4-FFF2-40B4-BE49-F238E27FC236}">
                <a16:creationId xmlns:a16="http://schemas.microsoft.com/office/drawing/2014/main" id="{50D2D92E-A377-47B6-ACDA-A9A69A5154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28" t="-147299" r="-143728" b="202470"/>
          <a:stretch/>
        </p:blipFill>
        <p:spPr bwMode="auto">
          <a:xfrm>
            <a:off x="4729163" y="2595564"/>
            <a:ext cx="2733675" cy="74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is Skip Count? - [Definition, Facts &amp; Example]">
            <a:extLst>
              <a:ext uri="{FF2B5EF4-FFF2-40B4-BE49-F238E27FC236}">
                <a16:creationId xmlns:a16="http://schemas.microsoft.com/office/drawing/2014/main" id="{5DD74207-2952-4EE4-B35C-96ABBEACB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58"/>
          <a:stretch/>
        </p:blipFill>
        <p:spPr bwMode="auto">
          <a:xfrm>
            <a:off x="0" y="3947555"/>
            <a:ext cx="695247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mage result for pairs of socks a  washing line clipart">
            <a:extLst>
              <a:ext uri="{FF2B5EF4-FFF2-40B4-BE49-F238E27FC236}">
                <a16:creationId xmlns:a16="http://schemas.microsoft.com/office/drawing/2014/main" id="{118E7212-E4D0-467D-921F-25FB840B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2" y="2155976"/>
            <a:ext cx="21907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aths - Ace Early Years">
            <a:extLst>
              <a:ext uri="{FF2B5EF4-FFF2-40B4-BE49-F238E27FC236}">
                <a16:creationId xmlns:a16="http://schemas.microsoft.com/office/drawing/2014/main" id="{F1444900-CE13-4790-8A34-9505AEFE6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" y="5549261"/>
            <a:ext cx="7415098" cy="116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unting on a_100_square">
            <a:extLst>
              <a:ext uri="{FF2B5EF4-FFF2-40B4-BE49-F238E27FC236}">
                <a16:creationId xmlns:a16="http://schemas.microsoft.com/office/drawing/2014/main" id="{C2C8ED86-3A77-4487-90BE-90E030A8B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5268">
            <a:off x="7440705" y="2595564"/>
            <a:ext cx="4390675" cy="328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CD10D722-C543-46A9-9068-B06E5D673AD9}"/>
              </a:ext>
            </a:extLst>
          </p:cNvPr>
          <p:cNvSpPr/>
          <p:nvPr/>
        </p:nvSpPr>
        <p:spPr>
          <a:xfrm>
            <a:off x="4060085" y="1762593"/>
            <a:ext cx="3108838" cy="200496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Lucida Handwriting" panose="03010101010101010101" pitchFamily="66" charset="0"/>
              </a:rPr>
              <a:t>When you are counting in 2s you are adding on 2 more each time.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916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F471ABCD-8CC7-4618-BA3F-E746F443D151}"/>
              </a:ext>
            </a:extLst>
          </p:cNvPr>
          <p:cNvSpPr/>
          <p:nvPr/>
        </p:nvSpPr>
        <p:spPr>
          <a:xfrm>
            <a:off x="6885794" y="3226901"/>
            <a:ext cx="715617" cy="115293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9B2FCDC-0391-4A37-B29B-8C4E9E8AF96E}"/>
              </a:ext>
            </a:extLst>
          </p:cNvPr>
          <p:cNvSpPr/>
          <p:nvPr/>
        </p:nvSpPr>
        <p:spPr>
          <a:xfrm>
            <a:off x="6350902" y="3230214"/>
            <a:ext cx="715617" cy="11529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A3D7475-8888-48C0-8461-5CE2FB86A5BA}"/>
              </a:ext>
            </a:extLst>
          </p:cNvPr>
          <p:cNvSpPr/>
          <p:nvPr/>
        </p:nvSpPr>
        <p:spPr>
          <a:xfrm>
            <a:off x="5900174" y="3187145"/>
            <a:ext cx="715617" cy="115293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033BD87-17E4-44EC-A1AE-96005890A90D}"/>
              </a:ext>
            </a:extLst>
          </p:cNvPr>
          <p:cNvSpPr/>
          <p:nvPr/>
        </p:nvSpPr>
        <p:spPr>
          <a:xfrm>
            <a:off x="5428262" y="3187146"/>
            <a:ext cx="715617" cy="11529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E0145D-5809-47DD-A1E9-F9D74653F222}"/>
              </a:ext>
            </a:extLst>
          </p:cNvPr>
          <p:cNvSpPr/>
          <p:nvPr/>
        </p:nvSpPr>
        <p:spPr>
          <a:xfrm>
            <a:off x="4950042" y="3140764"/>
            <a:ext cx="715617" cy="115293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3761ECA-E975-4E6A-AF05-E601D3E7B555}"/>
              </a:ext>
            </a:extLst>
          </p:cNvPr>
          <p:cNvSpPr/>
          <p:nvPr/>
        </p:nvSpPr>
        <p:spPr>
          <a:xfrm>
            <a:off x="4483166" y="3147389"/>
            <a:ext cx="715617" cy="11529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F7E0F3-75E6-4414-ABF6-ACD2410A7BB6}"/>
              </a:ext>
            </a:extLst>
          </p:cNvPr>
          <p:cNvSpPr/>
          <p:nvPr/>
        </p:nvSpPr>
        <p:spPr>
          <a:xfrm>
            <a:off x="4026403" y="3140765"/>
            <a:ext cx="715617" cy="115293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0C6757-0B70-44C0-9019-E2C533800BE0}"/>
              </a:ext>
            </a:extLst>
          </p:cNvPr>
          <p:cNvSpPr/>
          <p:nvPr/>
        </p:nvSpPr>
        <p:spPr>
          <a:xfrm>
            <a:off x="3544115" y="3120887"/>
            <a:ext cx="715617" cy="11529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AE3147-6ABA-42E1-8053-4C15FB10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latin typeface="Lucida Handwriting" panose="03010101010101010101" pitchFamily="66" charset="0"/>
              </a:rPr>
              <a:t>You might like to draw a  minibeast a bit like a centipede to show the counting in 2s pattern.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7A9CB87-DE63-4167-9FCD-B4305A4B4CB2}"/>
              </a:ext>
            </a:extLst>
          </p:cNvPr>
          <p:cNvSpPr/>
          <p:nvPr/>
        </p:nvSpPr>
        <p:spPr>
          <a:xfrm>
            <a:off x="3058214" y="3097694"/>
            <a:ext cx="715617" cy="115293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96B21E3-D3B4-46BA-89BF-65B5089041C8}"/>
              </a:ext>
            </a:extLst>
          </p:cNvPr>
          <p:cNvSpPr/>
          <p:nvPr/>
        </p:nvSpPr>
        <p:spPr>
          <a:xfrm>
            <a:off x="2480611" y="3104321"/>
            <a:ext cx="715617" cy="115293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AAFAEA-AE0A-4411-9DFD-CF0B8ADD3C7E}"/>
              </a:ext>
            </a:extLst>
          </p:cNvPr>
          <p:cNvSpPr/>
          <p:nvPr/>
        </p:nvSpPr>
        <p:spPr>
          <a:xfrm>
            <a:off x="2041113" y="3074503"/>
            <a:ext cx="715617" cy="115293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6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8A1CF791-3BFE-4490-950D-5EE5A71E0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3154647" y="4181058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08643168-B2AF-476F-9BD3-78B78531B5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3362712" y="4167807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389D84CE-A512-463E-A79D-50131BB4E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4123792" y="4224128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0EDFEF7B-ACF1-418D-86A8-6AB8E3A85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4355828" y="4230752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D79315C4-A0C8-4CFE-AF34-6959D17481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5052120" y="4257260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05AFE571-2B79-44C0-8CF8-C5BD19227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5258847" y="4263887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41153BEE-0453-4037-A13C-EA686D084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5991397" y="4313580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66F7B72D-2BA5-410B-BF27-B6665D52C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6209958" y="4293703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EF6AE1C1-DEDF-45AF-8386-43C31C86A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6944243" y="4297015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entipede Images, Stock Photos &amp; Vectors | Shutterstock">
            <a:extLst>
              <a:ext uri="{FF2B5EF4-FFF2-40B4-BE49-F238E27FC236}">
                <a16:creationId xmlns:a16="http://schemas.microsoft.com/office/drawing/2014/main" id="{2BBD7CDD-ECE1-427E-915A-15DFFA7E8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 t="65347" r="78156" b="15705"/>
          <a:stretch/>
        </p:blipFill>
        <p:spPr bwMode="auto">
          <a:xfrm>
            <a:off x="7178730" y="4333456"/>
            <a:ext cx="251791" cy="34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A8602EC-CBB2-4497-820F-7A060192D2AB}"/>
              </a:ext>
            </a:extLst>
          </p:cNvPr>
          <p:cNvSpPr/>
          <p:nvPr/>
        </p:nvSpPr>
        <p:spPr>
          <a:xfrm>
            <a:off x="2206521" y="3334577"/>
            <a:ext cx="69112" cy="2418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04B3DCB-BA7D-4E10-B874-300A08FB1C49}"/>
              </a:ext>
            </a:extLst>
          </p:cNvPr>
          <p:cNvSpPr/>
          <p:nvPr/>
        </p:nvSpPr>
        <p:spPr>
          <a:xfrm>
            <a:off x="2456701" y="3313042"/>
            <a:ext cx="69112" cy="2418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3934252-3873-4025-AFC9-CD604D14C813}"/>
              </a:ext>
            </a:extLst>
          </p:cNvPr>
          <p:cNvSpPr/>
          <p:nvPr/>
        </p:nvSpPr>
        <p:spPr>
          <a:xfrm>
            <a:off x="1920724" y="3021494"/>
            <a:ext cx="331304" cy="106018"/>
          </a:xfrm>
          <a:custGeom>
            <a:avLst/>
            <a:gdLst>
              <a:gd name="connsiteX0" fmla="*/ 331304 w 331304"/>
              <a:gd name="connsiteY0" fmla="*/ 106018 h 106018"/>
              <a:gd name="connsiteX1" fmla="*/ 331304 w 331304"/>
              <a:gd name="connsiteY1" fmla="*/ 106018 h 106018"/>
              <a:gd name="connsiteX2" fmla="*/ 238539 w 331304"/>
              <a:gd name="connsiteY2" fmla="*/ 13253 h 106018"/>
              <a:gd name="connsiteX3" fmla="*/ 198782 w 331304"/>
              <a:gd name="connsiteY3" fmla="*/ 0 h 106018"/>
              <a:gd name="connsiteX4" fmla="*/ 13252 w 331304"/>
              <a:gd name="connsiteY4" fmla="*/ 13253 h 106018"/>
              <a:gd name="connsiteX5" fmla="*/ 0 w 331304"/>
              <a:gd name="connsiteY5" fmla="*/ 66261 h 106018"/>
              <a:gd name="connsiteX6" fmla="*/ 13252 w 331304"/>
              <a:gd name="connsiteY6" fmla="*/ 26505 h 106018"/>
              <a:gd name="connsiteX7" fmla="*/ 53008 w 331304"/>
              <a:gd name="connsiteY7" fmla="*/ 13253 h 106018"/>
              <a:gd name="connsiteX8" fmla="*/ 53008 w 331304"/>
              <a:gd name="connsiteY8" fmla="*/ 13253 h 106018"/>
              <a:gd name="connsiteX9" fmla="*/ 39756 w 331304"/>
              <a:gd name="connsiteY9" fmla="*/ 39757 h 106018"/>
              <a:gd name="connsiteX10" fmla="*/ 39756 w 331304"/>
              <a:gd name="connsiteY10" fmla="*/ 26505 h 10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304" h="106018">
                <a:moveTo>
                  <a:pt x="331304" y="106018"/>
                </a:moveTo>
                <a:lnTo>
                  <a:pt x="331304" y="106018"/>
                </a:lnTo>
                <a:cubicBezTo>
                  <a:pt x="300382" y="75096"/>
                  <a:pt x="272686" y="40571"/>
                  <a:pt x="238539" y="13253"/>
                </a:cubicBezTo>
                <a:cubicBezTo>
                  <a:pt x="227631" y="4526"/>
                  <a:pt x="212751" y="0"/>
                  <a:pt x="198782" y="0"/>
                </a:cubicBezTo>
                <a:cubicBezTo>
                  <a:pt x="136781" y="0"/>
                  <a:pt x="75095" y="8835"/>
                  <a:pt x="13252" y="13253"/>
                </a:cubicBezTo>
                <a:lnTo>
                  <a:pt x="0" y="66261"/>
                </a:lnTo>
                <a:lnTo>
                  <a:pt x="13252" y="26505"/>
                </a:lnTo>
                <a:lnTo>
                  <a:pt x="53008" y="13253"/>
                </a:lnTo>
                <a:lnTo>
                  <a:pt x="53008" y="13253"/>
                </a:lnTo>
                <a:lnTo>
                  <a:pt x="39756" y="39757"/>
                </a:lnTo>
                <a:lnTo>
                  <a:pt x="39756" y="26505"/>
                </a:lnTo>
              </a:path>
            </a:pathLst>
          </a:cu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D4CB7B7-2D5C-47C5-A50C-F14F6B4A0862}"/>
              </a:ext>
            </a:extLst>
          </p:cNvPr>
          <p:cNvSpPr/>
          <p:nvPr/>
        </p:nvSpPr>
        <p:spPr>
          <a:xfrm>
            <a:off x="2127816" y="2684024"/>
            <a:ext cx="295634" cy="424069"/>
          </a:xfrm>
          <a:custGeom>
            <a:avLst/>
            <a:gdLst>
              <a:gd name="connsiteX0" fmla="*/ 282354 w 295634"/>
              <a:gd name="connsiteY0" fmla="*/ 424069 h 424069"/>
              <a:gd name="connsiteX1" fmla="*/ 282354 w 295634"/>
              <a:gd name="connsiteY1" fmla="*/ 424069 h 424069"/>
              <a:gd name="connsiteX2" fmla="*/ 282354 w 295634"/>
              <a:gd name="connsiteY2" fmla="*/ 132521 h 424069"/>
              <a:gd name="connsiteX3" fmla="*/ 216093 w 295634"/>
              <a:gd name="connsiteY3" fmla="*/ 53008 h 424069"/>
              <a:gd name="connsiteX4" fmla="*/ 4058 w 295634"/>
              <a:gd name="connsiteY4" fmla="*/ 66261 h 424069"/>
              <a:gd name="connsiteX5" fmla="*/ 57067 w 295634"/>
              <a:gd name="connsiteY5" fmla="*/ 39756 h 424069"/>
              <a:gd name="connsiteX6" fmla="*/ 83571 w 295634"/>
              <a:gd name="connsiteY6" fmla="*/ 0 h 424069"/>
              <a:gd name="connsiteX7" fmla="*/ 176336 w 295634"/>
              <a:gd name="connsiteY7" fmla="*/ 13252 h 424069"/>
              <a:gd name="connsiteX8" fmla="*/ 216093 w 295634"/>
              <a:gd name="connsiteY8" fmla="*/ 119269 h 424069"/>
              <a:gd name="connsiteX9" fmla="*/ 229345 w 295634"/>
              <a:gd name="connsiteY9" fmla="*/ 331304 h 424069"/>
              <a:gd name="connsiteX10" fmla="*/ 242597 w 295634"/>
              <a:gd name="connsiteY10" fmla="*/ 397565 h 424069"/>
              <a:gd name="connsiteX11" fmla="*/ 255849 w 295634"/>
              <a:gd name="connsiteY11" fmla="*/ 344556 h 424069"/>
              <a:gd name="connsiteX12" fmla="*/ 242597 w 295634"/>
              <a:gd name="connsiteY12" fmla="*/ 225287 h 424069"/>
              <a:gd name="connsiteX13" fmla="*/ 216093 w 295634"/>
              <a:gd name="connsiteY13" fmla="*/ 185530 h 424069"/>
              <a:gd name="connsiteX14" fmla="*/ 57067 w 295634"/>
              <a:gd name="connsiteY14" fmla="*/ 145774 h 424069"/>
              <a:gd name="connsiteX15" fmla="*/ 17310 w 295634"/>
              <a:gd name="connsiteY15" fmla="*/ 132521 h 424069"/>
              <a:gd name="connsiteX16" fmla="*/ 57067 w 295634"/>
              <a:gd name="connsiteY16" fmla="*/ 66261 h 424069"/>
              <a:gd name="connsiteX17" fmla="*/ 110075 w 295634"/>
              <a:gd name="connsiteY17" fmla="*/ 13252 h 424069"/>
              <a:gd name="connsiteX18" fmla="*/ 136580 w 295634"/>
              <a:gd name="connsiteY18" fmla="*/ 39756 h 424069"/>
              <a:gd name="connsiteX19" fmla="*/ 176336 w 295634"/>
              <a:gd name="connsiteY19" fmla="*/ 119269 h 424069"/>
              <a:gd name="connsiteX20" fmla="*/ 202840 w 295634"/>
              <a:gd name="connsiteY20" fmla="*/ 145774 h 424069"/>
              <a:gd name="connsiteX21" fmla="*/ 242597 w 295634"/>
              <a:gd name="connsiteY21" fmla="*/ 238539 h 424069"/>
              <a:gd name="connsiteX22" fmla="*/ 282354 w 295634"/>
              <a:gd name="connsiteY22" fmla="*/ 424069 h 42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5634" h="424069">
                <a:moveTo>
                  <a:pt x="282354" y="424069"/>
                </a:moveTo>
                <a:lnTo>
                  <a:pt x="282354" y="424069"/>
                </a:lnTo>
                <a:cubicBezTo>
                  <a:pt x="290368" y="319884"/>
                  <a:pt x="307735" y="234043"/>
                  <a:pt x="282354" y="132521"/>
                </a:cubicBezTo>
                <a:cubicBezTo>
                  <a:pt x="276205" y="107924"/>
                  <a:pt x="230925" y="67841"/>
                  <a:pt x="216093" y="53008"/>
                </a:cubicBezTo>
                <a:cubicBezTo>
                  <a:pt x="145415" y="57426"/>
                  <a:pt x="74630" y="72142"/>
                  <a:pt x="4058" y="66261"/>
                </a:cubicBezTo>
                <a:cubicBezTo>
                  <a:pt x="-15629" y="64620"/>
                  <a:pt x="41891" y="52403"/>
                  <a:pt x="57067" y="39756"/>
                </a:cubicBezTo>
                <a:cubicBezTo>
                  <a:pt x="69302" y="29560"/>
                  <a:pt x="74736" y="13252"/>
                  <a:pt x="83571" y="0"/>
                </a:cubicBezTo>
                <a:cubicBezTo>
                  <a:pt x="114493" y="4417"/>
                  <a:pt x="147793" y="566"/>
                  <a:pt x="176336" y="13252"/>
                </a:cubicBezTo>
                <a:cubicBezTo>
                  <a:pt x="206298" y="26568"/>
                  <a:pt x="212497" y="101288"/>
                  <a:pt x="216093" y="119269"/>
                </a:cubicBezTo>
                <a:cubicBezTo>
                  <a:pt x="220510" y="189947"/>
                  <a:pt x="222631" y="260807"/>
                  <a:pt x="229345" y="331304"/>
                </a:cubicBezTo>
                <a:cubicBezTo>
                  <a:pt x="231480" y="353727"/>
                  <a:pt x="222451" y="387492"/>
                  <a:pt x="242597" y="397565"/>
                </a:cubicBezTo>
                <a:cubicBezTo>
                  <a:pt x="258888" y="405710"/>
                  <a:pt x="251432" y="362226"/>
                  <a:pt x="255849" y="344556"/>
                </a:cubicBezTo>
                <a:cubicBezTo>
                  <a:pt x="251432" y="304800"/>
                  <a:pt x="252299" y="264094"/>
                  <a:pt x="242597" y="225287"/>
                </a:cubicBezTo>
                <a:cubicBezTo>
                  <a:pt x="238734" y="209835"/>
                  <a:pt x="229599" y="193971"/>
                  <a:pt x="216093" y="185530"/>
                </a:cubicBezTo>
                <a:cubicBezTo>
                  <a:pt x="177911" y="161666"/>
                  <a:pt x="99871" y="152908"/>
                  <a:pt x="57067" y="145774"/>
                </a:cubicBezTo>
                <a:cubicBezTo>
                  <a:pt x="43815" y="141356"/>
                  <a:pt x="23557" y="145015"/>
                  <a:pt x="17310" y="132521"/>
                </a:cubicBezTo>
                <a:cubicBezTo>
                  <a:pt x="5841" y="109583"/>
                  <a:pt x="46330" y="76997"/>
                  <a:pt x="57067" y="66261"/>
                </a:cubicBezTo>
                <a:cubicBezTo>
                  <a:pt x="65902" y="39757"/>
                  <a:pt x="65901" y="4417"/>
                  <a:pt x="110075" y="13252"/>
                </a:cubicBezTo>
                <a:cubicBezTo>
                  <a:pt x="122327" y="15702"/>
                  <a:pt x="127745" y="30921"/>
                  <a:pt x="136580" y="39756"/>
                </a:cubicBezTo>
                <a:cubicBezTo>
                  <a:pt x="150577" y="81748"/>
                  <a:pt x="146976" y="82568"/>
                  <a:pt x="176336" y="119269"/>
                </a:cubicBezTo>
                <a:cubicBezTo>
                  <a:pt x="184141" y="129025"/>
                  <a:pt x="195909" y="135378"/>
                  <a:pt x="202840" y="145774"/>
                </a:cubicBezTo>
                <a:cubicBezTo>
                  <a:pt x="209532" y="155811"/>
                  <a:pt x="241526" y="219261"/>
                  <a:pt x="242597" y="238539"/>
                </a:cubicBezTo>
                <a:cubicBezTo>
                  <a:pt x="246272" y="304698"/>
                  <a:pt x="275728" y="393147"/>
                  <a:pt x="282354" y="424069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Speech Bubble: Oval 38">
            <a:extLst>
              <a:ext uri="{FF2B5EF4-FFF2-40B4-BE49-F238E27FC236}">
                <a16:creationId xmlns:a16="http://schemas.microsoft.com/office/drawing/2014/main" id="{3EB1AC87-3C79-46F5-A93F-B9B8F847B789}"/>
              </a:ext>
            </a:extLst>
          </p:cNvPr>
          <p:cNvSpPr/>
          <p:nvPr/>
        </p:nvSpPr>
        <p:spPr>
          <a:xfrm>
            <a:off x="9037983" y="2491409"/>
            <a:ext cx="2305878" cy="2716695"/>
          </a:xfrm>
          <a:prstGeom prst="wedgeEllipseCallout">
            <a:avLst>
              <a:gd name="adj1" fmla="val -85201"/>
              <a:gd name="adj2" fmla="val 395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Count 2 sections and colour it in.</a:t>
            </a:r>
          </a:p>
          <a:p>
            <a:pPr algn="ctr"/>
            <a:r>
              <a:rPr lang="en-GB" dirty="0"/>
              <a:t>Count on 2 more and colour it in.</a:t>
            </a:r>
          </a:p>
        </p:txBody>
      </p:sp>
    </p:spTree>
    <p:extLst>
      <p:ext uri="{BB962C8B-B14F-4D97-AF65-F5344CB8AC3E}">
        <p14:creationId xmlns:p14="http://schemas.microsoft.com/office/powerpoint/2010/main" val="1678171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Challenge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836" y="976567"/>
            <a:ext cx="5603671" cy="407251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3600" b="1" dirty="0">
                <a:latin typeface="Lucida Handwriting" panose="03010101010101010101" pitchFamily="66" charset="0"/>
              </a:rPr>
              <a:t>Tying  shoe laces</a:t>
            </a:r>
          </a:p>
          <a:p>
            <a:pPr marL="0" indent="0">
              <a:buNone/>
            </a:pPr>
            <a:r>
              <a:rPr lang="en-GB" sz="2300" dirty="0">
                <a:latin typeface="Lucida Handwriting" panose="03010101010101010101" pitchFamily="66" charset="0"/>
              </a:rPr>
              <a:t>It took the little centipede a very long time to tie up all his shoe laces. Luckily he had been practising and knew how to do it!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300" dirty="0">
                <a:latin typeface="Lucida Handwriting" panose="03010101010101010101" pitchFamily="66" charset="0"/>
              </a:rPr>
              <a:t>Your challenge is to have a go at learning to tie shoe laces. You  might not need it yet but you  are likely to one day!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300" dirty="0">
                <a:latin typeface="Lucida Handwriting" panose="03010101010101010101" pitchFamily="66" charset="0"/>
              </a:rPr>
              <a:t>Learning to tie a bow can be useful in all sorts of situations.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300" dirty="0">
              <a:latin typeface="Lucida Handwriting" panose="03010101010101010101" pitchFamily="66" charset="0"/>
            </a:endParaRPr>
          </a:p>
          <a:p>
            <a:pPr marL="0" indent="0">
              <a:buNone/>
            </a:pPr>
            <a:endParaRPr lang="en-GB" sz="2300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EF422-08A6-4982-BC14-C06FB34814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9" t="5990" r="13628" b="4541"/>
          <a:stretch/>
        </p:blipFill>
        <p:spPr>
          <a:xfrm>
            <a:off x="1154955" y="3012822"/>
            <a:ext cx="3144508" cy="3117575"/>
          </a:xfrm>
          <a:prstGeom prst="rect">
            <a:avLst/>
          </a:prstGeom>
        </p:spPr>
      </p:pic>
      <p:pic>
        <p:nvPicPr>
          <p:cNvPr id="7178" name="Picture 10" descr="Image result for serena williams putting shoes on">
            <a:extLst>
              <a:ext uri="{FF2B5EF4-FFF2-40B4-BE49-F238E27FC236}">
                <a16:creationId xmlns:a16="http://schemas.microsoft.com/office/drawing/2014/main" id="{FF805247-3546-439F-B251-0D37230EF9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03"/>
          <a:stretch/>
        </p:blipFill>
        <p:spPr bwMode="auto">
          <a:xfrm>
            <a:off x="4874424" y="4683034"/>
            <a:ext cx="2016706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e result for mo farrah putting shoes on">
            <a:extLst>
              <a:ext uri="{FF2B5EF4-FFF2-40B4-BE49-F238E27FC236}">
                <a16:creationId xmlns:a16="http://schemas.microsoft.com/office/drawing/2014/main" id="{66FB93F1-85D7-4286-81AD-89231D15D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105803" y="4692559"/>
            <a:ext cx="11620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mage result for messi putting shoes on">
            <a:extLst>
              <a:ext uri="{FF2B5EF4-FFF2-40B4-BE49-F238E27FC236}">
                <a16:creationId xmlns:a16="http://schemas.microsoft.com/office/drawing/2014/main" id="{994A2444-5D9E-4E2D-85CD-DFC0B5ACC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"/>
          <a:stretch/>
        </p:blipFill>
        <p:spPr bwMode="auto">
          <a:xfrm>
            <a:off x="9894169" y="4895644"/>
            <a:ext cx="2068676" cy="144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Image result for darcy bussel putting shoes on">
            <a:extLst>
              <a:ext uri="{FF2B5EF4-FFF2-40B4-BE49-F238E27FC236}">
                <a16:creationId xmlns:a16="http://schemas.microsoft.com/office/drawing/2014/main" id="{B1FC6B32-66DF-4DA4-8E7F-DEC86FF0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46" y="4570226"/>
            <a:ext cx="1235895" cy="176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317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FA65-B671-4201-BD71-284609862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27516" cy="706964"/>
          </a:xfrm>
        </p:spPr>
        <p:txBody>
          <a:bodyPr/>
          <a:lstStyle/>
          <a:p>
            <a:r>
              <a:rPr lang="en-GB" dirty="0">
                <a:latin typeface="Lucida Handwriting" panose="03010101010101010101" pitchFamily="66" charset="0"/>
              </a:rPr>
              <a:t>Watch Mr Tumble’s Shoelace Song </a:t>
            </a:r>
            <a:br>
              <a:rPr lang="en-GB" dirty="0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B2942D-169B-4595-BE6B-67640BDE8A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99862" y="1817687"/>
            <a:ext cx="7411251" cy="40666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8C844F-4175-4AAA-8D7C-F5F46C820B8C}"/>
              </a:ext>
            </a:extLst>
          </p:cNvPr>
          <p:cNvSpPr/>
          <p:nvPr/>
        </p:nvSpPr>
        <p:spPr>
          <a:xfrm>
            <a:off x="2916317" y="6212821"/>
            <a:ext cx="5617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https://www.youtube.com/watch?v=biPlP4yiyQs</a:t>
            </a:r>
            <a:endParaRPr lang="en-GB" dirty="0"/>
          </a:p>
        </p:txBody>
      </p:sp>
      <p:pic>
        <p:nvPicPr>
          <p:cNvPr id="8194" name="Picture 2" descr="Cartoon Boy Putting On Shoes">
            <a:extLst>
              <a:ext uri="{FF2B5EF4-FFF2-40B4-BE49-F238E27FC236}">
                <a16:creationId xmlns:a16="http://schemas.microsoft.com/office/drawing/2014/main" id="{E0142C74-34DA-41DC-B2DB-7AD2DA14B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09" y="2115378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38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B644-F180-4215-B194-35DAD1A0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837" y="881532"/>
            <a:ext cx="7043668" cy="812270"/>
          </a:xfrm>
        </p:spPr>
        <p:txBody>
          <a:bodyPr/>
          <a:lstStyle/>
          <a:p>
            <a:r>
              <a:rPr lang="en-GB" sz="4000" dirty="0">
                <a:latin typeface="Lucida Handwriting" panose="03010101010101010101" pitchFamily="66" charset="0"/>
              </a:rPr>
              <a:t>Here are some ideas…</a:t>
            </a:r>
          </a:p>
        </p:txBody>
      </p:sp>
      <p:pic>
        <p:nvPicPr>
          <p:cNvPr id="5122" name="Picture 2" descr="Learn to tie shoes | Learning Games | Kids Activities">
            <a:extLst>
              <a:ext uri="{FF2B5EF4-FFF2-40B4-BE49-F238E27FC236}">
                <a16:creationId xmlns:a16="http://schemas.microsoft.com/office/drawing/2014/main" id="{89A129C2-2E6C-45ED-99A2-89E2DEB29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9330">
            <a:off x="495129" y="2494072"/>
            <a:ext cx="4205787" cy="255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each Your Child to Tie Shoelaces (With images) | Kids education ...">
            <a:extLst>
              <a:ext uri="{FF2B5EF4-FFF2-40B4-BE49-F238E27FC236}">
                <a16:creationId xmlns:a16="http://schemas.microsoft.com/office/drawing/2014/main" id="{210E3429-32BE-4F2D-9CBF-83126BE5C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2325">
            <a:off x="7862889" y="1885951"/>
            <a:ext cx="3344879" cy="47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EGO shoelace practice board for kids | The Craft Train">
            <a:extLst>
              <a:ext uri="{FF2B5EF4-FFF2-40B4-BE49-F238E27FC236}">
                <a16:creationId xmlns:a16="http://schemas.microsoft.com/office/drawing/2014/main" id="{B4FD8512-9271-4781-A7E0-F8A6282EF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8474">
            <a:off x="5009425" y="195455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rtoon Boy Putting On Shoes">
            <a:extLst>
              <a:ext uri="{FF2B5EF4-FFF2-40B4-BE49-F238E27FC236}">
                <a16:creationId xmlns:a16="http://schemas.microsoft.com/office/drawing/2014/main" id="{AE019259-15C7-4D7C-AC54-9D3B651B5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5" y="642938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each Your Kid How to Tie Shoelaces with a Jump Rope">
            <a:extLst>
              <a:ext uri="{FF2B5EF4-FFF2-40B4-BE49-F238E27FC236}">
                <a16:creationId xmlns:a16="http://schemas.microsoft.com/office/drawing/2014/main" id="{81CDAB52-C337-4D8A-9EEF-5683AD33C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842" y="47625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772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3625</TotalTime>
  <Words>764</Words>
  <Application>Microsoft Office PowerPoint</Application>
  <PresentationFormat>Widescreen</PresentationFormat>
  <Paragraphs>65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Comic Sans MS</vt:lpstr>
      <vt:lpstr>Lucida Handwriting</vt:lpstr>
      <vt:lpstr>Wingdings</vt:lpstr>
      <vt:lpstr>Wingdings 3</vt:lpstr>
      <vt:lpstr>Ion Boardroom</vt:lpstr>
      <vt:lpstr>Maths  Home Learning</vt:lpstr>
      <vt:lpstr>Challenge 1</vt:lpstr>
      <vt:lpstr>Carry out an investigation into the different  types  of footwear in your home and decide how you could sort them – what would be your rule?</vt:lpstr>
      <vt:lpstr>You  might decide to do some more shoe maths.</vt:lpstr>
      <vt:lpstr>Challenge 2</vt:lpstr>
      <vt:lpstr>PowerPoint Presentation</vt:lpstr>
      <vt:lpstr>You might like to draw up a table to  show how many legs each minibeast has. </vt:lpstr>
      <vt:lpstr>PowerPoint Presentation</vt:lpstr>
      <vt:lpstr>Challenge 3</vt:lpstr>
      <vt:lpstr>How quickly can you sort the socks in to pairs? </vt:lpstr>
      <vt:lpstr>Challenge 4</vt:lpstr>
      <vt:lpstr>Arrange your socks in pairs in a line – you can pretend you are hanging them on a line to dry.</vt:lpstr>
      <vt:lpstr>Use a number line or a 100 square to find the counting in 2s pattern. </vt:lpstr>
      <vt:lpstr>You might like to draw a  minibeast a bit like a centipede to show the counting in 2s pattern.</vt:lpstr>
      <vt:lpstr>Challenge 5</vt:lpstr>
      <vt:lpstr>Watch Mr Tumble’s Shoelace Song  </vt:lpstr>
      <vt:lpstr>Here are some ideas…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 Home Learning</dc:title>
  <dc:creator>Cordelia Finch</dc:creator>
  <cp:lastModifiedBy>Cordelia Finch</cp:lastModifiedBy>
  <cp:revision>174</cp:revision>
  <dcterms:created xsi:type="dcterms:W3CDTF">2020-04-06T13:37:32Z</dcterms:created>
  <dcterms:modified xsi:type="dcterms:W3CDTF">2020-05-05T16:35:17Z</dcterms:modified>
</cp:coreProperties>
</file>