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8" r:id="rId1"/>
  </p:sldMasterIdLst>
  <p:notesMasterIdLst>
    <p:notesMasterId r:id="rId30"/>
  </p:notesMasterIdLst>
  <p:sldIdLst>
    <p:sldId id="256" r:id="rId2"/>
    <p:sldId id="257" r:id="rId3"/>
    <p:sldId id="292" r:id="rId4"/>
    <p:sldId id="293" r:id="rId5"/>
    <p:sldId id="294" r:id="rId6"/>
    <p:sldId id="295" r:id="rId7"/>
    <p:sldId id="297" r:id="rId8"/>
    <p:sldId id="298" r:id="rId9"/>
    <p:sldId id="299" r:id="rId10"/>
    <p:sldId id="296" r:id="rId11"/>
    <p:sldId id="268" r:id="rId12"/>
    <p:sldId id="302" r:id="rId13"/>
    <p:sldId id="303" r:id="rId14"/>
    <p:sldId id="304" r:id="rId15"/>
    <p:sldId id="305" r:id="rId16"/>
    <p:sldId id="306" r:id="rId17"/>
    <p:sldId id="263" r:id="rId18"/>
    <p:sldId id="300" r:id="rId19"/>
    <p:sldId id="301" r:id="rId20"/>
    <p:sldId id="314" r:id="rId21"/>
    <p:sldId id="273" r:id="rId22"/>
    <p:sldId id="307" r:id="rId23"/>
    <p:sldId id="277" r:id="rId24"/>
    <p:sldId id="308" r:id="rId25"/>
    <p:sldId id="309" r:id="rId26"/>
    <p:sldId id="312" r:id="rId27"/>
    <p:sldId id="313" r:id="rId28"/>
    <p:sldId id="310"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452" autoAdjust="0"/>
    <p:restoredTop sz="94291" autoAdjust="0"/>
  </p:normalViewPr>
  <p:slideViewPr>
    <p:cSldViewPr snapToGrid="0">
      <p:cViewPr varScale="1">
        <p:scale>
          <a:sx n="68" d="100"/>
          <a:sy n="68" d="100"/>
        </p:scale>
        <p:origin x="7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625F9F-9228-4AC5-8A90-514483888B0D}" type="datetimeFigureOut">
              <a:rPr lang="en-GB" smtClean="0"/>
              <a:t>29/04/2020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CFD5CD-6F01-48D4-B8E5-1F9074CFA3A9}" type="slidenum">
              <a:rPr lang="en-GB" smtClean="0"/>
              <a:t>‹#›</a:t>
            </a:fld>
            <a:endParaRPr lang="en-GB"/>
          </a:p>
        </p:txBody>
      </p:sp>
    </p:spTree>
    <p:extLst>
      <p:ext uri="{BB962C8B-B14F-4D97-AF65-F5344CB8AC3E}">
        <p14:creationId xmlns:p14="http://schemas.microsoft.com/office/powerpoint/2010/main" val="176009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CFD5CD-6F01-48D4-B8E5-1F9074CFA3A9}" type="slidenum">
              <a:rPr lang="en-GB" smtClean="0"/>
              <a:t>1</a:t>
            </a:fld>
            <a:endParaRPr lang="en-GB"/>
          </a:p>
        </p:txBody>
      </p:sp>
    </p:spTree>
    <p:extLst>
      <p:ext uri="{BB962C8B-B14F-4D97-AF65-F5344CB8AC3E}">
        <p14:creationId xmlns:p14="http://schemas.microsoft.com/office/powerpoint/2010/main" val="1894072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CFD5CD-6F01-48D4-B8E5-1F9074CFA3A9}" type="slidenum">
              <a:rPr lang="en-GB" smtClean="0"/>
              <a:t>14</a:t>
            </a:fld>
            <a:endParaRPr lang="en-GB"/>
          </a:p>
        </p:txBody>
      </p:sp>
    </p:spTree>
    <p:extLst>
      <p:ext uri="{BB962C8B-B14F-4D97-AF65-F5344CB8AC3E}">
        <p14:creationId xmlns:p14="http://schemas.microsoft.com/office/powerpoint/2010/main" val="3554380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CFD5CD-6F01-48D4-B8E5-1F9074CFA3A9}" type="slidenum">
              <a:rPr lang="en-GB" smtClean="0"/>
              <a:t>15</a:t>
            </a:fld>
            <a:endParaRPr lang="en-GB"/>
          </a:p>
        </p:txBody>
      </p:sp>
    </p:spTree>
    <p:extLst>
      <p:ext uri="{BB962C8B-B14F-4D97-AF65-F5344CB8AC3E}">
        <p14:creationId xmlns:p14="http://schemas.microsoft.com/office/powerpoint/2010/main" val="608164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CFD5CD-6F01-48D4-B8E5-1F9074CFA3A9}" type="slidenum">
              <a:rPr lang="en-GB" smtClean="0"/>
              <a:t>16</a:t>
            </a:fld>
            <a:endParaRPr lang="en-GB"/>
          </a:p>
        </p:txBody>
      </p:sp>
    </p:spTree>
    <p:extLst>
      <p:ext uri="{BB962C8B-B14F-4D97-AF65-F5344CB8AC3E}">
        <p14:creationId xmlns:p14="http://schemas.microsoft.com/office/powerpoint/2010/main" val="4193583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CFD5CD-6F01-48D4-B8E5-1F9074CFA3A9}" type="slidenum">
              <a:rPr lang="en-GB" smtClean="0"/>
              <a:t>17</a:t>
            </a:fld>
            <a:endParaRPr lang="en-GB"/>
          </a:p>
        </p:txBody>
      </p:sp>
    </p:spTree>
    <p:extLst>
      <p:ext uri="{BB962C8B-B14F-4D97-AF65-F5344CB8AC3E}">
        <p14:creationId xmlns:p14="http://schemas.microsoft.com/office/powerpoint/2010/main" val="2973127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CFD5CD-6F01-48D4-B8E5-1F9074CFA3A9}" type="slidenum">
              <a:rPr lang="en-GB" smtClean="0"/>
              <a:t>26</a:t>
            </a:fld>
            <a:endParaRPr lang="en-GB"/>
          </a:p>
        </p:txBody>
      </p:sp>
    </p:spTree>
    <p:extLst>
      <p:ext uri="{BB962C8B-B14F-4D97-AF65-F5344CB8AC3E}">
        <p14:creationId xmlns:p14="http://schemas.microsoft.com/office/powerpoint/2010/main" val="36639299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184DA70-C731-4C70-880D-CCD4705E623C}" type="datetime1">
              <a:rPr lang="en-US" smtClean="0"/>
              <a:t>4/29/2020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79484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E1D723-8F53-4F53-90B0-1982A396982E}" type="datetime1">
              <a:rPr lang="en-US" smtClean="0"/>
              <a:t>4/29/2020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59780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669AF7-7BEB-44E4-9852-375E34362B5B}" type="datetime1">
              <a:rPr lang="en-US" smtClean="0"/>
              <a:t>4/29/2020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09957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AAC38D-0552-4C82-B593-E6124DFADBE2}" type="datetime1">
              <a:rPr lang="en-US" smtClean="0"/>
              <a:t>4/29/2020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77962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DF0F1C-5577-4ACB-BB62-DF8F3C494C7E}" type="datetime1">
              <a:rPr lang="en-US" smtClean="0"/>
              <a:t>4/29/2020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50567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5B394-D9F9-4F0C-B15D-605F45CB9E9F}" type="datetime1">
              <a:rPr lang="en-US" smtClean="0"/>
              <a:t>4/29/2020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84238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t>4/29/2020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06860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BEA474-078D-4E9B-9B14-09A87B19DC46}" type="datetime1">
              <a:rPr lang="en-US" smtClean="0"/>
              <a:t>4/29/2020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53814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dirty="0"/>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07D986-8816-4272-A432-0437A28A9828}" type="datetime1">
              <a:rPr lang="en-US" smtClean="0"/>
              <a:t>4/29/2020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38370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t>4/29/2020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1722751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4/29/2020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4553292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4/29/2020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6349209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4/29/2020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9013948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2D6E202-B606-4609-B914-27C9371A1F6D}" type="datetime1">
              <a:rPr lang="en-US" smtClean="0"/>
              <a:t>4/29/2020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5227934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2D6E202-B606-4609-B914-27C9371A1F6D}" type="datetime1">
              <a:rPr lang="en-US" smtClean="0"/>
              <a:t>4/29/2020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356263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B612A279-0833-481D-8C56-F67FD0AC6C50}" type="datetime1">
              <a:rPr lang="en-US" smtClean="0"/>
              <a:t>4/29/2020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51804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6587DA83-5663-4C9C-B9AA-0B40A3DAFF81}" type="datetime1">
              <a:rPr lang="en-US" smtClean="0"/>
              <a:t>4/29/2020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10507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62D6E202-B606-4609-B914-27C9371A1F6D}" type="datetime1">
              <a:rPr lang="en-US" smtClean="0"/>
              <a:t>4/29/2020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985603742"/>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 id="2147483862" r:id="rId14"/>
    <p:sldLayoutId id="2147483863" r:id="rId15"/>
    <p:sldLayoutId id="2147483864" r:id="rId16"/>
    <p:sldLayoutId id="2147483865"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hyperlink" Target="https://openclipart.org/detail/284316/was-your-hands" TargetMode="External"/><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commons.wikimedia.org/wiki/File:Garden_snail.jpg" TargetMode="External"/><Relationship Id="rId2" Type="http://schemas.openxmlformats.org/officeDocument/2006/relationships/image" Target="../media/image20.jpg"/><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30.jpg"/></Relationships>
</file>

<file path=ppt/slides/_rels/slide1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hyperlink" Target="http://elbauldeilusiones.blogspot.com/2015/08/primeros-dias-de-cole.html" TargetMode="Externa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PNG"/><Relationship Id="rId1" Type="http://schemas.openxmlformats.org/officeDocument/2006/relationships/slideLayout" Target="../slideLayouts/slideLayout15.xml"/><Relationship Id="rId4" Type="http://schemas.openxmlformats.org/officeDocument/2006/relationships/image" Target="../media/image36.JPG"/></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hyperlink" Target="http://pngimg.com/download/49475" TargetMode="External"/><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image" Target="../media/image38.jpeg"/><Relationship Id="rId1" Type="http://schemas.openxmlformats.org/officeDocument/2006/relationships/slideLayout" Target="../slideLayouts/slideLayout8.xml"/><Relationship Id="rId6" Type="http://schemas.openxmlformats.org/officeDocument/2006/relationships/hyperlink" Target="https://pixabay.com/de/dinosaurier-ausgestorben-47903/" TargetMode="External"/><Relationship Id="rId5" Type="http://schemas.openxmlformats.org/officeDocument/2006/relationships/image" Target="../media/image40.png"/><Relationship Id="rId4" Type="http://schemas.openxmlformats.org/officeDocument/2006/relationships/hyperlink" Target="https://pixabay.com/en/teddy-bear-animal-bear-teddy-toy-153379/" TargetMode="External"/><Relationship Id="rId9" Type="http://schemas.openxmlformats.org/officeDocument/2006/relationships/hyperlink" Target="https://creativecommons.org/licenses/by-nc/3.0/"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pixabay.com/en/teddy-bear-animal-bear-teddy-toy-153379/" TargetMode="External"/><Relationship Id="rId2" Type="http://schemas.openxmlformats.org/officeDocument/2006/relationships/image" Target="../media/image39.png"/><Relationship Id="rId1" Type="http://schemas.openxmlformats.org/officeDocument/2006/relationships/slideLayout" Target="../slideLayouts/slideLayout9.xml"/><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3.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eg"/><Relationship Id="rId1" Type="http://schemas.openxmlformats.org/officeDocument/2006/relationships/slideLayout" Target="../slideLayouts/slideLayout7.xml"/><Relationship Id="rId5" Type="http://schemas.openxmlformats.org/officeDocument/2006/relationships/image" Target="../media/image46.jp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82FE4-5E7E-4BD6-AFBF-44390F7A0E80}"/>
              </a:ext>
            </a:extLst>
          </p:cNvPr>
          <p:cNvSpPr>
            <a:spLocks noGrp="1"/>
          </p:cNvSpPr>
          <p:nvPr>
            <p:ph type="ctrTitle"/>
          </p:nvPr>
        </p:nvSpPr>
        <p:spPr>
          <a:xfrm>
            <a:off x="6730000" y="639097"/>
            <a:ext cx="4813072" cy="3494791"/>
          </a:xfrm>
        </p:spPr>
        <p:txBody>
          <a:bodyPr>
            <a:normAutofit/>
          </a:bodyPr>
          <a:lstStyle/>
          <a:p>
            <a:r>
              <a:rPr lang="en-GB" sz="6800" b="1" i="0" dirty="0">
                <a:latin typeface="Lucida Handwriting" panose="03010101010101010101" pitchFamily="66" charset="0"/>
              </a:rPr>
              <a:t>Maths </a:t>
            </a:r>
            <a:br>
              <a:rPr lang="en-GB" sz="6800" b="1" i="0" dirty="0">
                <a:latin typeface="Lucida Handwriting" panose="03010101010101010101" pitchFamily="66" charset="0"/>
              </a:rPr>
            </a:br>
            <a:r>
              <a:rPr lang="en-GB" sz="6800" b="1" i="0" dirty="0">
                <a:latin typeface="Lucida Handwriting" panose="03010101010101010101" pitchFamily="66" charset="0"/>
              </a:rPr>
              <a:t>Home Learning</a:t>
            </a:r>
          </a:p>
        </p:txBody>
      </p:sp>
      <p:sp>
        <p:nvSpPr>
          <p:cNvPr id="3" name="Subtitle 2">
            <a:extLst>
              <a:ext uri="{FF2B5EF4-FFF2-40B4-BE49-F238E27FC236}">
                <a16:creationId xmlns:a16="http://schemas.microsoft.com/office/drawing/2014/main" id="{710488ED-3C2B-49DE-B6AE-21AB154E52A1}"/>
              </a:ext>
            </a:extLst>
          </p:cNvPr>
          <p:cNvSpPr>
            <a:spLocks noGrp="1"/>
          </p:cNvSpPr>
          <p:nvPr>
            <p:ph type="subTitle" idx="1"/>
          </p:nvPr>
        </p:nvSpPr>
        <p:spPr>
          <a:xfrm>
            <a:off x="6729999" y="4455621"/>
            <a:ext cx="5100051" cy="1238616"/>
          </a:xfrm>
        </p:spPr>
        <p:txBody>
          <a:bodyPr>
            <a:normAutofit/>
          </a:bodyPr>
          <a:lstStyle/>
          <a:p>
            <a:pPr>
              <a:spcAft>
                <a:spcPts val="600"/>
              </a:spcAft>
            </a:pPr>
            <a:r>
              <a:rPr lang="en-GB" sz="7200" dirty="0"/>
              <a:t>Week 4</a:t>
            </a:r>
          </a:p>
        </p:txBody>
      </p:sp>
      <p:pic>
        <p:nvPicPr>
          <p:cNvPr id="4" name="Picture 2" descr="How Many Legs? By Kes Gray">
            <a:extLst>
              <a:ext uri="{FF2B5EF4-FFF2-40B4-BE49-F238E27FC236}">
                <a16:creationId xmlns:a16="http://schemas.microsoft.com/office/drawing/2014/main" id="{F305EDBC-9FC0-4835-80EC-26FC6A890B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3500" y="950787"/>
            <a:ext cx="4762500" cy="4743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746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F35D-FF25-4FE6-9BCD-5975D20FFDBA}"/>
              </a:ext>
            </a:extLst>
          </p:cNvPr>
          <p:cNvSpPr>
            <a:spLocks noGrp="1"/>
          </p:cNvSpPr>
          <p:nvPr>
            <p:ph type="title"/>
          </p:nvPr>
        </p:nvSpPr>
        <p:spPr/>
        <p:txBody>
          <a:bodyPr/>
          <a:lstStyle/>
          <a:p>
            <a:pPr algn="ctr"/>
            <a:r>
              <a:rPr lang="en-GB" dirty="0"/>
              <a:t>Challenge 1</a:t>
            </a:r>
          </a:p>
        </p:txBody>
      </p:sp>
      <p:sp>
        <p:nvSpPr>
          <p:cNvPr id="3" name="Content Placeholder 2">
            <a:extLst>
              <a:ext uri="{FF2B5EF4-FFF2-40B4-BE49-F238E27FC236}">
                <a16:creationId xmlns:a16="http://schemas.microsoft.com/office/drawing/2014/main" id="{B77105A8-9593-4324-9534-913104DD5D19}"/>
              </a:ext>
            </a:extLst>
          </p:cNvPr>
          <p:cNvSpPr>
            <a:spLocks noGrp="1"/>
          </p:cNvSpPr>
          <p:nvPr>
            <p:ph idx="1"/>
          </p:nvPr>
        </p:nvSpPr>
        <p:spPr>
          <a:xfrm>
            <a:off x="5120640" y="265472"/>
            <a:ext cx="6266688" cy="6282812"/>
          </a:xfrm>
        </p:spPr>
        <p:txBody>
          <a:bodyPr>
            <a:normAutofit/>
          </a:bodyPr>
          <a:lstStyle/>
          <a:p>
            <a:pPr marL="0" indent="0" algn="ctr">
              <a:buNone/>
            </a:pPr>
            <a:r>
              <a:rPr lang="en-GB" b="1" dirty="0">
                <a:latin typeface="Lucida Handwriting" panose="03010101010101010101" pitchFamily="66" charset="0"/>
              </a:rPr>
              <a:t>Story Talk</a:t>
            </a:r>
          </a:p>
          <a:p>
            <a:pPr marL="0" indent="0" algn="ctr">
              <a:buNone/>
            </a:pPr>
            <a:br>
              <a:rPr lang="en-GB" dirty="0"/>
            </a:br>
            <a:r>
              <a:rPr lang="en-GB" sz="2000" dirty="0">
                <a:latin typeface="Comic Sans MS" panose="030F0702030302020204" pitchFamily="66" charset="0"/>
              </a:rPr>
              <a:t>Listen to How Many Legs?’ by Kes Gray and Jim Field</a:t>
            </a:r>
          </a:p>
          <a:p>
            <a:r>
              <a:rPr lang="en-GB" sz="2000" i="1" dirty="0">
                <a:latin typeface="Comic Sans MS" panose="030F0702030302020204" pitchFamily="66" charset="0"/>
              </a:rPr>
              <a:t>In this story the characters are getting together for a party. A party could be held for all sorts of reasons;  a wedding, a Christening, a birthday, a home coming, a special achievement but they are always joyous occasions.</a:t>
            </a:r>
          </a:p>
          <a:p>
            <a:endParaRPr lang="en-GB" sz="2000" i="1" dirty="0">
              <a:latin typeface="Comic Sans MS" panose="030F0702030302020204" pitchFamily="66" charset="0"/>
            </a:endParaRPr>
          </a:p>
          <a:p>
            <a:r>
              <a:rPr lang="en-GB" sz="2000" i="1" dirty="0">
                <a:latin typeface="Comic Sans MS" panose="030F0702030302020204" pitchFamily="66" charset="0"/>
              </a:rPr>
              <a:t>Talk to someone at home about a special event that you have enjoyed as a family or with other family members or friends.</a:t>
            </a:r>
          </a:p>
          <a:p>
            <a:endParaRPr lang="en-GB" sz="2000" i="1" dirty="0">
              <a:latin typeface="Comic Sans MS" panose="030F0702030302020204" pitchFamily="66" charset="0"/>
            </a:endParaRPr>
          </a:p>
        </p:txBody>
      </p:sp>
      <p:sp>
        <p:nvSpPr>
          <p:cNvPr id="4" name="Text Placeholder 3">
            <a:extLst>
              <a:ext uri="{FF2B5EF4-FFF2-40B4-BE49-F238E27FC236}">
                <a16:creationId xmlns:a16="http://schemas.microsoft.com/office/drawing/2014/main" id="{86F63050-6369-4FCA-BE4F-D9DD090C2F35}"/>
              </a:ext>
            </a:extLst>
          </p:cNvPr>
          <p:cNvSpPr>
            <a:spLocks noGrp="1"/>
          </p:cNvSpPr>
          <p:nvPr>
            <p:ph type="body" sz="half" idx="2"/>
          </p:nvPr>
        </p:nvSpPr>
        <p:spPr/>
        <p:txBody>
          <a:bodyPr/>
          <a:lstStyle/>
          <a:p>
            <a:pPr algn="ctr"/>
            <a:r>
              <a:rPr lang="en-GB" b="1" dirty="0">
                <a:latin typeface="Lucida Handwriting" panose="03010101010101010101" pitchFamily="66" charset="0"/>
              </a:rPr>
              <a:t>Story Talk</a:t>
            </a:r>
            <a:endParaRPr lang="en-GB" dirty="0"/>
          </a:p>
        </p:txBody>
      </p:sp>
      <p:pic>
        <p:nvPicPr>
          <p:cNvPr id="2050" name="Picture 2" descr="How Many Legs? by Kes Gray - Books - Hachette Australia">
            <a:extLst>
              <a:ext uri="{FF2B5EF4-FFF2-40B4-BE49-F238E27FC236}">
                <a16:creationId xmlns:a16="http://schemas.microsoft.com/office/drawing/2014/main" id="{FFF2A8B3-6AE3-41D6-B28A-8165968584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471" y="3700462"/>
            <a:ext cx="3859475" cy="1929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686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0D3D6-F321-4654-9FEE-AD67EF10A64C}"/>
              </a:ext>
            </a:extLst>
          </p:cNvPr>
          <p:cNvSpPr>
            <a:spLocks noGrp="1"/>
          </p:cNvSpPr>
          <p:nvPr>
            <p:ph type="title"/>
          </p:nvPr>
        </p:nvSpPr>
        <p:spPr>
          <a:xfrm>
            <a:off x="1432540" y="875697"/>
            <a:ext cx="8761413" cy="706964"/>
          </a:xfrm>
        </p:spPr>
        <p:txBody>
          <a:bodyPr/>
          <a:lstStyle/>
          <a:p>
            <a:r>
              <a:rPr lang="en-GB" sz="2800" dirty="0">
                <a:latin typeface="Lucida Handwriting" panose="03010101010101010101" pitchFamily="66" charset="0"/>
              </a:rPr>
              <a:t>In the story we can see all the party food on the table. Often there will be food at a party for everyone to share and enjoy.</a:t>
            </a:r>
          </a:p>
        </p:txBody>
      </p:sp>
      <p:sp>
        <p:nvSpPr>
          <p:cNvPr id="3" name="Speech Bubble: Oval 2">
            <a:extLst>
              <a:ext uri="{FF2B5EF4-FFF2-40B4-BE49-F238E27FC236}">
                <a16:creationId xmlns:a16="http://schemas.microsoft.com/office/drawing/2014/main" id="{63F39ED7-A98F-4A17-870B-0AA046B950A9}"/>
              </a:ext>
            </a:extLst>
          </p:cNvPr>
          <p:cNvSpPr/>
          <p:nvPr/>
        </p:nvSpPr>
        <p:spPr>
          <a:xfrm>
            <a:off x="342900" y="2228850"/>
            <a:ext cx="3624942" cy="2481943"/>
          </a:xfrm>
          <a:prstGeom prst="wedgeEllipseCallout">
            <a:avLst>
              <a:gd name="adj1" fmla="val 43551"/>
              <a:gd name="adj2" fmla="val 6644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In the Finch family pinwheel sandwiches were a firm favourite for parties. May be you would like to have a go at making some.</a:t>
            </a:r>
          </a:p>
        </p:txBody>
      </p:sp>
      <p:pic>
        <p:nvPicPr>
          <p:cNvPr id="3074" name="Picture 2" descr="Corned Beef Pinwheels | McCormick">
            <a:extLst>
              <a:ext uri="{FF2B5EF4-FFF2-40B4-BE49-F238E27FC236}">
                <a16:creationId xmlns:a16="http://schemas.microsoft.com/office/drawing/2014/main" id="{B5075C32-D0BD-408F-93D4-1F7DC6028C1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9524"/>
          <a:stretch/>
        </p:blipFill>
        <p:spPr bwMode="auto">
          <a:xfrm>
            <a:off x="3967842" y="3469821"/>
            <a:ext cx="3885524" cy="3126921"/>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Oval 3">
            <a:extLst>
              <a:ext uri="{FF2B5EF4-FFF2-40B4-BE49-F238E27FC236}">
                <a16:creationId xmlns:a16="http://schemas.microsoft.com/office/drawing/2014/main" id="{ED1AA4D2-B85F-4807-9D0E-33CB5E494D36}"/>
              </a:ext>
            </a:extLst>
          </p:cNvPr>
          <p:cNvSpPr/>
          <p:nvPr/>
        </p:nvSpPr>
        <p:spPr>
          <a:xfrm>
            <a:off x="8955314" y="2228850"/>
            <a:ext cx="2522994" cy="1675493"/>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Look out for these shapes while you are making them!</a:t>
            </a:r>
          </a:p>
        </p:txBody>
      </p:sp>
      <p:sp>
        <p:nvSpPr>
          <p:cNvPr id="5" name="Rectangle 4">
            <a:extLst>
              <a:ext uri="{FF2B5EF4-FFF2-40B4-BE49-F238E27FC236}">
                <a16:creationId xmlns:a16="http://schemas.microsoft.com/office/drawing/2014/main" id="{1BF059E3-4B1F-44A4-9B9F-A340CCF0D825}"/>
              </a:ext>
            </a:extLst>
          </p:cNvPr>
          <p:cNvSpPr/>
          <p:nvPr/>
        </p:nvSpPr>
        <p:spPr>
          <a:xfrm>
            <a:off x="8147439" y="4252687"/>
            <a:ext cx="2046514" cy="856342"/>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lowchart: Direct Access Storage 5">
            <a:extLst>
              <a:ext uri="{FF2B5EF4-FFF2-40B4-BE49-F238E27FC236}">
                <a16:creationId xmlns:a16="http://schemas.microsoft.com/office/drawing/2014/main" id="{AFEF2F80-9B1B-411C-AD65-695773586DF8}"/>
              </a:ext>
            </a:extLst>
          </p:cNvPr>
          <p:cNvSpPr/>
          <p:nvPr/>
        </p:nvSpPr>
        <p:spPr>
          <a:xfrm>
            <a:off x="8212753" y="5554132"/>
            <a:ext cx="1901371" cy="856342"/>
          </a:xfrm>
          <a:prstGeom prst="flowChartMagneticDrum">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813F4552-8074-4B70-9D45-3E22716099F6}"/>
              </a:ext>
            </a:extLst>
          </p:cNvPr>
          <p:cNvSpPr txBox="1"/>
          <p:nvPr/>
        </p:nvSpPr>
        <p:spPr>
          <a:xfrm>
            <a:off x="10406743" y="4252687"/>
            <a:ext cx="1442357" cy="2031325"/>
          </a:xfrm>
          <a:prstGeom prst="rect">
            <a:avLst/>
          </a:prstGeom>
          <a:noFill/>
        </p:spPr>
        <p:txBody>
          <a:bodyPr wrap="square" rtlCol="0">
            <a:spAutoFit/>
          </a:bodyPr>
          <a:lstStyle/>
          <a:p>
            <a:r>
              <a:rPr lang="en-GB" dirty="0"/>
              <a:t>2D rectangle</a:t>
            </a:r>
          </a:p>
          <a:p>
            <a:endParaRPr lang="en-GB" dirty="0"/>
          </a:p>
          <a:p>
            <a:r>
              <a:rPr lang="en-GB" dirty="0"/>
              <a:t> and</a:t>
            </a:r>
          </a:p>
          <a:p>
            <a:endParaRPr lang="en-GB" dirty="0"/>
          </a:p>
          <a:p>
            <a:r>
              <a:rPr lang="en-GB" dirty="0"/>
              <a:t> 3D cylinders.</a:t>
            </a:r>
          </a:p>
        </p:txBody>
      </p:sp>
    </p:spTree>
    <p:extLst>
      <p:ext uri="{BB962C8B-B14F-4D97-AF65-F5344CB8AC3E}">
        <p14:creationId xmlns:p14="http://schemas.microsoft.com/office/powerpoint/2010/main" val="3866644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0D3D6-F321-4654-9FEE-AD67EF10A64C}"/>
              </a:ext>
            </a:extLst>
          </p:cNvPr>
          <p:cNvSpPr>
            <a:spLocks noGrp="1"/>
          </p:cNvSpPr>
          <p:nvPr>
            <p:ph type="title"/>
          </p:nvPr>
        </p:nvSpPr>
        <p:spPr>
          <a:xfrm>
            <a:off x="1432540" y="875696"/>
            <a:ext cx="8761413" cy="1094615"/>
          </a:xfrm>
        </p:spPr>
        <p:txBody>
          <a:bodyPr/>
          <a:lstStyle/>
          <a:p>
            <a:pPr algn="ctr"/>
            <a:r>
              <a:rPr lang="en-GB" sz="2800" dirty="0">
                <a:latin typeface="Lucida Handwriting" panose="03010101010101010101" pitchFamily="66" charset="0"/>
              </a:rPr>
              <a:t>Pinwheel  Sandwiches</a:t>
            </a:r>
            <a:br>
              <a:rPr lang="en-GB" sz="2800" dirty="0">
                <a:latin typeface="Lucida Handwriting" panose="03010101010101010101" pitchFamily="66" charset="0"/>
              </a:rPr>
            </a:br>
            <a:r>
              <a:rPr lang="en-GB" sz="2800" dirty="0">
                <a:latin typeface="Comic Sans MS" panose="030F0702030302020204" pitchFamily="66" charset="0"/>
              </a:rPr>
              <a:t>You will need:</a:t>
            </a:r>
            <a:br>
              <a:rPr lang="en-GB" sz="2800" dirty="0">
                <a:latin typeface="Comic Sans MS" panose="030F0702030302020204" pitchFamily="66" charset="0"/>
              </a:rPr>
            </a:br>
            <a:endParaRPr lang="en-GB" sz="2800" dirty="0">
              <a:latin typeface="Lucida Handwriting" panose="03010101010101010101" pitchFamily="66" charset="0"/>
            </a:endParaRPr>
          </a:p>
        </p:txBody>
      </p:sp>
      <p:sp>
        <p:nvSpPr>
          <p:cNvPr id="8" name="TextBox 7">
            <a:extLst>
              <a:ext uri="{FF2B5EF4-FFF2-40B4-BE49-F238E27FC236}">
                <a16:creationId xmlns:a16="http://schemas.microsoft.com/office/drawing/2014/main" id="{EB1FA1C3-BBED-4679-935D-F0827B8FD165}"/>
              </a:ext>
            </a:extLst>
          </p:cNvPr>
          <p:cNvSpPr txBox="1"/>
          <p:nvPr/>
        </p:nvSpPr>
        <p:spPr>
          <a:xfrm>
            <a:off x="566779" y="2552030"/>
            <a:ext cx="5693996" cy="523220"/>
          </a:xfrm>
          <a:prstGeom prst="rect">
            <a:avLst/>
          </a:prstGeom>
          <a:noFill/>
        </p:spPr>
        <p:txBody>
          <a:bodyPr wrap="square" rtlCol="0">
            <a:spAutoFit/>
          </a:bodyPr>
          <a:lstStyle/>
          <a:p>
            <a:r>
              <a:rPr lang="en-GB" sz="2800" dirty="0">
                <a:latin typeface="Comic Sans MS" panose="030F0702030302020204" pitchFamily="66" charset="0"/>
              </a:rPr>
              <a:t>An uncut white loaf  of bread</a:t>
            </a:r>
          </a:p>
        </p:txBody>
      </p:sp>
      <p:pic>
        <p:nvPicPr>
          <p:cNvPr id="12" name="Picture 2" descr="White Block Loaf | Bakers Delight">
            <a:extLst>
              <a:ext uri="{FF2B5EF4-FFF2-40B4-BE49-F238E27FC236}">
                <a16:creationId xmlns:a16="http://schemas.microsoft.com/office/drawing/2014/main" id="{D436C418-B917-4E04-BB34-C93A06DB699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115" t="14619" r="11915" b="15127"/>
          <a:stretch/>
        </p:blipFill>
        <p:spPr bwMode="auto">
          <a:xfrm>
            <a:off x="5811359" y="2296887"/>
            <a:ext cx="1848432" cy="166551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The story of butter | Canadian Goodness">
            <a:extLst>
              <a:ext uri="{FF2B5EF4-FFF2-40B4-BE49-F238E27FC236}">
                <a16:creationId xmlns:a16="http://schemas.microsoft.com/office/drawing/2014/main" id="{B02C3BBF-25EB-4B4E-B970-A5ED4585B6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092" t="5204" r="14341" b="8197"/>
          <a:stretch/>
        </p:blipFill>
        <p:spPr bwMode="auto">
          <a:xfrm>
            <a:off x="3633690" y="3429000"/>
            <a:ext cx="1848432" cy="1509484"/>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50B5CCFB-4F1A-49B1-833F-5128960F8C41}"/>
              </a:ext>
            </a:extLst>
          </p:cNvPr>
          <p:cNvSpPr txBox="1"/>
          <p:nvPr/>
        </p:nvSpPr>
        <p:spPr>
          <a:xfrm>
            <a:off x="566779" y="3882756"/>
            <a:ext cx="3066911" cy="523220"/>
          </a:xfrm>
          <a:prstGeom prst="rect">
            <a:avLst/>
          </a:prstGeom>
          <a:noFill/>
        </p:spPr>
        <p:txBody>
          <a:bodyPr wrap="square" rtlCol="0">
            <a:spAutoFit/>
          </a:bodyPr>
          <a:lstStyle/>
          <a:p>
            <a:r>
              <a:rPr lang="en-GB" sz="2800" dirty="0">
                <a:latin typeface="Comic Sans MS" panose="030F0702030302020204" pitchFamily="66" charset="0"/>
              </a:rPr>
              <a:t>Butter or spread</a:t>
            </a:r>
          </a:p>
        </p:txBody>
      </p:sp>
      <p:sp>
        <p:nvSpPr>
          <p:cNvPr id="17" name="TextBox 16">
            <a:extLst>
              <a:ext uri="{FF2B5EF4-FFF2-40B4-BE49-F238E27FC236}">
                <a16:creationId xmlns:a16="http://schemas.microsoft.com/office/drawing/2014/main" id="{D9C2C37C-7AE5-4D4B-8AFD-BE85607C39D3}"/>
              </a:ext>
            </a:extLst>
          </p:cNvPr>
          <p:cNvSpPr txBox="1"/>
          <p:nvPr/>
        </p:nvSpPr>
        <p:spPr>
          <a:xfrm>
            <a:off x="566779" y="5484380"/>
            <a:ext cx="3743964" cy="523220"/>
          </a:xfrm>
          <a:prstGeom prst="rect">
            <a:avLst/>
          </a:prstGeom>
          <a:noFill/>
        </p:spPr>
        <p:txBody>
          <a:bodyPr wrap="square" rtlCol="0">
            <a:spAutoFit/>
          </a:bodyPr>
          <a:lstStyle/>
          <a:p>
            <a:r>
              <a:rPr lang="en-GB" sz="2800" dirty="0">
                <a:latin typeface="Comic Sans MS" panose="030F0702030302020204" pitchFamily="66" charset="0"/>
              </a:rPr>
              <a:t>Filling of your choice</a:t>
            </a:r>
          </a:p>
        </p:txBody>
      </p:sp>
      <p:pic>
        <p:nvPicPr>
          <p:cNvPr id="4104" name="Picture 8" descr="Sliced Ham - Wintulichs Smallgoods">
            <a:extLst>
              <a:ext uri="{FF2B5EF4-FFF2-40B4-BE49-F238E27FC236}">
                <a16:creationId xmlns:a16="http://schemas.microsoft.com/office/drawing/2014/main" id="{A6321DDE-3E78-4522-BB12-B31B08D18D0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2285" b="21078"/>
          <a:stretch/>
        </p:blipFill>
        <p:spPr bwMode="auto">
          <a:xfrm>
            <a:off x="4526476" y="5292234"/>
            <a:ext cx="1911292" cy="1082489"/>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Cream cheese - Wikipedia">
            <a:extLst>
              <a:ext uri="{FF2B5EF4-FFF2-40B4-BE49-F238E27FC236}">
                <a16:creationId xmlns:a16="http://schemas.microsoft.com/office/drawing/2014/main" id="{9D23962B-570B-4BF1-80CE-0667D6A8395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884" t="8782" r="5149"/>
          <a:stretch/>
        </p:blipFill>
        <p:spPr bwMode="auto">
          <a:xfrm>
            <a:off x="6637741" y="4845207"/>
            <a:ext cx="1911292" cy="1589991"/>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The health benefits of spinach | BBC Good Food">
            <a:extLst>
              <a:ext uri="{FF2B5EF4-FFF2-40B4-BE49-F238E27FC236}">
                <a16:creationId xmlns:a16="http://schemas.microsoft.com/office/drawing/2014/main" id="{CD27EBCA-C74F-402E-BFA0-8A920F9E9CF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3071" r="13069"/>
          <a:stretch/>
        </p:blipFill>
        <p:spPr bwMode="auto">
          <a:xfrm>
            <a:off x="8749006" y="5087732"/>
            <a:ext cx="1632220" cy="110494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7F313A1F-1F08-43EF-894A-1B393B3216FA}"/>
              </a:ext>
            </a:extLst>
          </p:cNvPr>
          <p:cNvSpPr txBox="1"/>
          <p:nvPr/>
        </p:nvSpPr>
        <p:spPr>
          <a:xfrm>
            <a:off x="9125089" y="2326386"/>
            <a:ext cx="3066911" cy="523220"/>
          </a:xfrm>
          <a:prstGeom prst="rect">
            <a:avLst/>
          </a:prstGeom>
          <a:noFill/>
        </p:spPr>
        <p:txBody>
          <a:bodyPr wrap="square" rtlCol="0">
            <a:spAutoFit/>
          </a:bodyPr>
          <a:lstStyle/>
          <a:p>
            <a:r>
              <a:rPr lang="en-GB" sz="2800" dirty="0">
                <a:latin typeface="Comic Sans MS" panose="030F0702030302020204" pitchFamily="66" charset="0"/>
              </a:rPr>
              <a:t>Rolling pin</a:t>
            </a:r>
          </a:p>
        </p:txBody>
      </p:sp>
      <p:pic>
        <p:nvPicPr>
          <p:cNvPr id="4110" name="Picture 14" descr="Bread Chef With Rolling Pin and Food Element Cartoon | Cartoons ...">
            <a:extLst>
              <a:ext uri="{FF2B5EF4-FFF2-40B4-BE49-F238E27FC236}">
                <a16:creationId xmlns:a16="http://schemas.microsoft.com/office/drawing/2014/main" id="{E051142F-920D-41E8-A713-69D240D99E8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8634" b="15757"/>
          <a:stretch/>
        </p:blipFill>
        <p:spPr bwMode="auto">
          <a:xfrm>
            <a:off x="8878270" y="2849606"/>
            <a:ext cx="2085975" cy="1656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9384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0D3D6-F321-4654-9FEE-AD67EF10A64C}"/>
              </a:ext>
            </a:extLst>
          </p:cNvPr>
          <p:cNvSpPr>
            <a:spLocks noGrp="1"/>
          </p:cNvSpPr>
          <p:nvPr>
            <p:ph type="title"/>
          </p:nvPr>
        </p:nvSpPr>
        <p:spPr>
          <a:xfrm>
            <a:off x="1432540" y="875696"/>
            <a:ext cx="8761413" cy="1094615"/>
          </a:xfrm>
        </p:spPr>
        <p:txBody>
          <a:bodyPr/>
          <a:lstStyle/>
          <a:p>
            <a:pPr algn="ctr"/>
            <a:r>
              <a:rPr lang="en-GB" sz="2800" dirty="0">
                <a:latin typeface="Lucida Handwriting" panose="03010101010101010101" pitchFamily="66" charset="0"/>
              </a:rPr>
              <a:t>First job needs to be done by an adult!</a:t>
            </a:r>
            <a:br>
              <a:rPr lang="en-GB" sz="2800" dirty="0">
                <a:latin typeface="Lucida Handwriting" panose="03010101010101010101" pitchFamily="66" charset="0"/>
              </a:rPr>
            </a:br>
            <a:r>
              <a:rPr lang="en-GB" sz="2800" dirty="0">
                <a:latin typeface="Lucida Handwriting" panose="03010101010101010101" pitchFamily="66" charset="0"/>
              </a:rPr>
              <a:t>Method:</a:t>
            </a:r>
            <a:br>
              <a:rPr lang="en-GB" sz="2800" dirty="0">
                <a:latin typeface="Comic Sans MS" panose="030F0702030302020204" pitchFamily="66" charset="0"/>
              </a:rPr>
            </a:br>
            <a:endParaRPr lang="en-GB" sz="2800" dirty="0">
              <a:latin typeface="Lucida Handwriting" panose="03010101010101010101" pitchFamily="66" charset="0"/>
            </a:endParaRPr>
          </a:p>
        </p:txBody>
      </p:sp>
      <p:sp>
        <p:nvSpPr>
          <p:cNvPr id="8" name="TextBox 7">
            <a:extLst>
              <a:ext uri="{FF2B5EF4-FFF2-40B4-BE49-F238E27FC236}">
                <a16:creationId xmlns:a16="http://schemas.microsoft.com/office/drawing/2014/main" id="{EB1FA1C3-BBED-4679-935D-F0827B8FD165}"/>
              </a:ext>
            </a:extLst>
          </p:cNvPr>
          <p:cNvSpPr txBox="1"/>
          <p:nvPr/>
        </p:nvSpPr>
        <p:spPr>
          <a:xfrm>
            <a:off x="566780" y="2552030"/>
            <a:ext cx="3456580" cy="523220"/>
          </a:xfrm>
          <a:prstGeom prst="rect">
            <a:avLst/>
          </a:prstGeom>
          <a:noFill/>
        </p:spPr>
        <p:txBody>
          <a:bodyPr wrap="square" rtlCol="0">
            <a:spAutoFit/>
          </a:bodyPr>
          <a:lstStyle/>
          <a:p>
            <a:r>
              <a:rPr lang="en-GB" sz="2800" dirty="0">
                <a:latin typeface="Comic Sans MS" panose="030F0702030302020204" pitchFamily="66" charset="0"/>
              </a:rPr>
              <a:t>1. Wash your hands.</a:t>
            </a:r>
          </a:p>
        </p:txBody>
      </p:sp>
      <p:pic>
        <p:nvPicPr>
          <p:cNvPr id="15" name="Picture 14">
            <a:extLst>
              <a:ext uri="{FF2B5EF4-FFF2-40B4-BE49-F238E27FC236}">
                <a16:creationId xmlns:a16="http://schemas.microsoft.com/office/drawing/2014/main" id="{F699B82E-EE95-4B4E-B63E-7CE7713C20E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66349" y="3075250"/>
            <a:ext cx="3156281" cy="3404863"/>
          </a:xfrm>
          <a:prstGeom prst="rect">
            <a:avLst/>
          </a:prstGeom>
        </p:spPr>
      </p:pic>
      <p:sp>
        <p:nvSpPr>
          <p:cNvPr id="18" name="TextBox 17">
            <a:extLst>
              <a:ext uri="{FF2B5EF4-FFF2-40B4-BE49-F238E27FC236}">
                <a16:creationId xmlns:a16="http://schemas.microsoft.com/office/drawing/2014/main" id="{58FF7364-7028-4848-92FD-5D586D178740}"/>
              </a:ext>
            </a:extLst>
          </p:cNvPr>
          <p:cNvSpPr txBox="1"/>
          <p:nvPr/>
        </p:nvSpPr>
        <p:spPr>
          <a:xfrm>
            <a:off x="6033652" y="2507548"/>
            <a:ext cx="5591568" cy="523220"/>
          </a:xfrm>
          <a:prstGeom prst="rect">
            <a:avLst/>
          </a:prstGeom>
          <a:noFill/>
        </p:spPr>
        <p:txBody>
          <a:bodyPr wrap="square" rtlCol="0">
            <a:spAutoFit/>
          </a:bodyPr>
          <a:lstStyle/>
          <a:p>
            <a:r>
              <a:rPr lang="en-GB" sz="2800" dirty="0">
                <a:latin typeface="Comic Sans MS" panose="030F0702030302020204" pitchFamily="66" charset="0"/>
              </a:rPr>
              <a:t>2. Your adult cuts the bread.</a:t>
            </a:r>
          </a:p>
        </p:txBody>
      </p:sp>
      <p:pic>
        <p:nvPicPr>
          <p:cNvPr id="6" name="Picture 5">
            <a:extLst>
              <a:ext uri="{FF2B5EF4-FFF2-40B4-BE49-F238E27FC236}">
                <a16:creationId xmlns:a16="http://schemas.microsoft.com/office/drawing/2014/main" id="{21FA208C-B45C-46DC-89A0-D5BD0A8F85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868" y="3075250"/>
            <a:ext cx="2204074" cy="1646253"/>
          </a:xfrm>
          <a:prstGeom prst="rect">
            <a:avLst/>
          </a:prstGeom>
        </p:spPr>
      </p:pic>
      <p:pic>
        <p:nvPicPr>
          <p:cNvPr id="9" name="Picture 8">
            <a:extLst>
              <a:ext uri="{FF2B5EF4-FFF2-40B4-BE49-F238E27FC236}">
                <a16:creationId xmlns:a16="http://schemas.microsoft.com/office/drawing/2014/main" id="{D5EFE33F-D90D-4AF6-8E57-7F16BA4A1D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96669" y="4367979"/>
            <a:ext cx="2063397" cy="1541179"/>
          </a:xfrm>
          <a:prstGeom prst="rect">
            <a:avLst/>
          </a:prstGeom>
        </p:spPr>
      </p:pic>
      <p:pic>
        <p:nvPicPr>
          <p:cNvPr id="11" name="Picture 10">
            <a:extLst>
              <a:ext uri="{FF2B5EF4-FFF2-40B4-BE49-F238E27FC236}">
                <a16:creationId xmlns:a16="http://schemas.microsoft.com/office/drawing/2014/main" id="{EA5774A5-EE7D-4E97-8E71-65ABB29D8E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62254" y="4993263"/>
            <a:ext cx="2063397" cy="1541179"/>
          </a:xfrm>
          <a:prstGeom prst="rect">
            <a:avLst/>
          </a:prstGeom>
        </p:spPr>
      </p:pic>
      <p:sp>
        <p:nvSpPr>
          <p:cNvPr id="13" name="Speech Bubble: Oval 12">
            <a:extLst>
              <a:ext uri="{FF2B5EF4-FFF2-40B4-BE49-F238E27FC236}">
                <a16:creationId xmlns:a16="http://schemas.microsoft.com/office/drawing/2014/main" id="{D2B5E59B-2678-4E87-A626-1AFA0D0CC93A}"/>
              </a:ext>
            </a:extLst>
          </p:cNvPr>
          <p:cNvSpPr/>
          <p:nvPr/>
        </p:nvSpPr>
        <p:spPr>
          <a:xfrm>
            <a:off x="9296451" y="3004106"/>
            <a:ext cx="2268762" cy="1646253"/>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This works best with a long soft white loaf.</a:t>
            </a:r>
          </a:p>
        </p:txBody>
      </p:sp>
    </p:spTree>
    <p:extLst>
      <p:ext uri="{BB962C8B-B14F-4D97-AF65-F5344CB8AC3E}">
        <p14:creationId xmlns:p14="http://schemas.microsoft.com/office/powerpoint/2010/main" val="3447923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0D3D6-F321-4654-9FEE-AD67EF10A64C}"/>
              </a:ext>
            </a:extLst>
          </p:cNvPr>
          <p:cNvSpPr>
            <a:spLocks noGrp="1"/>
          </p:cNvSpPr>
          <p:nvPr>
            <p:ph type="title"/>
          </p:nvPr>
        </p:nvSpPr>
        <p:spPr>
          <a:xfrm>
            <a:off x="1432540" y="875696"/>
            <a:ext cx="8761413" cy="1094615"/>
          </a:xfrm>
        </p:spPr>
        <p:txBody>
          <a:bodyPr/>
          <a:lstStyle/>
          <a:p>
            <a:pPr algn="ctr"/>
            <a:r>
              <a:rPr lang="en-GB" sz="2800" dirty="0">
                <a:latin typeface="Lucida Handwriting" panose="03010101010101010101" pitchFamily="66" charset="0"/>
              </a:rPr>
              <a:t>Method:</a:t>
            </a:r>
            <a:br>
              <a:rPr lang="en-GB" sz="2800" dirty="0">
                <a:latin typeface="Comic Sans MS" panose="030F0702030302020204" pitchFamily="66" charset="0"/>
              </a:rPr>
            </a:br>
            <a:endParaRPr lang="en-GB" sz="2800" dirty="0">
              <a:latin typeface="Lucida Handwriting" panose="03010101010101010101" pitchFamily="66" charset="0"/>
            </a:endParaRPr>
          </a:p>
        </p:txBody>
      </p:sp>
      <p:sp>
        <p:nvSpPr>
          <p:cNvPr id="8" name="TextBox 7">
            <a:extLst>
              <a:ext uri="{FF2B5EF4-FFF2-40B4-BE49-F238E27FC236}">
                <a16:creationId xmlns:a16="http://schemas.microsoft.com/office/drawing/2014/main" id="{EB1FA1C3-BBED-4679-935D-F0827B8FD165}"/>
              </a:ext>
            </a:extLst>
          </p:cNvPr>
          <p:cNvSpPr txBox="1"/>
          <p:nvPr/>
        </p:nvSpPr>
        <p:spPr>
          <a:xfrm>
            <a:off x="697407" y="2334316"/>
            <a:ext cx="11044649" cy="523220"/>
          </a:xfrm>
          <a:prstGeom prst="rect">
            <a:avLst/>
          </a:prstGeom>
          <a:noFill/>
        </p:spPr>
        <p:txBody>
          <a:bodyPr wrap="square" rtlCol="0">
            <a:spAutoFit/>
          </a:bodyPr>
          <a:lstStyle/>
          <a:p>
            <a:r>
              <a:rPr lang="en-GB" sz="2800" dirty="0">
                <a:latin typeface="Comic Sans MS" panose="030F0702030302020204" pitchFamily="66" charset="0"/>
              </a:rPr>
              <a:t>3.  Roll the bread so that it is thin and flat.</a:t>
            </a:r>
          </a:p>
        </p:txBody>
      </p:sp>
      <p:sp>
        <p:nvSpPr>
          <p:cNvPr id="3" name="Speech Bubble: Oval 2">
            <a:extLst>
              <a:ext uri="{FF2B5EF4-FFF2-40B4-BE49-F238E27FC236}">
                <a16:creationId xmlns:a16="http://schemas.microsoft.com/office/drawing/2014/main" id="{698C610B-7EF7-4991-B2F9-F9152BB01342}"/>
              </a:ext>
            </a:extLst>
          </p:cNvPr>
          <p:cNvSpPr/>
          <p:nvPr/>
        </p:nvSpPr>
        <p:spPr>
          <a:xfrm>
            <a:off x="8592456" y="1361314"/>
            <a:ext cx="3149600" cy="2030154"/>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You should have a rectangle. It will almost be a 2D shape because it will be so flat!</a:t>
            </a:r>
          </a:p>
        </p:txBody>
      </p:sp>
      <p:sp>
        <p:nvSpPr>
          <p:cNvPr id="5" name="Speech Bubble: Oval 4">
            <a:extLst>
              <a:ext uri="{FF2B5EF4-FFF2-40B4-BE49-F238E27FC236}">
                <a16:creationId xmlns:a16="http://schemas.microsoft.com/office/drawing/2014/main" id="{5410D2AB-A86B-4DA3-BF05-99D38E412F57}"/>
              </a:ext>
            </a:extLst>
          </p:cNvPr>
          <p:cNvSpPr/>
          <p:nvPr/>
        </p:nvSpPr>
        <p:spPr>
          <a:xfrm>
            <a:off x="8317982" y="3814790"/>
            <a:ext cx="3751942" cy="2030154"/>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Tell your grown up how you know that it is a rectangle.</a:t>
            </a:r>
          </a:p>
          <a:p>
            <a:pPr algn="ctr"/>
            <a:r>
              <a:rPr lang="en-GB" dirty="0"/>
              <a:t>‘I know it is a rectangle because it has…’</a:t>
            </a:r>
          </a:p>
        </p:txBody>
      </p:sp>
      <p:pic>
        <p:nvPicPr>
          <p:cNvPr id="6" name="Picture 5">
            <a:extLst>
              <a:ext uri="{FF2B5EF4-FFF2-40B4-BE49-F238E27FC236}">
                <a16:creationId xmlns:a16="http://schemas.microsoft.com/office/drawing/2014/main" id="{07279E51-6F19-4DC7-A5FA-5BB9111D57DE}"/>
              </a:ext>
            </a:extLst>
          </p:cNvPr>
          <p:cNvPicPr>
            <a:picLocks noChangeAspect="1"/>
          </p:cNvPicPr>
          <p:nvPr/>
        </p:nvPicPr>
        <p:blipFill rotWithShape="1">
          <a:blip r:embed="rId2">
            <a:extLst>
              <a:ext uri="{28A0092B-C50C-407E-A947-70E740481C1C}">
                <a14:useLocalDpi xmlns:a14="http://schemas.microsoft.com/office/drawing/2010/main" val="0"/>
              </a:ext>
            </a:extLst>
          </a:blip>
          <a:srcRect t="10164"/>
          <a:stretch/>
        </p:blipFill>
        <p:spPr>
          <a:xfrm>
            <a:off x="1659988" y="3103250"/>
            <a:ext cx="5214559" cy="3498965"/>
          </a:xfrm>
          <a:prstGeom prst="rect">
            <a:avLst/>
          </a:prstGeom>
        </p:spPr>
      </p:pic>
    </p:spTree>
    <p:extLst>
      <p:ext uri="{BB962C8B-B14F-4D97-AF65-F5344CB8AC3E}">
        <p14:creationId xmlns:p14="http://schemas.microsoft.com/office/powerpoint/2010/main" val="2755139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0D3D6-F321-4654-9FEE-AD67EF10A64C}"/>
              </a:ext>
            </a:extLst>
          </p:cNvPr>
          <p:cNvSpPr>
            <a:spLocks noGrp="1"/>
          </p:cNvSpPr>
          <p:nvPr>
            <p:ph type="title"/>
          </p:nvPr>
        </p:nvSpPr>
        <p:spPr>
          <a:xfrm>
            <a:off x="1432540" y="875696"/>
            <a:ext cx="8761413" cy="1094615"/>
          </a:xfrm>
        </p:spPr>
        <p:txBody>
          <a:bodyPr/>
          <a:lstStyle/>
          <a:p>
            <a:pPr algn="ctr"/>
            <a:r>
              <a:rPr lang="en-GB" sz="2800" dirty="0">
                <a:latin typeface="Lucida Handwriting" panose="03010101010101010101" pitchFamily="66" charset="0"/>
              </a:rPr>
              <a:t>Method:</a:t>
            </a:r>
            <a:br>
              <a:rPr lang="en-GB" sz="2800" dirty="0">
                <a:latin typeface="Comic Sans MS" panose="030F0702030302020204" pitchFamily="66" charset="0"/>
              </a:rPr>
            </a:br>
            <a:endParaRPr lang="en-GB" sz="2800" dirty="0">
              <a:latin typeface="Lucida Handwriting" panose="03010101010101010101" pitchFamily="66" charset="0"/>
            </a:endParaRPr>
          </a:p>
        </p:txBody>
      </p:sp>
      <p:sp>
        <p:nvSpPr>
          <p:cNvPr id="8" name="TextBox 7">
            <a:extLst>
              <a:ext uri="{FF2B5EF4-FFF2-40B4-BE49-F238E27FC236}">
                <a16:creationId xmlns:a16="http://schemas.microsoft.com/office/drawing/2014/main" id="{EB1FA1C3-BBED-4679-935D-F0827B8FD165}"/>
              </a:ext>
            </a:extLst>
          </p:cNvPr>
          <p:cNvSpPr txBox="1"/>
          <p:nvPr/>
        </p:nvSpPr>
        <p:spPr>
          <a:xfrm>
            <a:off x="697407" y="2334316"/>
            <a:ext cx="4092307" cy="523220"/>
          </a:xfrm>
          <a:prstGeom prst="rect">
            <a:avLst/>
          </a:prstGeom>
          <a:noFill/>
        </p:spPr>
        <p:txBody>
          <a:bodyPr wrap="square" rtlCol="0">
            <a:spAutoFit/>
          </a:bodyPr>
          <a:lstStyle/>
          <a:p>
            <a:r>
              <a:rPr lang="en-GB" sz="2800" dirty="0">
                <a:latin typeface="Comic Sans MS" panose="030F0702030302020204" pitchFamily="66" charset="0"/>
              </a:rPr>
              <a:t>4.  Spread the butter.</a:t>
            </a:r>
          </a:p>
        </p:txBody>
      </p:sp>
      <p:sp>
        <p:nvSpPr>
          <p:cNvPr id="6" name="TextBox 5">
            <a:extLst>
              <a:ext uri="{FF2B5EF4-FFF2-40B4-BE49-F238E27FC236}">
                <a16:creationId xmlns:a16="http://schemas.microsoft.com/office/drawing/2014/main" id="{0B55DF32-A9CE-4E91-9A0A-2C4CD9CAFB9F}"/>
              </a:ext>
            </a:extLst>
          </p:cNvPr>
          <p:cNvSpPr txBox="1"/>
          <p:nvPr/>
        </p:nvSpPr>
        <p:spPr>
          <a:xfrm>
            <a:off x="6728092" y="2334316"/>
            <a:ext cx="4092307" cy="523220"/>
          </a:xfrm>
          <a:prstGeom prst="rect">
            <a:avLst/>
          </a:prstGeom>
          <a:noFill/>
        </p:spPr>
        <p:txBody>
          <a:bodyPr wrap="square" rtlCol="0">
            <a:spAutoFit/>
          </a:bodyPr>
          <a:lstStyle/>
          <a:p>
            <a:r>
              <a:rPr lang="en-GB" sz="2800" dirty="0">
                <a:latin typeface="Comic Sans MS" panose="030F0702030302020204" pitchFamily="66" charset="0"/>
              </a:rPr>
              <a:t>5.  Add the filling.</a:t>
            </a:r>
          </a:p>
        </p:txBody>
      </p:sp>
      <p:sp>
        <p:nvSpPr>
          <p:cNvPr id="4" name="Speech Bubble: Oval 3">
            <a:extLst>
              <a:ext uri="{FF2B5EF4-FFF2-40B4-BE49-F238E27FC236}">
                <a16:creationId xmlns:a16="http://schemas.microsoft.com/office/drawing/2014/main" id="{2FF9C5A7-8C87-4A81-BA1F-5E5CA120366C}"/>
              </a:ext>
            </a:extLst>
          </p:cNvPr>
          <p:cNvSpPr/>
          <p:nvPr/>
        </p:nvSpPr>
        <p:spPr>
          <a:xfrm>
            <a:off x="4522942" y="1554775"/>
            <a:ext cx="1881933" cy="171517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Make sure it is nice and even.</a:t>
            </a:r>
          </a:p>
        </p:txBody>
      </p:sp>
      <p:pic>
        <p:nvPicPr>
          <p:cNvPr id="9" name="Picture 8">
            <a:extLst>
              <a:ext uri="{FF2B5EF4-FFF2-40B4-BE49-F238E27FC236}">
                <a16:creationId xmlns:a16="http://schemas.microsoft.com/office/drawing/2014/main" id="{57D23DF8-84CE-4424-BA26-D2FBB63B7E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942" y="3269946"/>
            <a:ext cx="4244430" cy="3170222"/>
          </a:xfrm>
          <a:prstGeom prst="rect">
            <a:avLst/>
          </a:prstGeom>
        </p:spPr>
      </p:pic>
      <p:pic>
        <p:nvPicPr>
          <p:cNvPr id="11" name="Picture 10">
            <a:extLst>
              <a:ext uri="{FF2B5EF4-FFF2-40B4-BE49-F238E27FC236}">
                <a16:creationId xmlns:a16="http://schemas.microsoft.com/office/drawing/2014/main" id="{30D5D4D4-3F67-4397-8BB8-5CC16DE208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6058" y="3269945"/>
            <a:ext cx="4244431" cy="3170223"/>
          </a:xfrm>
          <a:prstGeom prst="rect">
            <a:avLst/>
          </a:prstGeom>
        </p:spPr>
      </p:pic>
      <p:sp>
        <p:nvSpPr>
          <p:cNvPr id="12" name="Speech Bubble: Oval 11">
            <a:extLst>
              <a:ext uri="{FF2B5EF4-FFF2-40B4-BE49-F238E27FC236}">
                <a16:creationId xmlns:a16="http://schemas.microsoft.com/office/drawing/2014/main" id="{7D665AD1-3F73-4313-A29B-8F9200E44693}"/>
              </a:ext>
            </a:extLst>
          </p:cNvPr>
          <p:cNvSpPr/>
          <p:nvPr/>
        </p:nvSpPr>
        <p:spPr>
          <a:xfrm>
            <a:off x="10021065" y="1525135"/>
            <a:ext cx="1881933" cy="247533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Your filling needs to be soft enough to roll.</a:t>
            </a:r>
          </a:p>
          <a:p>
            <a:pPr algn="ctr"/>
            <a:endParaRPr lang="en-GB" dirty="0"/>
          </a:p>
        </p:txBody>
      </p:sp>
    </p:spTree>
    <p:extLst>
      <p:ext uri="{BB962C8B-B14F-4D97-AF65-F5344CB8AC3E}">
        <p14:creationId xmlns:p14="http://schemas.microsoft.com/office/powerpoint/2010/main" val="2901920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98A59-0435-48EC-B43A-44E89FB6F07D}"/>
              </a:ext>
            </a:extLst>
          </p:cNvPr>
          <p:cNvSpPr>
            <a:spLocks noGrp="1"/>
          </p:cNvSpPr>
          <p:nvPr>
            <p:ph type="title"/>
          </p:nvPr>
        </p:nvSpPr>
        <p:spPr/>
        <p:txBody>
          <a:bodyPr/>
          <a:lstStyle/>
          <a:p>
            <a:pPr algn="ctr"/>
            <a:r>
              <a:rPr lang="en-GB" dirty="0">
                <a:latin typeface="Lucida Handwriting" panose="03010101010101010101" pitchFamily="66" charset="0"/>
              </a:rPr>
              <a:t>Method:</a:t>
            </a:r>
            <a:br>
              <a:rPr lang="en-GB" dirty="0">
                <a:latin typeface="Comic Sans MS" panose="030F0702030302020204" pitchFamily="66" charset="0"/>
              </a:rPr>
            </a:br>
            <a:endParaRPr lang="en-GB" dirty="0"/>
          </a:p>
        </p:txBody>
      </p:sp>
      <p:sp>
        <p:nvSpPr>
          <p:cNvPr id="3" name="Text Placeholder 2">
            <a:extLst>
              <a:ext uri="{FF2B5EF4-FFF2-40B4-BE49-F238E27FC236}">
                <a16:creationId xmlns:a16="http://schemas.microsoft.com/office/drawing/2014/main" id="{26E6D8B3-B07F-45EA-8E55-2FEEBB26FECB}"/>
              </a:ext>
            </a:extLst>
          </p:cNvPr>
          <p:cNvSpPr>
            <a:spLocks noGrp="1"/>
          </p:cNvSpPr>
          <p:nvPr>
            <p:ph type="body" idx="1"/>
          </p:nvPr>
        </p:nvSpPr>
        <p:spPr>
          <a:xfrm>
            <a:off x="710503" y="2570050"/>
            <a:ext cx="4181257" cy="576262"/>
          </a:xfrm>
        </p:spPr>
        <p:txBody>
          <a:bodyPr/>
          <a:lstStyle/>
          <a:p>
            <a:r>
              <a:rPr lang="en-GB" dirty="0">
                <a:solidFill>
                  <a:schemeClr val="tx1"/>
                </a:solidFill>
                <a:latin typeface="Comic Sans MS" panose="030F0702030302020204" pitchFamily="66" charset="0"/>
              </a:rPr>
              <a:t>6. Roll up the bread.</a:t>
            </a:r>
          </a:p>
        </p:txBody>
      </p:sp>
      <p:pic>
        <p:nvPicPr>
          <p:cNvPr id="12" name="Content Placeholder 11">
            <a:extLst>
              <a:ext uri="{FF2B5EF4-FFF2-40B4-BE49-F238E27FC236}">
                <a16:creationId xmlns:a16="http://schemas.microsoft.com/office/drawing/2014/main" id="{D683294B-0152-46CC-90C7-C7DB331A0ADB}"/>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4936" t="21759" r="6067" b="6403"/>
          <a:stretch/>
        </p:blipFill>
        <p:spPr>
          <a:xfrm>
            <a:off x="710503" y="3429000"/>
            <a:ext cx="4181257" cy="2840039"/>
          </a:xfrm>
        </p:spPr>
      </p:pic>
      <p:sp>
        <p:nvSpPr>
          <p:cNvPr id="5" name="Text Placeholder 4">
            <a:extLst>
              <a:ext uri="{FF2B5EF4-FFF2-40B4-BE49-F238E27FC236}">
                <a16:creationId xmlns:a16="http://schemas.microsoft.com/office/drawing/2014/main" id="{FF896564-A0D8-4EFC-884C-89DE0FB6E2DC}"/>
              </a:ext>
            </a:extLst>
          </p:cNvPr>
          <p:cNvSpPr>
            <a:spLocks noGrp="1"/>
          </p:cNvSpPr>
          <p:nvPr>
            <p:ph type="body" sz="quarter" idx="3"/>
          </p:nvPr>
        </p:nvSpPr>
        <p:spPr>
          <a:xfrm>
            <a:off x="6313337" y="3043576"/>
            <a:ext cx="4825159" cy="576262"/>
          </a:xfrm>
        </p:spPr>
        <p:txBody>
          <a:bodyPr/>
          <a:lstStyle/>
          <a:p>
            <a:r>
              <a:rPr lang="en-GB" dirty="0">
                <a:solidFill>
                  <a:schemeClr val="tx1"/>
                </a:solidFill>
                <a:latin typeface="Comic Sans MS" panose="030F0702030302020204" pitchFamily="66" charset="0"/>
              </a:rPr>
              <a:t>7.Wrap in cling film or put in a sealed container to go in the fridge.</a:t>
            </a:r>
          </a:p>
        </p:txBody>
      </p:sp>
      <p:pic>
        <p:nvPicPr>
          <p:cNvPr id="14" name="Content Placeholder 13">
            <a:extLst>
              <a:ext uri="{FF2B5EF4-FFF2-40B4-BE49-F238E27FC236}">
                <a16:creationId xmlns:a16="http://schemas.microsoft.com/office/drawing/2014/main" id="{B058ACA0-2343-4CAA-BB8E-3B7AC0E8CC40}"/>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313337" y="3808828"/>
            <a:ext cx="3802364" cy="2840038"/>
          </a:xfrm>
        </p:spPr>
      </p:pic>
      <p:sp>
        <p:nvSpPr>
          <p:cNvPr id="7" name="Speech Bubble: Oval 6">
            <a:extLst>
              <a:ext uri="{FF2B5EF4-FFF2-40B4-BE49-F238E27FC236}">
                <a16:creationId xmlns:a16="http://schemas.microsoft.com/office/drawing/2014/main" id="{B264ACA7-151D-42FA-8266-C1B70BAF5F1E}"/>
              </a:ext>
            </a:extLst>
          </p:cNvPr>
          <p:cNvSpPr/>
          <p:nvPr/>
        </p:nvSpPr>
        <p:spPr>
          <a:xfrm>
            <a:off x="10436469" y="3047093"/>
            <a:ext cx="1669143" cy="3360513"/>
          </a:xfrm>
          <a:prstGeom prst="wedgeEllipseCallout">
            <a:avLst>
              <a:gd name="adj1" fmla="val -62572"/>
              <a:gd name="adj2" fmla="val 434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Explain how you know that it is a cylinder. ’It is a </a:t>
            </a:r>
            <a:r>
              <a:rPr lang="en-GB" dirty="0" err="1"/>
              <a:t>cylinderbecause</a:t>
            </a:r>
            <a:r>
              <a:rPr lang="en-GB" dirty="0"/>
              <a:t> it has…’</a:t>
            </a:r>
          </a:p>
        </p:txBody>
      </p:sp>
      <p:sp>
        <p:nvSpPr>
          <p:cNvPr id="8" name="Speech Bubble: Oval 7">
            <a:extLst>
              <a:ext uri="{FF2B5EF4-FFF2-40B4-BE49-F238E27FC236}">
                <a16:creationId xmlns:a16="http://schemas.microsoft.com/office/drawing/2014/main" id="{40025CF9-670B-4AA5-8CAE-E7061ED108FD}"/>
              </a:ext>
            </a:extLst>
          </p:cNvPr>
          <p:cNvSpPr/>
          <p:nvPr/>
        </p:nvSpPr>
        <p:spPr>
          <a:xfrm>
            <a:off x="4483810" y="1565304"/>
            <a:ext cx="1669143" cy="1785258"/>
          </a:xfrm>
          <a:prstGeom prst="wedgeEllipseCallout">
            <a:avLst>
              <a:gd name="adj1" fmla="val -67790"/>
              <a:gd name="adj2" fmla="val 6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You will have a cylinder.</a:t>
            </a:r>
          </a:p>
        </p:txBody>
      </p:sp>
    </p:spTree>
    <p:extLst>
      <p:ext uri="{BB962C8B-B14F-4D97-AF65-F5344CB8AC3E}">
        <p14:creationId xmlns:p14="http://schemas.microsoft.com/office/powerpoint/2010/main" val="3168957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0D3D6-F321-4654-9FEE-AD67EF10A64C}"/>
              </a:ext>
            </a:extLst>
          </p:cNvPr>
          <p:cNvSpPr>
            <a:spLocks noGrp="1"/>
          </p:cNvSpPr>
          <p:nvPr>
            <p:ph type="title"/>
          </p:nvPr>
        </p:nvSpPr>
        <p:spPr>
          <a:xfrm>
            <a:off x="1432540" y="875696"/>
            <a:ext cx="8761413" cy="1094615"/>
          </a:xfrm>
        </p:spPr>
        <p:txBody>
          <a:bodyPr/>
          <a:lstStyle/>
          <a:p>
            <a:pPr algn="ctr"/>
            <a:r>
              <a:rPr lang="en-GB" sz="2800" dirty="0">
                <a:latin typeface="Lucida Handwriting" panose="03010101010101010101" pitchFamily="66" charset="0"/>
              </a:rPr>
              <a:t>Method:</a:t>
            </a:r>
            <a:br>
              <a:rPr lang="en-GB" sz="2800" dirty="0">
                <a:latin typeface="Comic Sans MS" panose="030F0702030302020204" pitchFamily="66" charset="0"/>
              </a:rPr>
            </a:br>
            <a:endParaRPr lang="en-GB" sz="2800" dirty="0">
              <a:latin typeface="Lucida Handwriting" panose="03010101010101010101" pitchFamily="66" charset="0"/>
            </a:endParaRPr>
          </a:p>
        </p:txBody>
      </p:sp>
      <p:sp>
        <p:nvSpPr>
          <p:cNvPr id="8" name="TextBox 7">
            <a:extLst>
              <a:ext uri="{FF2B5EF4-FFF2-40B4-BE49-F238E27FC236}">
                <a16:creationId xmlns:a16="http://schemas.microsoft.com/office/drawing/2014/main" id="{EB1FA1C3-BBED-4679-935D-F0827B8FD165}"/>
              </a:ext>
            </a:extLst>
          </p:cNvPr>
          <p:cNvSpPr txBox="1"/>
          <p:nvPr/>
        </p:nvSpPr>
        <p:spPr>
          <a:xfrm>
            <a:off x="697407" y="2334316"/>
            <a:ext cx="5601793" cy="523220"/>
          </a:xfrm>
          <a:prstGeom prst="rect">
            <a:avLst/>
          </a:prstGeom>
          <a:noFill/>
        </p:spPr>
        <p:txBody>
          <a:bodyPr wrap="square" rtlCol="0">
            <a:spAutoFit/>
          </a:bodyPr>
          <a:lstStyle/>
          <a:p>
            <a:r>
              <a:rPr lang="en-GB" sz="2800" dirty="0">
                <a:latin typeface="Comic Sans MS" panose="030F0702030302020204" pitchFamily="66" charset="0"/>
              </a:rPr>
              <a:t>6.  Cut the sandwich in to slices.</a:t>
            </a:r>
          </a:p>
        </p:txBody>
      </p:sp>
      <p:sp>
        <p:nvSpPr>
          <p:cNvPr id="3" name="Speech Bubble: Oval 2">
            <a:extLst>
              <a:ext uri="{FF2B5EF4-FFF2-40B4-BE49-F238E27FC236}">
                <a16:creationId xmlns:a16="http://schemas.microsoft.com/office/drawing/2014/main" id="{698C610B-7EF7-4991-B2F9-F9152BB01342}"/>
              </a:ext>
            </a:extLst>
          </p:cNvPr>
          <p:cNvSpPr/>
          <p:nvPr/>
        </p:nvSpPr>
        <p:spPr>
          <a:xfrm>
            <a:off x="8133976" y="3020204"/>
            <a:ext cx="3910819" cy="3734972"/>
          </a:xfrm>
          <a:prstGeom prst="wedgeEllipseCallout">
            <a:avLst>
              <a:gd name="adj1" fmla="val -71337"/>
              <a:gd name="adj2" fmla="val 368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What shape did you start with?</a:t>
            </a:r>
          </a:p>
          <a:p>
            <a:pPr algn="ctr"/>
            <a:endParaRPr lang="en-GB" dirty="0"/>
          </a:p>
          <a:p>
            <a:pPr algn="ctr"/>
            <a:r>
              <a:rPr lang="en-GB" dirty="0"/>
              <a:t>What shape are the sandwiches?</a:t>
            </a:r>
          </a:p>
          <a:p>
            <a:pPr algn="ctr"/>
            <a:endParaRPr lang="en-GB" dirty="0"/>
          </a:p>
          <a:p>
            <a:pPr algn="ctr"/>
            <a:r>
              <a:rPr lang="en-GB" dirty="0"/>
              <a:t>What pattern can you see inside?</a:t>
            </a:r>
          </a:p>
          <a:p>
            <a:pPr algn="ctr"/>
            <a:endParaRPr lang="en-GB" dirty="0"/>
          </a:p>
          <a:p>
            <a:pPr algn="ctr"/>
            <a:r>
              <a:rPr lang="en-GB" dirty="0"/>
              <a:t>Where else have you seen this pattern?</a:t>
            </a:r>
          </a:p>
        </p:txBody>
      </p:sp>
      <p:sp>
        <p:nvSpPr>
          <p:cNvPr id="6" name="Speech Bubble: Oval 5">
            <a:extLst>
              <a:ext uri="{FF2B5EF4-FFF2-40B4-BE49-F238E27FC236}">
                <a16:creationId xmlns:a16="http://schemas.microsoft.com/office/drawing/2014/main" id="{0EB88671-843E-4C5B-A1AA-B444B7099570}"/>
              </a:ext>
            </a:extLst>
          </p:cNvPr>
          <p:cNvSpPr/>
          <p:nvPr/>
        </p:nvSpPr>
        <p:spPr>
          <a:xfrm>
            <a:off x="617736" y="0"/>
            <a:ext cx="3149600" cy="2030154"/>
          </a:xfrm>
          <a:prstGeom prst="wedgeEllipseCallout">
            <a:avLst>
              <a:gd name="adj1" fmla="val 85916"/>
              <a:gd name="adj2" fmla="val 652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Share and enjoy!</a:t>
            </a:r>
          </a:p>
        </p:txBody>
      </p:sp>
      <p:pic>
        <p:nvPicPr>
          <p:cNvPr id="7" name="Picture 6">
            <a:extLst>
              <a:ext uri="{FF2B5EF4-FFF2-40B4-BE49-F238E27FC236}">
                <a16:creationId xmlns:a16="http://schemas.microsoft.com/office/drawing/2014/main" id="{C97E5C55-CE3E-401B-95E4-6952A1F7382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360528">
            <a:off x="829931" y="5718890"/>
            <a:ext cx="1545253" cy="1030491"/>
          </a:xfrm>
          <a:prstGeom prst="rect">
            <a:avLst/>
          </a:prstGeom>
        </p:spPr>
      </p:pic>
      <p:pic>
        <p:nvPicPr>
          <p:cNvPr id="7170" name="Picture 2" descr="Giant Swiss Cake Roll | Love and Olive Oil">
            <a:extLst>
              <a:ext uri="{FF2B5EF4-FFF2-40B4-BE49-F238E27FC236}">
                <a16:creationId xmlns:a16="http://schemas.microsoft.com/office/drawing/2014/main" id="{CD62E336-5031-45C0-B86E-83F3D7B801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8608" y="4525740"/>
            <a:ext cx="1581150" cy="72390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The Human Finger Print (The Golden Sequence - Fibonacci Spiral ...">
            <a:extLst>
              <a:ext uri="{FF2B5EF4-FFF2-40B4-BE49-F238E27FC236}">
                <a16:creationId xmlns:a16="http://schemas.microsoft.com/office/drawing/2014/main" id="{DB40FF49-2D7C-4DCE-98B3-1E85FA914F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9474" y="3211563"/>
            <a:ext cx="1037798" cy="16761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A7C09C3-A272-49EC-ADB0-C62227BD94C0}"/>
              </a:ext>
            </a:extLst>
          </p:cNvPr>
          <p:cNvPicPr>
            <a:picLocks noChangeAspect="1"/>
          </p:cNvPicPr>
          <p:nvPr/>
        </p:nvPicPr>
        <p:blipFill rotWithShape="1">
          <a:blip r:embed="rId6">
            <a:extLst>
              <a:ext uri="{28A0092B-C50C-407E-A947-70E740481C1C}">
                <a14:useLocalDpi xmlns:a14="http://schemas.microsoft.com/office/drawing/2010/main" val="0"/>
              </a:ext>
            </a:extLst>
          </a:blip>
          <a:srcRect l="24533" t="5990" r="18406" b="5700"/>
          <a:stretch/>
        </p:blipFill>
        <p:spPr>
          <a:xfrm rot="20311963">
            <a:off x="3467884" y="3075621"/>
            <a:ext cx="2633464" cy="3056729"/>
          </a:xfrm>
          <a:prstGeom prst="rect">
            <a:avLst/>
          </a:prstGeom>
        </p:spPr>
      </p:pic>
    </p:spTree>
    <p:extLst>
      <p:ext uri="{BB962C8B-B14F-4D97-AF65-F5344CB8AC3E}">
        <p14:creationId xmlns:p14="http://schemas.microsoft.com/office/powerpoint/2010/main" val="4170595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A2D13-4DF7-4A99-AA57-574191003C8C}"/>
              </a:ext>
            </a:extLst>
          </p:cNvPr>
          <p:cNvSpPr>
            <a:spLocks noGrp="1"/>
          </p:cNvSpPr>
          <p:nvPr>
            <p:ph type="title"/>
          </p:nvPr>
        </p:nvSpPr>
        <p:spPr>
          <a:xfrm>
            <a:off x="1154954" y="973668"/>
            <a:ext cx="9745275" cy="706964"/>
          </a:xfrm>
        </p:spPr>
        <p:txBody>
          <a:bodyPr/>
          <a:lstStyle/>
          <a:p>
            <a:r>
              <a:rPr lang="en-GB" dirty="0">
                <a:latin typeface="Lucida Handwriting" panose="03010101010101010101" pitchFamily="66" charset="0"/>
              </a:rPr>
              <a:t>Talking about properties of shapes…</a:t>
            </a:r>
          </a:p>
        </p:txBody>
      </p:sp>
      <p:sp>
        <p:nvSpPr>
          <p:cNvPr id="3" name="Rectangle 2">
            <a:extLst>
              <a:ext uri="{FF2B5EF4-FFF2-40B4-BE49-F238E27FC236}">
                <a16:creationId xmlns:a16="http://schemas.microsoft.com/office/drawing/2014/main" id="{A294CBF1-FC20-4DD8-8A13-A07135BDCAB0}"/>
              </a:ext>
            </a:extLst>
          </p:cNvPr>
          <p:cNvSpPr/>
          <p:nvPr/>
        </p:nvSpPr>
        <p:spPr>
          <a:xfrm>
            <a:off x="1441839" y="2873830"/>
            <a:ext cx="2046514" cy="856342"/>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lowchart: Direct Access Storage 3">
            <a:extLst>
              <a:ext uri="{FF2B5EF4-FFF2-40B4-BE49-F238E27FC236}">
                <a16:creationId xmlns:a16="http://schemas.microsoft.com/office/drawing/2014/main" id="{B72744C6-9572-4F21-8DA5-C00CA51F149F}"/>
              </a:ext>
            </a:extLst>
          </p:cNvPr>
          <p:cNvSpPr/>
          <p:nvPr/>
        </p:nvSpPr>
        <p:spPr>
          <a:xfrm>
            <a:off x="7752963" y="2873830"/>
            <a:ext cx="1901371" cy="856342"/>
          </a:xfrm>
          <a:prstGeom prst="flowChartMagneticDrum">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ACCAE80B-A731-4D06-835D-ACB01666EBED}"/>
              </a:ext>
            </a:extLst>
          </p:cNvPr>
          <p:cNvSpPr txBox="1"/>
          <p:nvPr/>
        </p:nvSpPr>
        <p:spPr>
          <a:xfrm>
            <a:off x="1154954" y="4107543"/>
            <a:ext cx="2821960" cy="2308324"/>
          </a:xfrm>
          <a:prstGeom prst="rect">
            <a:avLst/>
          </a:prstGeom>
          <a:noFill/>
        </p:spPr>
        <p:txBody>
          <a:bodyPr wrap="square" rtlCol="0">
            <a:spAutoFit/>
          </a:bodyPr>
          <a:lstStyle/>
          <a:p>
            <a:r>
              <a:rPr lang="en-GB" dirty="0">
                <a:latin typeface="Comic Sans MS" panose="030F0702030302020204" pitchFamily="66" charset="0"/>
              </a:rPr>
              <a:t>A rectangle is a 2D shape.</a:t>
            </a:r>
          </a:p>
          <a:p>
            <a:endParaRPr lang="en-GB" dirty="0">
              <a:latin typeface="Comic Sans MS" panose="030F0702030302020204" pitchFamily="66" charset="0"/>
            </a:endParaRPr>
          </a:p>
          <a:p>
            <a:r>
              <a:rPr lang="en-GB" dirty="0">
                <a:latin typeface="Comic Sans MS" panose="030F0702030302020204" pitchFamily="66" charset="0"/>
              </a:rPr>
              <a:t>It has 4 straight sides and 4 corners.</a:t>
            </a:r>
          </a:p>
          <a:p>
            <a:endParaRPr lang="en-GB" dirty="0">
              <a:latin typeface="Comic Sans MS" panose="030F0702030302020204" pitchFamily="66" charset="0"/>
            </a:endParaRPr>
          </a:p>
          <a:p>
            <a:r>
              <a:rPr lang="en-GB" dirty="0">
                <a:latin typeface="Comic Sans MS" panose="030F0702030302020204" pitchFamily="66" charset="0"/>
              </a:rPr>
              <a:t>It has 2 long sides and 2 short sides.</a:t>
            </a:r>
          </a:p>
        </p:txBody>
      </p:sp>
      <p:sp>
        <p:nvSpPr>
          <p:cNvPr id="6" name="TextBox 5">
            <a:extLst>
              <a:ext uri="{FF2B5EF4-FFF2-40B4-BE49-F238E27FC236}">
                <a16:creationId xmlns:a16="http://schemas.microsoft.com/office/drawing/2014/main" id="{BF7E9660-5207-4833-8400-E94D347A10B5}"/>
              </a:ext>
            </a:extLst>
          </p:cNvPr>
          <p:cNvSpPr txBox="1"/>
          <p:nvPr/>
        </p:nvSpPr>
        <p:spPr>
          <a:xfrm>
            <a:off x="7592040" y="4114800"/>
            <a:ext cx="2821960" cy="2585323"/>
          </a:xfrm>
          <a:prstGeom prst="rect">
            <a:avLst/>
          </a:prstGeom>
          <a:noFill/>
        </p:spPr>
        <p:txBody>
          <a:bodyPr wrap="square" rtlCol="0">
            <a:spAutoFit/>
          </a:bodyPr>
          <a:lstStyle/>
          <a:p>
            <a:r>
              <a:rPr lang="en-GB" dirty="0">
                <a:latin typeface="Comic Sans MS" panose="030F0702030302020204" pitchFamily="66" charset="0"/>
              </a:rPr>
              <a:t>A cylinder is a 3D shape.</a:t>
            </a:r>
          </a:p>
          <a:p>
            <a:endParaRPr lang="en-GB" dirty="0">
              <a:latin typeface="Comic Sans MS" panose="030F0702030302020204" pitchFamily="66" charset="0"/>
            </a:endParaRPr>
          </a:p>
          <a:p>
            <a:r>
              <a:rPr lang="en-GB" dirty="0">
                <a:latin typeface="Comic Sans MS" panose="030F0702030302020204" pitchFamily="66" charset="0"/>
              </a:rPr>
              <a:t>It has 3 faces.</a:t>
            </a:r>
          </a:p>
          <a:p>
            <a:endParaRPr lang="en-GB" dirty="0">
              <a:latin typeface="Comic Sans MS" panose="030F0702030302020204" pitchFamily="66" charset="0"/>
            </a:endParaRPr>
          </a:p>
          <a:p>
            <a:r>
              <a:rPr lang="en-GB" dirty="0">
                <a:latin typeface="Comic Sans MS" panose="030F0702030302020204" pitchFamily="66" charset="0"/>
              </a:rPr>
              <a:t>It has 2 flat faces that are circles.</a:t>
            </a:r>
          </a:p>
          <a:p>
            <a:endParaRPr lang="en-GB" dirty="0">
              <a:latin typeface="Comic Sans MS" panose="030F0702030302020204" pitchFamily="66" charset="0"/>
            </a:endParaRPr>
          </a:p>
          <a:p>
            <a:r>
              <a:rPr lang="en-GB" dirty="0">
                <a:latin typeface="Comic Sans MS" panose="030F0702030302020204" pitchFamily="66" charset="0"/>
              </a:rPr>
              <a:t>It has 1 curved surface or face.</a:t>
            </a:r>
          </a:p>
        </p:txBody>
      </p:sp>
      <p:sp>
        <p:nvSpPr>
          <p:cNvPr id="7" name="Flowchart: Direct Access Storage 6">
            <a:extLst>
              <a:ext uri="{FF2B5EF4-FFF2-40B4-BE49-F238E27FC236}">
                <a16:creationId xmlns:a16="http://schemas.microsoft.com/office/drawing/2014/main" id="{E7ED4827-5A66-41E4-BAF8-C5D2C0DD8BF1}"/>
              </a:ext>
            </a:extLst>
          </p:cNvPr>
          <p:cNvSpPr/>
          <p:nvPr/>
        </p:nvSpPr>
        <p:spPr>
          <a:xfrm>
            <a:off x="10273524" y="2873830"/>
            <a:ext cx="476637" cy="856342"/>
          </a:xfrm>
          <a:prstGeom prst="flowChartMagneticDrum">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62765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F35D-FF25-4FE6-9BCD-5975D20FFDBA}"/>
              </a:ext>
            </a:extLst>
          </p:cNvPr>
          <p:cNvSpPr>
            <a:spLocks noGrp="1"/>
          </p:cNvSpPr>
          <p:nvPr>
            <p:ph type="title"/>
          </p:nvPr>
        </p:nvSpPr>
        <p:spPr>
          <a:xfrm>
            <a:off x="1154954" y="1295400"/>
            <a:ext cx="3023369" cy="1600200"/>
          </a:xfrm>
        </p:spPr>
        <p:txBody>
          <a:bodyPr/>
          <a:lstStyle/>
          <a:p>
            <a:pPr algn="ctr"/>
            <a:r>
              <a:rPr lang="en-GB" dirty="0"/>
              <a:t>Challenge 2</a:t>
            </a:r>
          </a:p>
        </p:txBody>
      </p:sp>
      <p:sp>
        <p:nvSpPr>
          <p:cNvPr id="3" name="Content Placeholder 2">
            <a:extLst>
              <a:ext uri="{FF2B5EF4-FFF2-40B4-BE49-F238E27FC236}">
                <a16:creationId xmlns:a16="http://schemas.microsoft.com/office/drawing/2014/main" id="{B77105A8-9593-4324-9534-913104DD5D19}"/>
              </a:ext>
            </a:extLst>
          </p:cNvPr>
          <p:cNvSpPr>
            <a:spLocks noGrp="1"/>
          </p:cNvSpPr>
          <p:nvPr>
            <p:ph idx="1"/>
          </p:nvPr>
        </p:nvSpPr>
        <p:spPr>
          <a:xfrm>
            <a:off x="5279718" y="1295400"/>
            <a:ext cx="5928344" cy="1487724"/>
          </a:xfrm>
        </p:spPr>
        <p:txBody>
          <a:bodyPr>
            <a:normAutofit/>
          </a:bodyPr>
          <a:lstStyle/>
          <a:p>
            <a:pPr marL="0" indent="0" algn="ctr">
              <a:buNone/>
            </a:pPr>
            <a:r>
              <a:rPr lang="en-GB" b="1" dirty="0">
                <a:latin typeface="Lucida Handwriting" panose="03010101010101010101" pitchFamily="66" charset="0"/>
              </a:rPr>
              <a:t>Balloon  challenges galore!</a:t>
            </a:r>
          </a:p>
          <a:p>
            <a:r>
              <a:rPr lang="en-GB" dirty="0">
                <a:latin typeface="Comic Sans MS" panose="030F0702030302020204" pitchFamily="66" charset="0"/>
              </a:rPr>
              <a:t>In the story we can see that there are lots of balloons in the room. How many can you see?</a:t>
            </a:r>
          </a:p>
          <a:p>
            <a:endParaRPr lang="en-GB" dirty="0">
              <a:latin typeface="Comic Sans MS" panose="030F0702030302020204" pitchFamily="66" charset="0"/>
            </a:endParaRPr>
          </a:p>
          <a:p>
            <a:pPr algn="ctr"/>
            <a:endParaRPr lang="en-GB" sz="2000" dirty="0">
              <a:latin typeface="Comic Sans MS" panose="030F0702030302020204" pitchFamily="66" charset="0"/>
            </a:endParaRPr>
          </a:p>
        </p:txBody>
      </p:sp>
      <p:sp>
        <p:nvSpPr>
          <p:cNvPr id="4" name="Text Placeholder 3">
            <a:extLst>
              <a:ext uri="{FF2B5EF4-FFF2-40B4-BE49-F238E27FC236}">
                <a16:creationId xmlns:a16="http://schemas.microsoft.com/office/drawing/2014/main" id="{86F63050-6369-4FCA-BE4F-D9DD090C2F35}"/>
              </a:ext>
            </a:extLst>
          </p:cNvPr>
          <p:cNvSpPr>
            <a:spLocks noGrp="1"/>
          </p:cNvSpPr>
          <p:nvPr>
            <p:ph type="body" sz="half" idx="2"/>
          </p:nvPr>
        </p:nvSpPr>
        <p:spPr>
          <a:xfrm>
            <a:off x="1538874" y="2895600"/>
            <a:ext cx="1932865" cy="1916451"/>
          </a:xfrm>
        </p:spPr>
        <p:txBody>
          <a:bodyPr/>
          <a:lstStyle/>
          <a:p>
            <a:pPr algn="ctr"/>
            <a:r>
              <a:rPr lang="en-GB" b="1" dirty="0">
                <a:latin typeface="Lucida Handwriting" panose="03010101010101010101" pitchFamily="66" charset="0"/>
              </a:rPr>
              <a:t>Balloons</a:t>
            </a:r>
            <a:endParaRPr lang="en-GB" dirty="0"/>
          </a:p>
        </p:txBody>
      </p:sp>
      <p:pic>
        <p:nvPicPr>
          <p:cNvPr id="5124" name="Picture 4" descr="How Many Legs? by Kes Gray - Books - Hachette Australia">
            <a:extLst>
              <a:ext uri="{FF2B5EF4-FFF2-40B4-BE49-F238E27FC236}">
                <a16:creationId xmlns:a16="http://schemas.microsoft.com/office/drawing/2014/main" id="{AD4F3DAF-D5FF-4CBE-9299-E4017EDB4E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9370" y="2300518"/>
            <a:ext cx="5527676" cy="2763838"/>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5FDF98B1-7F4D-4BC0-922A-5945D34FFAB4}"/>
              </a:ext>
            </a:extLst>
          </p:cNvPr>
          <p:cNvSpPr txBox="1">
            <a:spLocks/>
          </p:cNvSpPr>
          <p:nvPr/>
        </p:nvSpPr>
        <p:spPr>
          <a:xfrm>
            <a:off x="5509370" y="5192486"/>
            <a:ext cx="5928344" cy="1487724"/>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GB" dirty="0">
                <a:latin typeface="Comic Sans MS" panose="030F0702030302020204" pitchFamily="66" charset="0"/>
              </a:rPr>
              <a:t>There are games we can play with balloons and challenges! Have a look through and see which challenges you might try.</a:t>
            </a:r>
          </a:p>
          <a:p>
            <a:endParaRPr lang="en-GB" dirty="0">
              <a:latin typeface="Comic Sans MS" panose="030F0702030302020204" pitchFamily="66" charset="0"/>
            </a:endParaRPr>
          </a:p>
          <a:p>
            <a:pPr algn="ctr"/>
            <a:endParaRPr lang="en-GB" sz="2000" dirty="0">
              <a:latin typeface="Comic Sans MS" panose="030F0702030302020204" pitchFamily="66" charset="0"/>
            </a:endParaRPr>
          </a:p>
        </p:txBody>
      </p:sp>
      <p:pic>
        <p:nvPicPr>
          <p:cNvPr id="5126" name="Picture 6" descr="Group of cartoon balloons 1 Royalty Free Vector Image">
            <a:extLst>
              <a:ext uri="{FF2B5EF4-FFF2-40B4-BE49-F238E27FC236}">
                <a16:creationId xmlns:a16="http://schemas.microsoft.com/office/drawing/2014/main" id="{DCAF28BD-F4A2-4499-B01B-C7E7A02B10A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395"/>
          <a:stretch/>
        </p:blipFill>
        <p:spPr bwMode="auto">
          <a:xfrm>
            <a:off x="1662325" y="3356134"/>
            <a:ext cx="2008626" cy="2638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4405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B42ED-7D57-4BDC-A401-2F1F3416E4F6}"/>
              </a:ext>
            </a:extLst>
          </p:cNvPr>
          <p:cNvSpPr>
            <a:spLocks noGrp="1"/>
          </p:cNvSpPr>
          <p:nvPr>
            <p:ph type="title"/>
          </p:nvPr>
        </p:nvSpPr>
        <p:spPr/>
        <p:txBody>
          <a:bodyPr/>
          <a:lstStyle/>
          <a:p>
            <a:r>
              <a:rPr lang="en-GB" dirty="0">
                <a:latin typeface="Comic Sans MS" panose="030F0702030302020204" pitchFamily="66" charset="0"/>
              </a:rPr>
              <a:t>Up in the air</a:t>
            </a:r>
          </a:p>
        </p:txBody>
      </p:sp>
      <p:pic>
        <p:nvPicPr>
          <p:cNvPr id="6" name="Picture Placeholder 5">
            <a:extLst>
              <a:ext uri="{FF2B5EF4-FFF2-40B4-BE49-F238E27FC236}">
                <a16:creationId xmlns:a16="http://schemas.microsoft.com/office/drawing/2014/main" id="{F8287F37-2A0A-471F-B1C0-622AEBBB8507}"/>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3551" t="8227" r="49715" b="-8227"/>
          <a:stretch/>
        </p:blipFill>
        <p:spPr>
          <a:xfrm>
            <a:off x="6547870" y="1143000"/>
            <a:ext cx="3227193" cy="4572000"/>
          </a:xfrm>
        </p:spPr>
      </p:pic>
      <p:sp>
        <p:nvSpPr>
          <p:cNvPr id="4" name="Text Placeholder 3">
            <a:extLst>
              <a:ext uri="{FF2B5EF4-FFF2-40B4-BE49-F238E27FC236}">
                <a16:creationId xmlns:a16="http://schemas.microsoft.com/office/drawing/2014/main" id="{7AF30A8D-C8AC-4C90-BAEE-2065F2339454}"/>
              </a:ext>
            </a:extLst>
          </p:cNvPr>
          <p:cNvSpPr>
            <a:spLocks noGrp="1"/>
          </p:cNvSpPr>
          <p:nvPr>
            <p:ph type="body" sz="half" idx="2"/>
          </p:nvPr>
        </p:nvSpPr>
        <p:spPr>
          <a:xfrm>
            <a:off x="1154954" y="3657599"/>
            <a:ext cx="3859212" cy="2467429"/>
          </a:xfrm>
        </p:spPr>
        <p:txBody>
          <a:bodyPr>
            <a:normAutofit fontScale="92500" lnSpcReduction="10000"/>
          </a:bodyPr>
          <a:lstStyle/>
          <a:p>
            <a:r>
              <a:rPr lang="en-GB" sz="1900" dirty="0">
                <a:latin typeface="Comic Sans MS" panose="030F0702030302020204" pitchFamily="66" charset="0"/>
              </a:rPr>
              <a:t>How many times can you pat the balloon in to the air before it falls to the ground?</a:t>
            </a:r>
          </a:p>
          <a:p>
            <a:r>
              <a:rPr lang="en-GB" sz="1900" dirty="0">
                <a:latin typeface="Comic Sans MS" panose="030F0702030302020204" pitchFamily="66" charset="0"/>
              </a:rPr>
              <a:t>You could mark your score each time on a number line or even a 100 square if you are really good at this! </a:t>
            </a:r>
          </a:p>
          <a:p>
            <a:r>
              <a:rPr lang="en-GB" sz="1900" dirty="0">
                <a:latin typeface="Comic Sans MS" panose="030F0702030302020204" pitchFamily="66" charset="0"/>
              </a:rPr>
              <a:t>What is your highest score?</a:t>
            </a:r>
          </a:p>
          <a:p>
            <a:endParaRPr lang="en-GB" dirty="0"/>
          </a:p>
          <a:p>
            <a:endParaRPr lang="en-GB" dirty="0"/>
          </a:p>
        </p:txBody>
      </p:sp>
      <p:pic>
        <p:nvPicPr>
          <p:cNvPr id="8" name="Picture 7">
            <a:extLst>
              <a:ext uri="{FF2B5EF4-FFF2-40B4-BE49-F238E27FC236}">
                <a16:creationId xmlns:a16="http://schemas.microsoft.com/office/drawing/2014/main" id="{A1988BB2-FC54-4170-9432-D84C7B8CF57F}"/>
              </a:ext>
            </a:extLst>
          </p:cNvPr>
          <p:cNvPicPr>
            <a:picLocks noChangeAspect="1"/>
          </p:cNvPicPr>
          <p:nvPr/>
        </p:nvPicPr>
        <p:blipFill rotWithShape="1">
          <a:blip r:embed="rId3">
            <a:extLst>
              <a:ext uri="{28A0092B-C50C-407E-A947-70E740481C1C}">
                <a14:useLocalDpi xmlns:a14="http://schemas.microsoft.com/office/drawing/2010/main" val="0"/>
              </a:ext>
            </a:extLst>
          </a:blip>
          <a:srcRect l="3676" r="9771"/>
          <a:stretch/>
        </p:blipFill>
        <p:spPr>
          <a:xfrm rot="1086450">
            <a:off x="8836184" y="3640137"/>
            <a:ext cx="2934901" cy="2400754"/>
          </a:xfrm>
          <a:prstGeom prst="rect">
            <a:avLst/>
          </a:prstGeom>
        </p:spPr>
      </p:pic>
    </p:spTree>
    <p:extLst>
      <p:ext uri="{BB962C8B-B14F-4D97-AF65-F5344CB8AC3E}">
        <p14:creationId xmlns:p14="http://schemas.microsoft.com/office/powerpoint/2010/main" val="2861733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B42ED-7D57-4BDC-A401-2F1F3416E4F6}"/>
              </a:ext>
            </a:extLst>
          </p:cNvPr>
          <p:cNvSpPr>
            <a:spLocks noGrp="1"/>
          </p:cNvSpPr>
          <p:nvPr>
            <p:ph type="title"/>
          </p:nvPr>
        </p:nvSpPr>
        <p:spPr/>
        <p:txBody>
          <a:bodyPr/>
          <a:lstStyle/>
          <a:p>
            <a:r>
              <a:rPr lang="en-GB" dirty="0">
                <a:latin typeface="Comic Sans MS" panose="030F0702030302020204" pitchFamily="66" charset="0"/>
              </a:rPr>
              <a:t>Up in the air ~ time challenge</a:t>
            </a:r>
          </a:p>
        </p:txBody>
      </p:sp>
      <p:sp>
        <p:nvSpPr>
          <p:cNvPr id="4" name="Text Placeholder 3">
            <a:extLst>
              <a:ext uri="{FF2B5EF4-FFF2-40B4-BE49-F238E27FC236}">
                <a16:creationId xmlns:a16="http://schemas.microsoft.com/office/drawing/2014/main" id="{7AF30A8D-C8AC-4C90-BAEE-2065F2339454}"/>
              </a:ext>
            </a:extLst>
          </p:cNvPr>
          <p:cNvSpPr>
            <a:spLocks noGrp="1"/>
          </p:cNvSpPr>
          <p:nvPr>
            <p:ph type="body" sz="half" idx="2"/>
          </p:nvPr>
        </p:nvSpPr>
        <p:spPr>
          <a:xfrm>
            <a:off x="1154954" y="3657599"/>
            <a:ext cx="3859212" cy="2467429"/>
          </a:xfrm>
        </p:spPr>
        <p:txBody>
          <a:bodyPr>
            <a:normAutofit/>
          </a:bodyPr>
          <a:lstStyle/>
          <a:p>
            <a:r>
              <a:rPr lang="en-GB" sz="1900" dirty="0">
                <a:latin typeface="Comic Sans MS" panose="030F0702030302020204" pitchFamily="66" charset="0"/>
              </a:rPr>
              <a:t>How many times can you pat the balloon in to the air in 30 seconds or 1 minute?</a:t>
            </a:r>
          </a:p>
          <a:p>
            <a:r>
              <a:rPr lang="en-GB" sz="1900" dirty="0">
                <a:latin typeface="Comic Sans MS" panose="030F0702030302020204" pitchFamily="66" charset="0"/>
              </a:rPr>
              <a:t>You could play with someone else and work together to keep the balloon off the ground.</a:t>
            </a:r>
          </a:p>
          <a:p>
            <a:endParaRPr lang="en-GB" dirty="0"/>
          </a:p>
          <a:p>
            <a:endParaRPr lang="en-GB" dirty="0"/>
          </a:p>
        </p:txBody>
      </p:sp>
      <p:pic>
        <p:nvPicPr>
          <p:cNvPr id="11" name="Picture Placeholder 10">
            <a:extLst>
              <a:ext uri="{FF2B5EF4-FFF2-40B4-BE49-F238E27FC236}">
                <a16:creationId xmlns:a16="http://schemas.microsoft.com/office/drawing/2014/main" id="{75A04A4B-594F-44C9-8CBD-8CD450F6957D}"/>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852" r="852"/>
          <a:stretch>
            <a:fillRect/>
          </a:stretch>
        </p:blipFill>
        <p:spPr>
          <a:xfrm>
            <a:off x="6096000" y="592667"/>
            <a:ext cx="5892800" cy="4572000"/>
          </a:xfrm>
        </p:spPr>
      </p:pic>
      <p:pic>
        <p:nvPicPr>
          <p:cNvPr id="15364" name="Picture 4" descr="Phone Timer Clipart">
            <a:extLst>
              <a:ext uri="{FF2B5EF4-FFF2-40B4-BE49-F238E27FC236}">
                <a16:creationId xmlns:a16="http://schemas.microsoft.com/office/drawing/2014/main" id="{E4D6F92F-7E72-4D0F-B1EE-27A1E410DC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334362">
            <a:off x="7897359" y="4230688"/>
            <a:ext cx="2028825" cy="2257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1848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B42ED-7D57-4BDC-A401-2F1F3416E4F6}"/>
              </a:ext>
            </a:extLst>
          </p:cNvPr>
          <p:cNvSpPr>
            <a:spLocks noGrp="1"/>
          </p:cNvSpPr>
          <p:nvPr>
            <p:ph type="title"/>
          </p:nvPr>
        </p:nvSpPr>
        <p:spPr/>
        <p:txBody>
          <a:bodyPr/>
          <a:lstStyle/>
          <a:p>
            <a:r>
              <a:rPr lang="en-GB" dirty="0">
                <a:latin typeface="Comic Sans MS" panose="030F0702030302020204" pitchFamily="66" charset="0"/>
              </a:rPr>
              <a:t>Water balloons~ target addition</a:t>
            </a:r>
          </a:p>
        </p:txBody>
      </p:sp>
      <p:sp>
        <p:nvSpPr>
          <p:cNvPr id="4" name="Text Placeholder 3">
            <a:extLst>
              <a:ext uri="{FF2B5EF4-FFF2-40B4-BE49-F238E27FC236}">
                <a16:creationId xmlns:a16="http://schemas.microsoft.com/office/drawing/2014/main" id="{7AF30A8D-C8AC-4C90-BAEE-2065F2339454}"/>
              </a:ext>
            </a:extLst>
          </p:cNvPr>
          <p:cNvSpPr>
            <a:spLocks noGrp="1"/>
          </p:cNvSpPr>
          <p:nvPr>
            <p:ph type="body" sz="half" idx="2"/>
          </p:nvPr>
        </p:nvSpPr>
        <p:spPr>
          <a:xfrm>
            <a:off x="1154954" y="3657599"/>
            <a:ext cx="3859212" cy="2467429"/>
          </a:xfrm>
        </p:spPr>
        <p:txBody>
          <a:bodyPr>
            <a:normAutofit fontScale="92500" lnSpcReduction="20000"/>
          </a:bodyPr>
          <a:lstStyle/>
          <a:p>
            <a:r>
              <a:rPr lang="en-GB" sz="1900" dirty="0">
                <a:latin typeface="Comic Sans MS" panose="030F0702030302020204" pitchFamily="66" charset="0"/>
              </a:rPr>
              <a:t>Fill the balloons with water to make them heavier.</a:t>
            </a:r>
          </a:p>
          <a:p>
            <a:r>
              <a:rPr lang="en-GB" sz="1900" dirty="0">
                <a:latin typeface="Comic Sans MS" panose="030F0702030302020204" pitchFamily="66" charset="0"/>
              </a:rPr>
              <a:t>Create some targets with a score for each target.</a:t>
            </a:r>
          </a:p>
          <a:p>
            <a:r>
              <a:rPr lang="en-GB" sz="1900" dirty="0">
                <a:latin typeface="Comic Sans MS" panose="030F0702030302020204" pitchFamily="66" charset="0"/>
              </a:rPr>
              <a:t>Take in turns to throw a balloon. You could have 3 goes each.</a:t>
            </a:r>
          </a:p>
          <a:p>
            <a:r>
              <a:rPr lang="en-GB" sz="1900" dirty="0">
                <a:latin typeface="Comic Sans MS" panose="030F0702030302020204" pitchFamily="66" charset="0"/>
              </a:rPr>
              <a:t>Add up your score. Add up the score at the end to see who has the biggest score and wins.</a:t>
            </a:r>
          </a:p>
          <a:p>
            <a:endParaRPr lang="en-GB" dirty="0"/>
          </a:p>
          <a:p>
            <a:endParaRPr lang="en-GB" dirty="0"/>
          </a:p>
        </p:txBody>
      </p:sp>
      <p:pic>
        <p:nvPicPr>
          <p:cNvPr id="6" name="Picture Placeholder 5">
            <a:extLst>
              <a:ext uri="{FF2B5EF4-FFF2-40B4-BE49-F238E27FC236}">
                <a16:creationId xmlns:a16="http://schemas.microsoft.com/office/drawing/2014/main" id="{F671F820-1EFF-4C3C-BAC0-F686CF306AE0}"/>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14705" t="16231" r="14705" b="15462"/>
          <a:stretch/>
        </p:blipFill>
        <p:spPr>
          <a:xfrm>
            <a:off x="8769097" y="1347491"/>
            <a:ext cx="3227193" cy="3123028"/>
          </a:xfrm>
        </p:spPr>
      </p:pic>
      <p:sp>
        <p:nvSpPr>
          <p:cNvPr id="7" name="Speech Bubble: Oval 6">
            <a:extLst>
              <a:ext uri="{FF2B5EF4-FFF2-40B4-BE49-F238E27FC236}">
                <a16:creationId xmlns:a16="http://schemas.microsoft.com/office/drawing/2014/main" id="{6708FD37-99B4-4AB3-90AC-630FD7EC7915}"/>
              </a:ext>
            </a:extLst>
          </p:cNvPr>
          <p:cNvSpPr/>
          <p:nvPr/>
        </p:nvSpPr>
        <p:spPr>
          <a:xfrm>
            <a:off x="5988383" y="459739"/>
            <a:ext cx="2780714" cy="2467188"/>
          </a:xfrm>
          <a:prstGeom prst="wedgeEllipseCallout">
            <a:avLst>
              <a:gd name="adj1" fmla="val 40887"/>
              <a:gd name="adj2" fmla="val 5451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You might want to make the biggest number the one that is furthest away and hardest to get.</a:t>
            </a:r>
          </a:p>
        </p:txBody>
      </p:sp>
      <p:sp>
        <p:nvSpPr>
          <p:cNvPr id="8" name="TextBox 7">
            <a:extLst>
              <a:ext uri="{FF2B5EF4-FFF2-40B4-BE49-F238E27FC236}">
                <a16:creationId xmlns:a16="http://schemas.microsoft.com/office/drawing/2014/main" id="{1DC580D5-B1D0-42BF-A679-9B430C55CA6E}"/>
              </a:ext>
            </a:extLst>
          </p:cNvPr>
          <p:cNvSpPr txBox="1"/>
          <p:nvPr/>
        </p:nvSpPr>
        <p:spPr>
          <a:xfrm>
            <a:off x="6443003" y="4864178"/>
            <a:ext cx="5022166" cy="646331"/>
          </a:xfrm>
          <a:prstGeom prst="rect">
            <a:avLst/>
          </a:prstGeom>
          <a:noFill/>
        </p:spPr>
        <p:txBody>
          <a:bodyPr wrap="square" rtlCol="0">
            <a:spAutoFit/>
          </a:bodyPr>
          <a:lstStyle/>
          <a:p>
            <a:r>
              <a:rPr lang="en-GB" dirty="0">
                <a:latin typeface="Comic Sans MS" panose="030F0702030302020204" pitchFamily="66" charset="0"/>
              </a:rPr>
              <a:t>You could use ten frames, a number line or a 100 square to add up the score.</a:t>
            </a:r>
          </a:p>
        </p:txBody>
      </p:sp>
    </p:spTree>
    <p:extLst>
      <p:ext uri="{BB962C8B-B14F-4D97-AF65-F5344CB8AC3E}">
        <p14:creationId xmlns:p14="http://schemas.microsoft.com/office/powerpoint/2010/main" val="294922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B42ED-7D57-4BDC-A401-2F1F3416E4F6}"/>
              </a:ext>
            </a:extLst>
          </p:cNvPr>
          <p:cNvSpPr>
            <a:spLocks noGrp="1"/>
          </p:cNvSpPr>
          <p:nvPr>
            <p:ph type="title"/>
          </p:nvPr>
        </p:nvSpPr>
        <p:spPr/>
        <p:txBody>
          <a:bodyPr>
            <a:normAutofit fontScale="90000"/>
          </a:bodyPr>
          <a:lstStyle/>
          <a:p>
            <a:r>
              <a:rPr lang="en-GB" dirty="0">
                <a:latin typeface="Comic Sans MS" panose="030F0702030302020204" pitchFamily="66" charset="0"/>
              </a:rPr>
              <a:t>Water balloons~ number recognition</a:t>
            </a:r>
          </a:p>
        </p:txBody>
      </p:sp>
      <p:sp>
        <p:nvSpPr>
          <p:cNvPr id="4" name="Text Placeholder 3">
            <a:extLst>
              <a:ext uri="{FF2B5EF4-FFF2-40B4-BE49-F238E27FC236}">
                <a16:creationId xmlns:a16="http://schemas.microsoft.com/office/drawing/2014/main" id="{7AF30A8D-C8AC-4C90-BAEE-2065F2339454}"/>
              </a:ext>
            </a:extLst>
          </p:cNvPr>
          <p:cNvSpPr>
            <a:spLocks noGrp="1"/>
          </p:cNvSpPr>
          <p:nvPr>
            <p:ph type="body" sz="half" idx="2"/>
          </p:nvPr>
        </p:nvSpPr>
        <p:spPr>
          <a:xfrm>
            <a:off x="1105775" y="3429000"/>
            <a:ext cx="3859212" cy="2467429"/>
          </a:xfrm>
        </p:spPr>
        <p:txBody>
          <a:bodyPr>
            <a:normAutofit fontScale="77500" lnSpcReduction="20000"/>
          </a:bodyPr>
          <a:lstStyle/>
          <a:p>
            <a:r>
              <a:rPr lang="en-GB" sz="1900" dirty="0">
                <a:latin typeface="Comic Sans MS" panose="030F0702030302020204" pitchFamily="66" charset="0"/>
              </a:rPr>
              <a:t>If there are some numerals that your child has trouble remembering, this challenge could be a fun way of helping!</a:t>
            </a:r>
          </a:p>
          <a:p>
            <a:r>
              <a:rPr lang="en-GB" sz="1900" dirty="0">
                <a:latin typeface="Comic Sans MS" panose="030F0702030302020204" pitchFamily="66" charset="0"/>
              </a:rPr>
              <a:t>Write the tricky numerals  on a wall or on a path or paving slab in chalk.</a:t>
            </a:r>
          </a:p>
          <a:p>
            <a:r>
              <a:rPr lang="en-GB" sz="1900" dirty="0">
                <a:latin typeface="Comic Sans MS" panose="030F0702030302020204" pitchFamily="66" charset="0"/>
              </a:rPr>
              <a:t>Your child throws and bursts the balloons on the numeral targets saying the number each time and keeps going until the number has been washed off (or you run out of balloons!)</a:t>
            </a:r>
          </a:p>
          <a:p>
            <a:endParaRPr lang="en-GB" dirty="0"/>
          </a:p>
          <a:p>
            <a:endParaRPr lang="en-GB" dirty="0"/>
          </a:p>
        </p:txBody>
      </p:sp>
      <p:pic>
        <p:nvPicPr>
          <p:cNvPr id="10" name="Picture Placeholder 9">
            <a:extLst>
              <a:ext uri="{FF2B5EF4-FFF2-40B4-BE49-F238E27FC236}">
                <a16:creationId xmlns:a16="http://schemas.microsoft.com/office/drawing/2014/main" id="{A199D57A-8C61-4ED7-8FA3-908E2233E28B}"/>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23646" r="41047"/>
          <a:stretch/>
        </p:blipFill>
        <p:spPr>
          <a:xfrm>
            <a:off x="6860060" y="584106"/>
            <a:ext cx="2736807" cy="5788259"/>
          </a:xfrm>
        </p:spPr>
      </p:pic>
      <p:sp>
        <p:nvSpPr>
          <p:cNvPr id="11" name="Speech Bubble: Oval 10">
            <a:extLst>
              <a:ext uri="{FF2B5EF4-FFF2-40B4-BE49-F238E27FC236}">
                <a16:creationId xmlns:a16="http://schemas.microsoft.com/office/drawing/2014/main" id="{1FC488F7-7D36-42E6-8CD7-BACCEE145DBF}"/>
              </a:ext>
            </a:extLst>
          </p:cNvPr>
          <p:cNvSpPr/>
          <p:nvPr/>
        </p:nvSpPr>
        <p:spPr>
          <a:xfrm>
            <a:off x="9330205" y="1142998"/>
            <a:ext cx="2161735" cy="2335237"/>
          </a:xfrm>
          <a:prstGeom prst="wedgeEllipseCallout">
            <a:avLst>
              <a:gd name="adj1" fmla="val -57926"/>
              <a:gd name="adj2" fmla="val 12153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You could write numerals on a patio or path.</a:t>
            </a:r>
          </a:p>
        </p:txBody>
      </p:sp>
      <p:pic>
        <p:nvPicPr>
          <p:cNvPr id="13" name="Picture 12">
            <a:extLst>
              <a:ext uri="{FF2B5EF4-FFF2-40B4-BE49-F238E27FC236}">
                <a16:creationId xmlns:a16="http://schemas.microsoft.com/office/drawing/2014/main" id="{39B23872-3B56-496F-A7FA-4DFBD70A15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50689">
            <a:off x="10025269" y="3792071"/>
            <a:ext cx="1685925" cy="2714625"/>
          </a:xfrm>
          <a:prstGeom prst="rect">
            <a:avLst/>
          </a:prstGeom>
        </p:spPr>
      </p:pic>
    </p:spTree>
    <p:extLst>
      <p:ext uri="{BB962C8B-B14F-4D97-AF65-F5344CB8AC3E}">
        <p14:creationId xmlns:p14="http://schemas.microsoft.com/office/powerpoint/2010/main" val="1574285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86746-2D53-4422-AE7B-38310BEB6892}"/>
              </a:ext>
            </a:extLst>
          </p:cNvPr>
          <p:cNvSpPr>
            <a:spLocks noGrp="1"/>
          </p:cNvSpPr>
          <p:nvPr>
            <p:ph type="title"/>
          </p:nvPr>
        </p:nvSpPr>
        <p:spPr>
          <a:xfrm>
            <a:off x="1154954" y="1693333"/>
            <a:ext cx="4134497" cy="1735667"/>
          </a:xfrm>
        </p:spPr>
        <p:txBody>
          <a:bodyPr>
            <a:normAutofit fontScale="90000"/>
          </a:bodyPr>
          <a:lstStyle/>
          <a:p>
            <a:r>
              <a:rPr lang="en-GB" dirty="0">
                <a:latin typeface="Lucida Handwriting" panose="03010101010101010101" pitchFamily="66" charset="0"/>
              </a:rPr>
              <a:t>Water balloons ~ addition and subtraction</a:t>
            </a:r>
          </a:p>
        </p:txBody>
      </p:sp>
      <p:pic>
        <p:nvPicPr>
          <p:cNvPr id="6" name="Picture Placeholder 5">
            <a:extLst>
              <a:ext uri="{FF2B5EF4-FFF2-40B4-BE49-F238E27FC236}">
                <a16:creationId xmlns:a16="http://schemas.microsoft.com/office/drawing/2014/main" id="{BB9A2991-31B8-4D13-88E6-62ABA7721E2D}"/>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4508" t="21769" r="4508"/>
          <a:stretch/>
        </p:blipFill>
        <p:spPr>
          <a:xfrm>
            <a:off x="6561938" y="1069144"/>
            <a:ext cx="4049064" cy="4487594"/>
          </a:xfrm>
        </p:spPr>
      </p:pic>
      <p:sp>
        <p:nvSpPr>
          <p:cNvPr id="4" name="Text Placeholder 3">
            <a:extLst>
              <a:ext uri="{FF2B5EF4-FFF2-40B4-BE49-F238E27FC236}">
                <a16:creationId xmlns:a16="http://schemas.microsoft.com/office/drawing/2014/main" id="{BEA610A6-117D-43D0-8887-094B0E48F678}"/>
              </a:ext>
            </a:extLst>
          </p:cNvPr>
          <p:cNvSpPr>
            <a:spLocks noGrp="1"/>
          </p:cNvSpPr>
          <p:nvPr>
            <p:ph type="body" sz="half" idx="2"/>
          </p:nvPr>
        </p:nvSpPr>
        <p:spPr/>
        <p:txBody>
          <a:bodyPr>
            <a:noAutofit/>
          </a:bodyPr>
          <a:lstStyle/>
          <a:p>
            <a:r>
              <a:rPr lang="en-GB" sz="1200" dirty="0">
                <a:latin typeface="Comic Sans MS" panose="030F0702030302020204" pitchFamily="66" charset="0"/>
              </a:rPr>
              <a:t>On the balloons write addition or subtraction sentences to 5 or to 10. For example 6 + 4 =  or  6 – 2 = .</a:t>
            </a:r>
          </a:p>
          <a:p>
            <a:r>
              <a:rPr lang="en-GB" sz="1200" dirty="0">
                <a:latin typeface="Comic Sans MS" panose="030F0702030302020204" pitchFamily="66" charset="0"/>
              </a:rPr>
              <a:t>On targets – drawn hoops/patio tiles/buckets – write the answers.</a:t>
            </a:r>
          </a:p>
          <a:p>
            <a:r>
              <a:rPr lang="en-GB" sz="1200" dirty="0">
                <a:latin typeface="Comic Sans MS" panose="030F0702030302020204" pitchFamily="66" charset="0"/>
              </a:rPr>
              <a:t>Your child works out the answer and throws the balloon in to or on to  the target.</a:t>
            </a:r>
          </a:p>
          <a:p>
            <a:r>
              <a:rPr lang="en-GB" sz="1200" dirty="0">
                <a:latin typeface="Comic Sans MS" panose="030F0702030302020204" pitchFamily="66" charset="0"/>
              </a:rPr>
              <a:t>How quickly can your child find answers to 3 balloons. Can they do it more quickly next time?</a:t>
            </a:r>
          </a:p>
        </p:txBody>
      </p:sp>
    </p:spTree>
    <p:extLst>
      <p:ext uri="{BB962C8B-B14F-4D97-AF65-F5344CB8AC3E}">
        <p14:creationId xmlns:p14="http://schemas.microsoft.com/office/powerpoint/2010/main" val="1538658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F35D-FF25-4FE6-9BCD-5975D20FFDBA}"/>
              </a:ext>
            </a:extLst>
          </p:cNvPr>
          <p:cNvSpPr>
            <a:spLocks noGrp="1"/>
          </p:cNvSpPr>
          <p:nvPr>
            <p:ph type="title"/>
          </p:nvPr>
        </p:nvSpPr>
        <p:spPr>
          <a:xfrm>
            <a:off x="773980" y="1295400"/>
            <a:ext cx="3827517" cy="1600200"/>
          </a:xfrm>
        </p:spPr>
        <p:txBody>
          <a:bodyPr/>
          <a:lstStyle/>
          <a:p>
            <a:pPr algn="ctr"/>
            <a:r>
              <a:rPr lang="en-GB" dirty="0"/>
              <a:t>Challenge 3</a:t>
            </a:r>
          </a:p>
        </p:txBody>
      </p:sp>
      <p:sp>
        <p:nvSpPr>
          <p:cNvPr id="3" name="Content Placeholder 2">
            <a:extLst>
              <a:ext uri="{FF2B5EF4-FFF2-40B4-BE49-F238E27FC236}">
                <a16:creationId xmlns:a16="http://schemas.microsoft.com/office/drawing/2014/main" id="{B77105A8-9593-4324-9534-913104DD5D19}"/>
              </a:ext>
            </a:extLst>
          </p:cNvPr>
          <p:cNvSpPr>
            <a:spLocks noGrp="1"/>
          </p:cNvSpPr>
          <p:nvPr>
            <p:ph idx="1"/>
          </p:nvPr>
        </p:nvSpPr>
        <p:spPr>
          <a:xfrm>
            <a:off x="5489676" y="2443648"/>
            <a:ext cx="5928344" cy="3788787"/>
          </a:xfrm>
        </p:spPr>
        <p:txBody>
          <a:bodyPr>
            <a:normAutofit lnSpcReduction="10000"/>
          </a:bodyPr>
          <a:lstStyle/>
          <a:p>
            <a:pPr marL="0" indent="0" algn="ctr">
              <a:buNone/>
            </a:pPr>
            <a:r>
              <a:rPr lang="en-GB" b="1" dirty="0">
                <a:latin typeface="Lucida Handwriting" panose="03010101010101010101" pitchFamily="66" charset="0"/>
              </a:rPr>
              <a:t>Hold a party.</a:t>
            </a:r>
          </a:p>
          <a:p>
            <a:pPr marL="0" indent="0" algn="ctr">
              <a:buNone/>
            </a:pPr>
            <a:endParaRPr lang="en-GB" b="1" dirty="0">
              <a:latin typeface="Lucida Handwriting" panose="03010101010101010101" pitchFamily="66" charset="0"/>
            </a:endParaRPr>
          </a:p>
          <a:p>
            <a:r>
              <a:rPr lang="en-GB" dirty="0">
                <a:latin typeface="Lucida Handwriting" panose="03010101010101010101" pitchFamily="66" charset="0"/>
              </a:rPr>
              <a:t>Glamorous Elephant is very happy because her best friend, Bear, is feeling better after being poorly.</a:t>
            </a:r>
          </a:p>
          <a:p>
            <a:r>
              <a:rPr lang="en-GB" dirty="0">
                <a:latin typeface="Lucida Handwriting" panose="03010101010101010101" pitchFamily="66" charset="0"/>
              </a:rPr>
              <a:t>Glamorous Elephant is holding a ‘Feeling better party’  and is inviting some friends.</a:t>
            </a:r>
          </a:p>
          <a:p>
            <a:r>
              <a:rPr lang="en-GB" dirty="0">
                <a:latin typeface="Lucida Handwriting" panose="03010101010101010101" pitchFamily="66" charset="0"/>
              </a:rPr>
              <a:t>You might like to hold a party for your toys.</a:t>
            </a:r>
          </a:p>
          <a:p>
            <a:r>
              <a:rPr lang="en-GB" dirty="0">
                <a:latin typeface="Lucida Handwriting" panose="03010101010101010101" pitchFamily="66" charset="0"/>
              </a:rPr>
              <a:t>Look on the next slide to see what Glamorous Elephant did.</a:t>
            </a:r>
          </a:p>
          <a:p>
            <a:pPr marL="0" indent="0">
              <a:buNone/>
            </a:pPr>
            <a:endParaRPr lang="en-GB" dirty="0">
              <a:latin typeface="Lucida Handwriting" panose="03010101010101010101" pitchFamily="66" charset="0"/>
            </a:endParaRPr>
          </a:p>
          <a:p>
            <a:pPr marL="0" indent="0">
              <a:buNone/>
            </a:pPr>
            <a:endParaRPr lang="en-GB" dirty="0">
              <a:latin typeface="Comic Sans MS" panose="030F0702030302020204" pitchFamily="66" charset="0"/>
            </a:endParaRPr>
          </a:p>
        </p:txBody>
      </p:sp>
      <p:sp>
        <p:nvSpPr>
          <p:cNvPr id="5" name="Text Placeholder 4">
            <a:extLst>
              <a:ext uri="{FF2B5EF4-FFF2-40B4-BE49-F238E27FC236}">
                <a16:creationId xmlns:a16="http://schemas.microsoft.com/office/drawing/2014/main" id="{7D526D43-3255-4679-ABC5-34F6DAE970A2}"/>
              </a:ext>
            </a:extLst>
          </p:cNvPr>
          <p:cNvSpPr>
            <a:spLocks noGrp="1"/>
          </p:cNvSpPr>
          <p:nvPr>
            <p:ph type="body" sz="half" idx="2"/>
          </p:nvPr>
        </p:nvSpPr>
        <p:spPr>
          <a:xfrm>
            <a:off x="1154954" y="3129281"/>
            <a:ext cx="2793158" cy="299720"/>
          </a:xfrm>
        </p:spPr>
        <p:txBody>
          <a:bodyPr>
            <a:normAutofit lnSpcReduction="10000"/>
          </a:bodyPr>
          <a:lstStyle/>
          <a:p>
            <a:pPr algn="ctr"/>
            <a:r>
              <a:rPr lang="en-GB" dirty="0">
                <a:latin typeface="Lucida Handwriting" panose="03010101010101010101" pitchFamily="66" charset="0"/>
              </a:rPr>
              <a:t>Party time</a:t>
            </a:r>
          </a:p>
          <a:p>
            <a:pPr algn="ctr"/>
            <a:endParaRPr lang="en-GB" dirty="0">
              <a:latin typeface="Lucida Handwriting" panose="03010101010101010101" pitchFamily="66" charset="0"/>
            </a:endParaRPr>
          </a:p>
        </p:txBody>
      </p:sp>
      <p:pic>
        <p:nvPicPr>
          <p:cNvPr id="11266" name="Picture 2" descr="Tips for Throwing a Teddy Bears Picnic 1st Birthday Party - Mom in ...">
            <a:extLst>
              <a:ext uri="{FF2B5EF4-FFF2-40B4-BE49-F238E27FC236}">
                <a16:creationId xmlns:a16="http://schemas.microsoft.com/office/drawing/2014/main" id="{719EA665-8F98-4469-9116-46BDB6AFCE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334" b="38805"/>
          <a:stretch/>
        </p:blipFill>
        <p:spPr bwMode="auto">
          <a:xfrm>
            <a:off x="595375" y="3508998"/>
            <a:ext cx="4164496" cy="165808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7F4F5153-5C5F-47A6-A170-CB6D54468C8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220686" y="179648"/>
            <a:ext cx="7750628" cy="1961528"/>
          </a:xfrm>
          <a:prstGeom prst="rect">
            <a:avLst/>
          </a:prstGeom>
        </p:spPr>
      </p:pic>
    </p:spTree>
    <p:extLst>
      <p:ext uri="{BB962C8B-B14F-4D97-AF65-F5344CB8AC3E}">
        <p14:creationId xmlns:p14="http://schemas.microsoft.com/office/powerpoint/2010/main" val="2937813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75F6D-926C-493E-9858-FDF748F5F78F}"/>
              </a:ext>
            </a:extLst>
          </p:cNvPr>
          <p:cNvSpPr>
            <a:spLocks noGrp="1"/>
          </p:cNvSpPr>
          <p:nvPr>
            <p:ph type="title"/>
          </p:nvPr>
        </p:nvSpPr>
        <p:spPr>
          <a:xfrm>
            <a:off x="1154954" y="973668"/>
            <a:ext cx="9425960" cy="419703"/>
          </a:xfrm>
        </p:spPr>
        <p:txBody>
          <a:bodyPr/>
          <a:lstStyle/>
          <a:p>
            <a:r>
              <a:rPr lang="en-GB" dirty="0">
                <a:latin typeface="Lucida Handwriting" panose="03010101010101010101" pitchFamily="66" charset="0"/>
              </a:rPr>
              <a:t>What did Glamorous Elephant do?</a:t>
            </a:r>
          </a:p>
        </p:txBody>
      </p:sp>
      <p:sp>
        <p:nvSpPr>
          <p:cNvPr id="5" name="Text Placeholder 4">
            <a:extLst>
              <a:ext uri="{FF2B5EF4-FFF2-40B4-BE49-F238E27FC236}">
                <a16:creationId xmlns:a16="http://schemas.microsoft.com/office/drawing/2014/main" id="{DDF51900-A295-471B-8E8D-5394D865E1B8}"/>
              </a:ext>
            </a:extLst>
          </p:cNvPr>
          <p:cNvSpPr>
            <a:spLocks noGrp="1"/>
          </p:cNvSpPr>
          <p:nvPr>
            <p:ph type="body" sz="half" idx="18"/>
          </p:nvPr>
        </p:nvSpPr>
        <p:spPr>
          <a:xfrm>
            <a:off x="1154954" y="4937427"/>
            <a:ext cx="3050438" cy="917952"/>
          </a:xfrm>
        </p:spPr>
        <p:txBody>
          <a:bodyPr>
            <a:noAutofit/>
          </a:bodyPr>
          <a:lstStyle/>
          <a:p>
            <a:r>
              <a:rPr lang="en-GB" sz="2400" dirty="0">
                <a:latin typeface="Comic Sans MS" panose="030F0702030302020204" pitchFamily="66" charset="0"/>
              </a:rPr>
              <a:t>She cut out triangles to make bunting.</a:t>
            </a:r>
          </a:p>
        </p:txBody>
      </p:sp>
      <p:sp>
        <p:nvSpPr>
          <p:cNvPr id="8" name="Text Placeholder 7">
            <a:extLst>
              <a:ext uri="{FF2B5EF4-FFF2-40B4-BE49-F238E27FC236}">
                <a16:creationId xmlns:a16="http://schemas.microsoft.com/office/drawing/2014/main" id="{5714AF10-BF02-4208-A323-9FCF5A53256E}"/>
              </a:ext>
            </a:extLst>
          </p:cNvPr>
          <p:cNvSpPr>
            <a:spLocks noGrp="1"/>
          </p:cNvSpPr>
          <p:nvPr>
            <p:ph type="body" sz="half" idx="19"/>
          </p:nvPr>
        </p:nvSpPr>
        <p:spPr>
          <a:xfrm>
            <a:off x="4658992" y="4739061"/>
            <a:ext cx="3050438" cy="917952"/>
          </a:xfrm>
        </p:spPr>
        <p:txBody>
          <a:bodyPr>
            <a:noAutofit/>
          </a:bodyPr>
          <a:lstStyle/>
          <a:p>
            <a:r>
              <a:rPr lang="en-GB" sz="2400" dirty="0">
                <a:latin typeface="Comic Sans MS" panose="030F0702030302020204" pitchFamily="66" charset="0"/>
              </a:rPr>
              <a:t>She cut circles and made them in to cones for party hats.</a:t>
            </a:r>
          </a:p>
        </p:txBody>
      </p:sp>
      <p:pic>
        <p:nvPicPr>
          <p:cNvPr id="38" name="Picture Placeholder 37">
            <a:extLst>
              <a:ext uri="{FF2B5EF4-FFF2-40B4-BE49-F238E27FC236}">
                <a16:creationId xmlns:a16="http://schemas.microsoft.com/office/drawing/2014/main" id="{EA2BC74D-55C6-4004-8859-4A8B9C1FC0C1}"/>
              </a:ext>
            </a:extLst>
          </p:cNvPr>
          <p:cNvPicPr>
            <a:picLocks noGrp="1" noChangeAspect="1"/>
          </p:cNvPicPr>
          <p:nvPr>
            <p:ph type="pic" idx="22"/>
          </p:nvPr>
        </p:nvPicPr>
        <p:blipFill>
          <a:blip r:embed="rId2">
            <a:extLst>
              <a:ext uri="{28A0092B-C50C-407E-A947-70E740481C1C}">
                <a14:useLocalDpi xmlns:a14="http://schemas.microsoft.com/office/drawing/2010/main" val="0"/>
              </a:ext>
            </a:extLst>
          </a:blip>
          <a:srcRect t="10551" b="10551"/>
          <a:stretch>
            <a:fillRect/>
          </a:stretch>
        </p:blipFill>
        <p:spPr>
          <a:xfrm>
            <a:off x="8163031" y="2603499"/>
            <a:ext cx="3170990" cy="1875217"/>
          </a:xfrm>
        </p:spPr>
      </p:pic>
      <p:sp>
        <p:nvSpPr>
          <p:cNvPr id="11" name="Text Placeholder 10">
            <a:extLst>
              <a:ext uri="{FF2B5EF4-FFF2-40B4-BE49-F238E27FC236}">
                <a16:creationId xmlns:a16="http://schemas.microsoft.com/office/drawing/2014/main" id="{FF29375F-5EBD-4104-BD9E-8C5BEBD63CE7}"/>
              </a:ext>
            </a:extLst>
          </p:cNvPr>
          <p:cNvSpPr>
            <a:spLocks noGrp="1"/>
          </p:cNvSpPr>
          <p:nvPr>
            <p:ph type="body" sz="half" idx="20"/>
          </p:nvPr>
        </p:nvSpPr>
        <p:spPr>
          <a:xfrm>
            <a:off x="8163030" y="4518506"/>
            <a:ext cx="3051096" cy="917952"/>
          </a:xfrm>
        </p:spPr>
        <p:txBody>
          <a:bodyPr>
            <a:noAutofit/>
          </a:bodyPr>
          <a:lstStyle/>
          <a:p>
            <a:r>
              <a:rPr lang="en-GB" sz="2400" dirty="0">
                <a:latin typeface="Comic Sans MS" panose="030F0702030302020204" pitchFamily="66" charset="0"/>
              </a:rPr>
              <a:t>She counted out the right number of plates and cups she needed for all the guests.</a:t>
            </a:r>
          </a:p>
        </p:txBody>
      </p:sp>
      <p:pic>
        <p:nvPicPr>
          <p:cNvPr id="67" name="Picture 66">
            <a:extLst>
              <a:ext uri="{FF2B5EF4-FFF2-40B4-BE49-F238E27FC236}">
                <a16:creationId xmlns:a16="http://schemas.microsoft.com/office/drawing/2014/main" id="{A2E10EBD-FC31-4876-8A42-55A58A7D35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0921" y="2501629"/>
            <a:ext cx="2647010" cy="1977088"/>
          </a:xfrm>
          <a:prstGeom prst="rect">
            <a:avLst/>
          </a:prstGeom>
        </p:spPr>
      </p:pic>
      <p:pic>
        <p:nvPicPr>
          <p:cNvPr id="69" name="Picture 68">
            <a:extLst>
              <a:ext uri="{FF2B5EF4-FFF2-40B4-BE49-F238E27FC236}">
                <a16:creationId xmlns:a16="http://schemas.microsoft.com/office/drawing/2014/main" id="{81EB4B1A-C4E0-4B44-AB77-AADDF1BFF8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610" y="2603500"/>
            <a:ext cx="2563893" cy="1915006"/>
          </a:xfrm>
          <a:prstGeom prst="rect">
            <a:avLst/>
          </a:prstGeom>
        </p:spPr>
      </p:pic>
    </p:spTree>
    <p:extLst>
      <p:ext uri="{BB962C8B-B14F-4D97-AF65-F5344CB8AC3E}">
        <p14:creationId xmlns:p14="http://schemas.microsoft.com/office/powerpoint/2010/main" val="2829202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621E6-D18E-4D5B-B19D-DC603FD95C2A}"/>
              </a:ext>
            </a:extLst>
          </p:cNvPr>
          <p:cNvSpPr>
            <a:spLocks noGrp="1"/>
          </p:cNvSpPr>
          <p:nvPr>
            <p:ph type="title"/>
          </p:nvPr>
        </p:nvSpPr>
        <p:spPr/>
        <p:txBody>
          <a:bodyPr/>
          <a:lstStyle/>
          <a:p>
            <a:r>
              <a:rPr lang="en-GB" dirty="0">
                <a:latin typeface="Lucida Handwriting" panose="03010101010101010101" pitchFamily="66" charset="0"/>
              </a:rPr>
              <a:t>Finally</a:t>
            </a:r>
          </a:p>
        </p:txBody>
      </p:sp>
      <p:sp>
        <p:nvSpPr>
          <p:cNvPr id="3" name="TextBox 2">
            <a:extLst>
              <a:ext uri="{FF2B5EF4-FFF2-40B4-BE49-F238E27FC236}">
                <a16:creationId xmlns:a16="http://schemas.microsoft.com/office/drawing/2014/main" id="{C87714CB-9C0D-4B38-87D1-A4BD51669B7B}"/>
              </a:ext>
            </a:extLst>
          </p:cNvPr>
          <p:cNvSpPr txBox="1"/>
          <p:nvPr/>
        </p:nvSpPr>
        <p:spPr>
          <a:xfrm>
            <a:off x="892944" y="3429000"/>
            <a:ext cx="3453769" cy="1938992"/>
          </a:xfrm>
          <a:prstGeom prst="rect">
            <a:avLst/>
          </a:prstGeom>
          <a:noFill/>
        </p:spPr>
        <p:txBody>
          <a:bodyPr wrap="square" rtlCol="0">
            <a:spAutoFit/>
          </a:bodyPr>
          <a:lstStyle/>
          <a:p>
            <a:r>
              <a:rPr lang="en-GB" sz="2400" dirty="0">
                <a:latin typeface="Comic Sans MS" panose="030F0702030302020204" pitchFamily="66" charset="0"/>
              </a:rPr>
              <a:t>Glamourous Elephant shared out the food to make sure she had enough for everyone and that it was fair.</a:t>
            </a:r>
          </a:p>
        </p:txBody>
      </p:sp>
      <p:pic>
        <p:nvPicPr>
          <p:cNvPr id="5" name="Picture 4">
            <a:extLst>
              <a:ext uri="{FF2B5EF4-FFF2-40B4-BE49-F238E27FC236}">
                <a16:creationId xmlns:a16="http://schemas.microsoft.com/office/drawing/2014/main" id="{5934FE47-CECF-480B-B3B5-2440CA19C2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5826" y="2418521"/>
            <a:ext cx="5565913" cy="4174435"/>
          </a:xfrm>
          <a:prstGeom prst="rect">
            <a:avLst/>
          </a:prstGeom>
        </p:spPr>
      </p:pic>
    </p:spTree>
    <p:extLst>
      <p:ext uri="{BB962C8B-B14F-4D97-AF65-F5344CB8AC3E}">
        <p14:creationId xmlns:p14="http://schemas.microsoft.com/office/powerpoint/2010/main" val="2658125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A2D13-4DF7-4A99-AA57-574191003C8C}"/>
              </a:ext>
            </a:extLst>
          </p:cNvPr>
          <p:cNvSpPr>
            <a:spLocks noGrp="1"/>
          </p:cNvSpPr>
          <p:nvPr>
            <p:ph type="title"/>
          </p:nvPr>
        </p:nvSpPr>
        <p:spPr>
          <a:xfrm>
            <a:off x="1154954" y="973668"/>
            <a:ext cx="9745275" cy="706964"/>
          </a:xfrm>
        </p:spPr>
        <p:txBody>
          <a:bodyPr/>
          <a:lstStyle/>
          <a:p>
            <a:r>
              <a:rPr lang="en-GB" dirty="0">
                <a:latin typeface="Lucida Handwriting" panose="03010101010101010101" pitchFamily="66" charset="0"/>
              </a:rPr>
              <a:t>Talking about properties of shapes…</a:t>
            </a:r>
          </a:p>
        </p:txBody>
      </p:sp>
      <p:sp>
        <p:nvSpPr>
          <p:cNvPr id="5" name="TextBox 4">
            <a:extLst>
              <a:ext uri="{FF2B5EF4-FFF2-40B4-BE49-F238E27FC236}">
                <a16:creationId xmlns:a16="http://schemas.microsoft.com/office/drawing/2014/main" id="{ACCAE80B-A731-4D06-835D-ACB01666EBED}"/>
              </a:ext>
            </a:extLst>
          </p:cNvPr>
          <p:cNvSpPr txBox="1"/>
          <p:nvPr/>
        </p:nvSpPr>
        <p:spPr>
          <a:xfrm>
            <a:off x="1154954" y="4107543"/>
            <a:ext cx="2821960" cy="1754326"/>
          </a:xfrm>
          <a:prstGeom prst="rect">
            <a:avLst/>
          </a:prstGeom>
          <a:noFill/>
        </p:spPr>
        <p:txBody>
          <a:bodyPr wrap="square" rtlCol="0">
            <a:spAutoFit/>
          </a:bodyPr>
          <a:lstStyle/>
          <a:p>
            <a:r>
              <a:rPr lang="en-GB" dirty="0">
                <a:latin typeface="Comic Sans MS" panose="030F0702030302020204" pitchFamily="66" charset="0"/>
              </a:rPr>
              <a:t>A triangle is a 2D shape.</a:t>
            </a:r>
          </a:p>
          <a:p>
            <a:endParaRPr lang="en-GB" dirty="0">
              <a:latin typeface="Comic Sans MS" panose="030F0702030302020204" pitchFamily="66" charset="0"/>
            </a:endParaRPr>
          </a:p>
          <a:p>
            <a:r>
              <a:rPr lang="en-GB" dirty="0">
                <a:latin typeface="Comic Sans MS" panose="030F0702030302020204" pitchFamily="66" charset="0"/>
              </a:rPr>
              <a:t>It has 3 straight sides and 3 corners.</a:t>
            </a:r>
          </a:p>
          <a:p>
            <a:endParaRPr lang="en-GB" dirty="0">
              <a:latin typeface="Comic Sans MS" panose="030F0702030302020204" pitchFamily="66" charset="0"/>
            </a:endParaRPr>
          </a:p>
          <a:p>
            <a:r>
              <a:rPr lang="en-GB" dirty="0">
                <a:latin typeface="Comic Sans MS" panose="030F0702030302020204" pitchFamily="66" charset="0"/>
              </a:rPr>
              <a:t>It has 3 straight sides.</a:t>
            </a:r>
          </a:p>
        </p:txBody>
      </p:sp>
      <p:sp>
        <p:nvSpPr>
          <p:cNvPr id="6" name="TextBox 5">
            <a:extLst>
              <a:ext uri="{FF2B5EF4-FFF2-40B4-BE49-F238E27FC236}">
                <a16:creationId xmlns:a16="http://schemas.microsoft.com/office/drawing/2014/main" id="{BF7E9660-5207-4833-8400-E94D347A10B5}"/>
              </a:ext>
            </a:extLst>
          </p:cNvPr>
          <p:cNvSpPr txBox="1"/>
          <p:nvPr/>
        </p:nvSpPr>
        <p:spPr>
          <a:xfrm>
            <a:off x="7592040" y="4114800"/>
            <a:ext cx="2821960" cy="2585323"/>
          </a:xfrm>
          <a:prstGeom prst="rect">
            <a:avLst/>
          </a:prstGeom>
          <a:noFill/>
        </p:spPr>
        <p:txBody>
          <a:bodyPr wrap="square" rtlCol="0">
            <a:spAutoFit/>
          </a:bodyPr>
          <a:lstStyle/>
          <a:p>
            <a:r>
              <a:rPr lang="en-GB" dirty="0">
                <a:latin typeface="Comic Sans MS" panose="030F0702030302020204" pitchFamily="66" charset="0"/>
              </a:rPr>
              <a:t>A cone is a 3D shape.</a:t>
            </a:r>
          </a:p>
          <a:p>
            <a:endParaRPr lang="en-GB" dirty="0">
              <a:latin typeface="Comic Sans MS" panose="030F0702030302020204" pitchFamily="66" charset="0"/>
            </a:endParaRPr>
          </a:p>
          <a:p>
            <a:r>
              <a:rPr lang="en-GB" dirty="0">
                <a:latin typeface="Comic Sans MS" panose="030F0702030302020204" pitchFamily="66" charset="0"/>
              </a:rPr>
              <a:t>It has 2 faces.</a:t>
            </a:r>
          </a:p>
          <a:p>
            <a:endParaRPr lang="en-GB" dirty="0">
              <a:latin typeface="Comic Sans MS" panose="030F0702030302020204" pitchFamily="66" charset="0"/>
            </a:endParaRPr>
          </a:p>
          <a:p>
            <a:r>
              <a:rPr lang="en-GB" dirty="0">
                <a:latin typeface="Comic Sans MS" panose="030F0702030302020204" pitchFamily="66" charset="0"/>
              </a:rPr>
              <a:t>It has 1 flat face that is a circle</a:t>
            </a:r>
          </a:p>
          <a:p>
            <a:endParaRPr lang="en-GB" dirty="0">
              <a:latin typeface="Comic Sans MS" panose="030F0702030302020204" pitchFamily="66" charset="0"/>
            </a:endParaRPr>
          </a:p>
          <a:p>
            <a:r>
              <a:rPr lang="en-GB" dirty="0">
                <a:latin typeface="Comic Sans MS" panose="030F0702030302020204" pitchFamily="66" charset="0"/>
              </a:rPr>
              <a:t>It has 1 curved surface or face.</a:t>
            </a:r>
          </a:p>
        </p:txBody>
      </p:sp>
      <p:sp>
        <p:nvSpPr>
          <p:cNvPr id="8" name="Isosceles Triangle 7">
            <a:extLst>
              <a:ext uri="{FF2B5EF4-FFF2-40B4-BE49-F238E27FC236}">
                <a16:creationId xmlns:a16="http://schemas.microsoft.com/office/drawing/2014/main" id="{DC02BEF3-B562-4C97-99B4-AA9AD46B238B}"/>
              </a:ext>
            </a:extLst>
          </p:cNvPr>
          <p:cNvSpPr/>
          <p:nvPr/>
        </p:nvSpPr>
        <p:spPr>
          <a:xfrm>
            <a:off x="1330036" y="2687782"/>
            <a:ext cx="1440873" cy="104239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Cone 3d Shape Clipart">
            <a:extLst>
              <a:ext uri="{FF2B5EF4-FFF2-40B4-BE49-F238E27FC236}">
                <a16:creationId xmlns:a16="http://schemas.microsoft.com/office/drawing/2014/main" id="{08D20260-8025-4431-846D-C4FF4F8F18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2040" y="2352593"/>
            <a:ext cx="2073793" cy="1712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8141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F35D-FF25-4FE6-9BCD-5975D20FFDBA}"/>
              </a:ext>
            </a:extLst>
          </p:cNvPr>
          <p:cNvSpPr>
            <a:spLocks noGrp="1"/>
          </p:cNvSpPr>
          <p:nvPr>
            <p:ph type="title"/>
          </p:nvPr>
        </p:nvSpPr>
        <p:spPr>
          <a:xfrm>
            <a:off x="560850" y="1295400"/>
            <a:ext cx="4111672" cy="1600200"/>
          </a:xfrm>
        </p:spPr>
        <p:txBody>
          <a:bodyPr/>
          <a:lstStyle/>
          <a:p>
            <a:pPr algn="ctr"/>
            <a:r>
              <a:rPr lang="en-GB" dirty="0"/>
              <a:t>Challenge 4</a:t>
            </a:r>
          </a:p>
        </p:txBody>
      </p:sp>
      <p:sp>
        <p:nvSpPr>
          <p:cNvPr id="3" name="Content Placeholder 2">
            <a:extLst>
              <a:ext uri="{FF2B5EF4-FFF2-40B4-BE49-F238E27FC236}">
                <a16:creationId xmlns:a16="http://schemas.microsoft.com/office/drawing/2014/main" id="{B77105A8-9593-4324-9534-913104DD5D19}"/>
              </a:ext>
            </a:extLst>
          </p:cNvPr>
          <p:cNvSpPr>
            <a:spLocks noGrp="1"/>
          </p:cNvSpPr>
          <p:nvPr>
            <p:ph idx="1"/>
          </p:nvPr>
        </p:nvSpPr>
        <p:spPr>
          <a:xfrm>
            <a:off x="5208823" y="1110708"/>
            <a:ext cx="6422327" cy="2488223"/>
          </a:xfrm>
        </p:spPr>
        <p:txBody>
          <a:bodyPr>
            <a:normAutofit fontScale="92500" lnSpcReduction="20000"/>
          </a:bodyPr>
          <a:lstStyle/>
          <a:p>
            <a:pPr marL="0" indent="0" algn="ctr">
              <a:buNone/>
            </a:pPr>
            <a:r>
              <a:rPr lang="en-GB" sz="3600" b="1" dirty="0">
                <a:latin typeface="Lucida Handwriting" panose="03010101010101010101" pitchFamily="66" charset="0"/>
              </a:rPr>
              <a:t>Ordering by size and measuring.</a:t>
            </a:r>
          </a:p>
          <a:p>
            <a:pPr marL="0" indent="0">
              <a:buNone/>
            </a:pPr>
            <a:r>
              <a:rPr lang="en-GB" dirty="0">
                <a:latin typeface="Comic Sans MS" panose="030F0702030302020204" pitchFamily="66" charset="0"/>
              </a:rPr>
              <a:t>For this challenge you can choose any toys you like; they can be similar ones like in the picture of vehicles or they could be completely different!</a:t>
            </a:r>
          </a:p>
          <a:p>
            <a:pPr marL="0" indent="0">
              <a:buNone/>
            </a:pPr>
            <a:r>
              <a:rPr lang="en-GB" dirty="0">
                <a:latin typeface="Comic Sans MS" panose="030F0702030302020204" pitchFamily="66" charset="0"/>
              </a:rPr>
              <a:t>Put your toys in order of size – you can start with the smallest or the biggest – you choose. What is wrong with the picture below?</a:t>
            </a:r>
          </a:p>
        </p:txBody>
      </p:sp>
      <p:pic>
        <p:nvPicPr>
          <p:cNvPr id="12290" name="Picture 2" descr="Measuring Up! Measurement in the Preschool Classroom | Development ...">
            <a:extLst>
              <a:ext uri="{FF2B5EF4-FFF2-40B4-BE49-F238E27FC236}">
                <a16:creationId xmlns:a16="http://schemas.microsoft.com/office/drawing/2014/main" id="{CC371EB0-A8D5-407E-8543-36EA3D431F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5142" y="3598931"/>
            <a:ext cx="3272782" cy="196366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FEB130F-1C9C-4C59-A3E8-2229EC87010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208823" y="3673176"/>
            <a:ext cx="2225187" cy="2608278"/>
          </a:xfrm>
          <a:prstGeom prst="rect">
            <a:avLst/>
          </a:prstGeom>
        </p:spPr>
      </p:pic>
      <p:pic>
        <p:nvPicPr>
          <p:cNvPr id="9" name="Picture 8">
            <a:extLst>
              <a:ext uri="{FF2B5EF4-FFF2-40B4-BE49-F238E27FC236}">
                <a16:creationId xmlns:a16="http://schemas.microsoft.com/office/drawing/2014/main" id="{04F79192-98C4-4ACC-A94A-88B81E9FDF78}"/>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694721" y="4627695"/>
            <a:ext cx="2380223" cy="1653759"/>
          </a:xfrm>
          <a:prstGeom prst="rect">
            <a:avLst/>
          </a:prstGeom>
        </p:spPr>
      </p:pic>
      <p:pic>
        <p:nvPicPr>
          <p:cNvPr id="11" name="Picture 10">
            <a:extLst>
              <a:ext uri="{FF2B5EF4-FFF2-40B4-BE49-F238E27FC236}">
                <a16:creationId xmlns:a16="http://schemas.microsoft.com/office/drawing/2014/main" id="{AFE88A5B-FA0E-44F1-A8B3-5D99A832DCB3}"/>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7727849" y="4199558"/>
            <a:ext cx="708215" cy="1363042"/>
          </a:xfrm>
          <a:prstGeom prst="rect">
            <a:avLst/>
          </a:prstGeom>
        </p:spPr>
      </p:pic>
      <p:sp>
        <p:nvSpPr>
          <p:cNvPr id="12" name="TextBox 11">
            <a:extLst>
              <a:ext uri="{FF2B5EF4-FFF2-40B4-BE49-F238E27FC236}">
                <a16:creationId xmlns:a16="http://schemas.microsoft.com/office/drawing/2014/main" id="{CD39A026-9B6D-49CF-9CC4-DDF167998A01}"/>
              </a:ext>
            </a:extLst>
          </p:cNvPr>
          <p:cNvSpPr txBox="1"/>
          <p:nvPr/>
        </p:nvSpPr>
        <p:spPr>
          <a:xfrm>
            <a:off x="7977072" y="6819587"/>
            <a:ext cx="287289" cy="6047809"/>
          </a:xfrm>
          <a:prstGeom prst="rect">
            <a:avLst/>
          </a:prstGeom>
          <a:noFill/>
        </p:spPr>
        <p:txBody>
          <a:bodyPr wrap="square" rtlCol="0">
            <a:spAutoFit/>
          </a:bodyPr>
          <a:lstStyle/>
          <a:p>
            <a:r>
              <a:rPr lang="en-GB" sz="900">
                <a:hlinkClick r:id="rId8" tooltip="http://pngimg.com/download/49475"/>
              </a:rPr>
              <a:t>This Photo</a:t>
            </a:r>
            <a:r>
              <a:rPr lang="en-GB" sz="900"/>
              <a:t> by Unknown Author is licensed under </a:t>
            </a:r>
            <a:r>
              <a:rPr lang="en-GB" sz="900">
                <a:hlinkClick r:id="rId9" tooltip="https://creativecommons.org/licenses/by-nc/3.0/"/>
              </a:rPr>
              <a:t>CC BY-NC</a:t>
            </a:r>
            <a:endParaRPr lang="en-GB" sz="900"/>
          </a:p>
        </p:txBody>
      </p:sp>
    </p:spTree>
    <p:extLst>
      <p:ext uri="{BB962C8B-B14F-4D97-AF65-F5344CB8AC3E}">
        <p14:creationId xmlns:p14="http://schemas.microsoft.com/office/powerpoint/2010/main" val="3782691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12AEB-DE55-4781-8D3F-9FD15A86E31D}"/>
              </a:ext>
            </a:extLst>
          </p:cNvPr>
          <p:cNvSpPr>
            <a:spLocks noGrp="1"/>
          </p:cNvSpPr>
          <p:nvPr>
            <p:ph type="title"/>
          </p:nvPr>
        </p:nvSpPr>
        <p:spPr/>
        <p:txBody>
          <a:bodyPr/>
          <a:lstStyle/>
          <a:p>
            <a:r>
              <a:rPr lang="en-GB" dirty="0">
                <a:latin typeface="Comic Sans MS" panose="030F0702030302020204" pitchFamily="66" charset="0"/>
              </a:rPr>
              <a:t>Measuring</a:t>
            </a:r>
          </a:p>
        </p:txBody>
      </p:sp>
      <p:sp>
        <p:nvSpPr>
          <p:cNvPr id="4" name="Text Placeholder 3">
            <a:extLst>
              <a:ext uri="{FF2B5EF4-FFF2-40B4-BE49-F238E27FC236}">
                <a16:creationId xmlns:a16="http://schemas.microsoft.com/office/drawing/2014/main" id="{04DEF0F5-B246-4B81-9CC7-DD58A8DC5433}"/>
              </a:ext>
            </a:extLst>
          </p:cNvPr>
          <p:cNvSpPr>
            <a:spLocks noGrp="1"/>
          </p:cNvSpPr>
          <p:nvPr>
            <p:ph type="body" sz="half" idx="2"/>
          </p:nvPr>
        </p:nvSpPr>
        <p:spPr/>
        <p:txBody>
          <a:bodyPr>
            <a:noAutofit/>
          </a:bodyPr>
          <a:lstStyle/>
          <a:p>
            <a:r>
              <a:rPr lang="en-GB" sz="1800" dirty="0">
                <a:latin typeface="Comic Sans MS" panose="030F0702030302020204" pitchFamily="66" charset="0"/>
              </a:rPr>
              <a:t>You could have a go at measuring how tall your teddy is using  a non-standard measure (a standard measure would be centimetres on a ruler for example).</a:t>
            </a:r>
          </a:p>
          <a:p>
            <a:r>
              <a:rPr lang="en-GB" sz="1800" dirty="0">
                <a:latin typeface="Comic Sans MS" panose="030F0702030302020204" pitchFamily="66" charset="0"/>
              </a:rPr>
              <a:t>You could see how tall your teddy is using teaspoons! Make sure they are all the same length tea spoons!</a:t>
            </a:r>
          </a:p>
        </p:txBody>
      </p:sp>
      <p:pic>
        <p:nvPicPr>
          <p:cNvPr id="6" name="Picture 5">
            <a:extLst>
              <a:ext uri="{FF2B5EF4-FFF2-40B4-BE49-F238E27FC236}">
                <a16:creationId xmlns:a16="http://schemas.microsoft.com/office/drawing/2014/main" id="{C5A323E9-03E8-4BB6-82E8-AFBAEB375AE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5400000">
            <a:off x="7819026" y="1597188"/>
            <a:ext cx="2675472" cy="3136085"/>
          </a:xfrm>
          <a:prstGeom prst="rect">
            <a:avLst/>
          </a:prstGeom>
        </p:spPr>
      </p:pic>
      <p:pic>
        <p:nvPicPr>
          <p:cNvPr id="17410" name="Picture 2" descr="Free Spoon Cliparts, Download Free Clip Art, Free Clip Art on ...">
            <a:extLst>
              <a:ext uri="{FF2B5EF4-FFF2-40B4-BE49-F238E27FC236}">
                <a16:creationId xmlns:a16="http://schemas.microsoft.com/office/drawing/2014/main" id="{D9CF0189-1ECC-4A2E-8318-B9D919F405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296580">
            <a:off x="7748434" y="4823927"/>
            <a:ext cx="789722" cy="78972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Free Spoon Cliparts, Download Free Clip Art, Free Clip Art on ...">
            <a:extLst>
              <a:ext uri="{FF2B5EF4-FFF2-40B4-BE49-F238E27FC236}">
                <a16:creationId xmlns:a16="http://schemas.microsoft.com/office/drawing/2014/main" id="{D04F3DF3-9952-465A-8686-4D85C9B669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296580">
            <a:off x="8761900" y="4823927"/>
            <a:ext cx="789722" cy="78972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Free Spoon Cliparts, Download Free Clip Art, Free Clip Art on ...">
            <a:extLst>
              <a:ext uri="{FF2B5EF4-FFF2-40B4-BE49-F238E27FC236}">
                <a16:creationId xmlns:a16="http://schemas.microsoft.com/office/drawing/2014/main" id="{8BCD24AB-C51B-4FAD-ADB6-273B57829A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296580">
            <a:off x="9775367" y="4823927"/>
            <a:ext cx="789722" cy="789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2651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F35D-FF25-4FE6-9BCD-5975D20FFDBA}"/>
              </a:ext>
            </a:extLst>
          </p:cNvPr>
          <p:cNvSpPr>
            <a:spLocks noGrp="1"/>
          </p:cNvSpPr>
          <p:nvPr>
            <p:ph type="title"/>
          </p:nvPr>
        </p:nvSpPr>
        <p:spPr/>
        <p:txBody>
          <a:bodyPr/>
          <a:lstStyle/>
          <a:p>
            <a:pPr algn="ctr"/>
            <a:r>
              <a:rPr lang="en-GB" dirty="0"/>
              <a:t>Challenge 5</a:t>
            </a:r>
          </a:p>
        </p:txBody>
      </p:sp>
      <p:sp>
        <p:nvSpPr>
          <p:cNvPr id="3" name="Content Placeholder 2">
            <a:extLst>
              <a:ext uri="{FF2B5EF4-FFF2-40B4-BE49-F238E27FC236}">
                <a16:creationId xmlns:a16="http://schemas.microsoft.com/office/drawing/2014/main" id="{B77105A8-9593-4324-9534-913104DD5D19}"/>
              </a:ext>
            </a:extLst>
          </p:cNvPr>
          <p:cNvSpPr>
            <a:spLocks noGrp="1"/>
          </p:cNvSpPr>
          <p:nvPr>
            <p:ph idx="1"/>
          </p:nvPr>
        </p:nvSpPr>
        <p:spPr>
          <a:xfrm>
            <a:off x="4834506" y="21786"/>
            <a:ext cx="5603671" cy="2547227"/>
          </a:xfrm>
        </p:spPr>
        <p:txBody>
          <a:bodyPr>
            <a:normAutofit/>
          </a:bodyPr>
          <a:lstStyle/>
          <a:p>
            <a:pPr marL="0" indent="0" algn="ctr">
              <a:buNone/>
            </a:pPr>
            <a:r>
              <a:rPr lang="en-GB" sz="3600" b="1" dirty="0">
                <a:latin typeface="Lucida Handwriting" panose="03010101010101010101" pitchFamily="66" charset="0"/>
              </a:rPr>
              <a:t>How many legs?</a:t>
            </a:r>
            <a:endParaRPr lang="en-GB" sz="2000" dirty="0">
              <a:latin typeface="Comic Sans MS" panose="030F0702030302020204" pitchFamily="66" charset="0"/>
            </a:endParaRPr>
          </a:p>
        </p:txBody>
      </p:sp>
      <p:pic>
        <p:nvPicPr>
          <p:cNvPr id="13314" name="Picture 2" descr="Jim Field - 'How Many Legs' | Picture book, How many, Legs">
            <a:extLst>
              <a:ext uri="{FF2B5EF4-FFF2-40B4-BE49-F238E27FC236}">
                <a16:creationId xmlns:a16="http://schemas.microsoft.com/office/drawing/2014/main" id="{2F1B9369-47E6-4A57-9A03-B97A72E2AC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7136" y="1905623"/>
            <a:ext cx="6093506" cy="304675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ow Many Legs? By Kes Gray">
            <a:extLst>
              <a:ext uri="{FF2B5EF4-FFF2-40B4-BE49-F238E27FC236}">
                <a16:creationId xmlns:a16="http://schemas.microsoft.com/office/drawing/2014/main" id="{BD5865EA-A85E-4A3D-9E0E-A4502F7FDC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700" y="3034921"/>
            <a:ext cx="3282043" cy="326891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BF10809-14E6-4F8B-92D9-6817306F92A2}"/>
              </a:ext>
            </a:extLst>
          </p:cNvPr>
          <p:cNvSpPr txBox="1"/>
          <p:nvPr/>
        </p:nvSpPr>
        <p:spPr>
          <a:xfrm>
            <a:off x="5105625" y="4952376"/>
            <a:ext cx="6999553" cy="1477328"/>
          </a:xfrm>
          <a:prstGeom prst="rect">
            <a:avLst/>
          </a:prstGeom>
          <a:noFill/>
        </p:spPr>
        <p:txBody>
          <a:bodyPr wrap="square" rtlCol="0">
            <a:spAutoFit/>
          </a:bodyPr>
          <a:lstStyle/>
          <a:p>
            <a:r>
              <a:rPr lang="en-GB" dirty="0">
                <a:latin typeface="Comic Sans MS" panose="030F0702030302020204" pitchFamily="66" charset="0"/>
              </a:rPr>
              <a:t>This is an addition by counting on challenge!</a:t>
            </a:r>
          </a:p>
          <a:p>
            <a:r>
              <a:rPr lang="en-GB" dirty="0">
                <a:latin typeface="Comic Sans MS" panose="030F0702030302020204" pitchFamily="66" charset="0"/>
              </a:rPr>
              <a:t>You might like to look at each slide below and find out how many altogether by counting on in each picture or you might like to listen to the whole story again and work out how many legs were at the party altogether!</a:t>
            </a:r>
          </a:p>
        </p:txBody>
      </p:sp>
    </p:spTree>
    <p:extLst>
      <p:ext uri="{BB962C8B-B14F-4D97-AF65-F5344CB8AC3E}">
        <p14:creationId xmlns:p14="http://schemas.microsoft.com/office/powerpoint/2010/main" val="18383173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Jim Field - 'How Many Legs' | Picture book, How many, Legs">
            <a:extLst>
              <a:ext uri="{FF2B5EF4-FFF2-40B4-BE49-F238E27FC236}">
                <a16:creationId xmlns:a16="http://schemas.microsoft.com/office/drawing/2014/main" id="{DE12BD41-AF79-4BA0-ADBE-3D6C7E55DA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3883" y="895942"/>
            <a:ext cx="8364562" cy="4182281"/>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Oval 3">
            <a:extLst>
              <a:ext uri="{FF2B5EF4-FFF2-40B4-BE49-F238E27FC236}">
                <a16:creationId xmlns:a16="http://schemas.microsoft.com/office/drawing/2014/main" id="{9B69C864-C24A-4FE2-B34C-B80E2482C323}"/>
              </a:ext>
            </a:extLst>
          </p:cNvPr>
          <p:cNvSpPr/>
          <p:nvPr/>
        </p:nvSpPr>
        <p:spPr>
          <a:xfrm>
            <a:off x="2953196" y="180890"/>
            <a:ext cx="2250831" cy="1463040"/>
          </a:xfrm>
          <a:prstGeom prst="wedgeEllipseCallout">
            <a:avLst>
              <a:gd name="adj1" fmla="val 3262"/>
              <a:gd name="adj2" fmla="val 7155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How many legs altogether?</a:t>
            </a:r>
          </a:p>
        </p:txBody>
      </p:sp>
      <p:pic>
        <p:nvPicPr>
          <p:cNvPr id="6" name="Picture 5">
            <a:extLst>
              <a:ext uri="{FF2B5EF4-FFF2-40B4-BE49-F238E27FC236}">
                <a16:creationId xmlns:a16="http://schemas.microsoft.com/office/drawing/2014/main" id="{890AFE49-2E59-4073-9BF8-A1B11A9E67B7}"/>
              </a:ext>
            </a:extLst>
          </p:cNvPr>
          <p:cNvPicPr>
            <a:picLocks noChangeAspect="1"/>
          </p:cNvPicPr>
          <p:nvPr/>
        </p:nvPicPr>
        <p:blipFill rotWithShape="1">
          <a:blip r:embed="rId3">
            <a:extLst>
              <a:ext uri="{28A0092B-C50C-407E-A947-70E740481C1C}">
                <a14:useLocalDpi xmlns:a14="http://schemas.microsoft.com/office/drawing/2010/main" val="0"/>
              </a:ext>
            </a:extLst>
          </a:blip>
          <a:srcRect t="52233" b="30942"/>
          <a:stretch/>
        </p:blipFill>
        <p:spPr>
          <a:xfrm>
            <a:off x="1430069" y="5624329"/>
            <a:ext cx="9086850" cy="1086567"/>
          </a:xfrm>
          <a:prstGeom prst="rect">
            <a:avLst/>
          </a:prstGeom>
        </p:spPr>
      </p:pic>
      <p:sp>
        <p:nvSpPr>
          <p:cNvPr id="7" name="Arrow: Curved Down 6">
            <a:extLst>
              <a:ext uri="{FF2B5EF4-FFF2-40B4-BE49-F238E27FC236}">
                <a16:creationId xmlns:a16="http://schemas.microsoft.com/office/drawing/2014/main" id="{F0FC5782-3E62-401E-A947-58B86EF92BA8}"/>
              </a:ext>
            </a:extLst>
          </p:cNvPr>
          <p:cNvSpPr/>
          <p:nvPr/>
        </p:nvSpPr>
        <p:spPr>
          <a:xfrm>
            <a:off x="2672862" y="5351276"/>
            <a:ext cx="1716258" cy="416478"/>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9460" name="Picture 4" descr="18 Posters">
            <a:extLst>
              <a:ext uri="{FF2B5EF4-FFF2-40B4-BE49-F238E27FC236}">
                <a16:creationId xmlns:a16="http://schemas.microsoft.com/office/drawing/2014/main" id="{45950765-FB26-4B77-8828-7A17309C42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142573">
            <a:off x="9372501" y="3944735"/>
            <a:ext cx="2438400" cy="1876425"/>
          </a:xfrm>
          <a:prstGeom prst="rect">
            <a:avLst/>
          </a:prstGeom>
          <a:noFill/>
          <a:extLst>
            <a:ext uri="{909E8E84-426E-40DD-AFC4-6F175D3DCCD1}">
              <a14:hiddenFill xmlns:a14="http://schemas.microsoft.com/office/drawing/2010/main">
                <a:solidFill>
                  <a:srgbClr val="FFFFFF"/>
                </a:solidFill>
              </a14:hiddenFill>
            </a:ext>
          </a:extLst>
        </p:spPr>
      </p:pic>
      <p:sp>
        <p:nvSpPr>
          <p:cNvPr id="3" name="Speech Bubble: Oval 2">
            <a:extLst>
              <a:ext uri="{FF2B5EF4-FFF2-40B4-BE49-F238E27FC236}">
                <a16:creationId xmlns:a16="http://schemas.microsoft.com/office/drawing/2014/main" id="{ED0868A7-8311-44E8-A60F-336A5F8B28DC}"/>
              </a:ext>
            </a:extLst>
          </p:cNvPr>
          <p:cNvSpPr/>
          <p:nvPr/>
        </p:nvSpPr>
        <p:spPr>
          <a:xfrm>
            <a:off x="252708" y="246485"/>
            <a:ext cx="2250831" cy="2909881"/>
          </a:xfrm>
          <a:prstGeom prst="wedgeEllipseCallout">
            <a:avLst>
              <a:gd name="adj1" fmla="val -6543"/>
              <a:gd name="adj2" fmla="val 6214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Put the biggest number in your head and the smallest number on your fingers and count on.</a:t>
            </a:r>
          </a:p>
        </p:txBody>
      </p:sp>
      <p:pic>
        <p:nvPicPr>
          <p:cNvPr id="8" name="Picture 7">
            <a:extLst>
              <a:ext uri="{FF2B5EF4-FFF2-40B4-BE49-F238E27FC236}">
                <a16:creationId xmlns:a16="http://schemas.microsoft.com/office/drawing/2014/main" id="{0B766D16-EADD-452B-9334-45AA0F7827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066775">
            <a:off x="203590" y="3591482"/>
            <a:ext cx="2719529" cy="2039647"/>
          </a:xfrm>
          <a:prstGeom prst="rect">
            <a:avLst/>
          </a:prstGeom>
        </p:spPr>
      </p:pic>
    </p:spTree>
    <p:extLst>
      <p:ext uri="{BB962C8B-B14F-4D97-AF65-F5344CB8AC3E}">
        <p14:creationId xmlns:p14="http://schemas.microsoft.com/office/powerpoint/2010/main" val="10623922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OW MANY LEGS? — Jim Field">
            <a:extLst>
              <a:ext uri="{FF2B5EF4-FFF2-40B4-BE49-F238E27FC236}">
                <a16:creationId xmlns:a16="http://schemas.microsoft.com/office/drawing/2014/main" id="{9AC82DAB-7A93-442F-BCD3-90CFB2833D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0" y="738260"/>
            <a:ext cx="9525000" cy="47625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BF8CC8D-18E4-447D-95A8-8913CE99645D}"/>
              </a:ext>
            </a:extLst>
          </p:cNvPr>
          <p:cNvSpPr txBox="1"/>
          <p:nvPr/>
        </p:nvSpPr>
        <p:spPr>
          <a:xfrm>
            <a:off x="3644987" y="4742841"/>
            <a:ext cx="858129" cy="830997"/>
          </a:xfrm>
          <a:prstGeom prst="rect">
            <a:avLst/>
          </a:prstGeom>
          <a:noFill/>
        </p:spPr>
        <p:txBody>
          <a:bodyPr wrap="square" rtlCol="0">
            <a:spAutoFit/>
          </a:bodyPr>
          <a:lstStyle/>
          <a:p>
            <a:pPr algn="ctr"/>
            <a:r>
              <a:rPr lang="en-GB" sz="4800" dirty="0">
                <a:latin typeface="Comic Sans MS" panose="030F0702030302020204" pitchFamily="66" charset="0"/>
              </a:rPr>
              <a:t>?</a:t>
            </a:r>
          </a:p>
        </p:txBody>
      </p:sp>
      <p:sp>
        <p:nvSpPr>
          <p:cNvPr id="4" name="TextBox 3">
            <a:extLst>
              <a:ext uri="{FF2B5EF4-FFF2-40B4-BE49-F238E27FC236}">
                <a16:creationId xmlns:a16="http://schemas.microsoft.com/office/drawing/2014/main" id="{562E316E-42F8-45EB-9EDA-8D94B542FD93}"/>
              </a:ext>
            </a:extLst>
          </p:cNvPr>
          <p:cNvSpPr txBox="1"/>
          <p:nvPr/>
        </p:nvSpPr>
        <p:spPr>
          <a:xfrm>
            <a:off x="4910793" y="5646917"/>
            <a:ext cx="858129" cy="830997"/>
          </a:xfrm>
          <a:prstGeom prst="rect">
            <a:avLst/>
          </a:prstGeom>
          <a:noFill/>
        </p:spPr>
        <p:txBody>
          <a:bodyPr wrap="square" rtlCol="0">
            <a:spAutoFit/>
          </a:bodyPr>
          <a:lstStyle/>
          <a:p>
            <a:pPr algn="ctr"/>
            <a:r>
              <a:rPr lang="en-GB" sz="4800" dirty="0">
                <a:latin typeface="Comic Sans MS" panose="030F0702030302020204" pitchFamily="66" charset="0"/>
              </a:rPr>
              <a:t>+</a:t>
            </a:r>
          </a:p>
        </p:txBody>
      </p:sp>
      <p:sp>
        <p:nvSpPr>
          <p:cNvPr id="5" name="TextBox 4">
            <a:extLst>
              <a:ext uri="{FF2B5EF4-FFF2-40B4-BE49-F238E27FC236}">
                <a16:creationId xmlns:a16="http://schemas.microsoft.com/office/drawing/2014/main" id="{16014140-9233-4D80-8314-9CC3E48C8940}"/>
              </a:ext>
            </a:extLst>
          </p:cNvPr>
          <p:cNvSpPr txBox="1"/>
          <p:nvPr/>
        </p:nvSpPr>
        <p:spPr>
          <a:xfrm>
            <a:off x="7784121" y="5646919"/>
            <a:ext cx="858129" cy="830997"/>
          </a:xfrm>
          <a:prstGeom prst="rect">
            <a:avLst/>
          </a:prstGeom>
          <a:noFill/>
        </p:spPr>
        <p:txBody>
          <a:bodyPr wrap="square" rtlCol="0">
            <a:spAutoFit/>
          </a:bodyPr>
          <a:lstStyle/>
          <a:p>
            <a:pPr algn="ctr"/>
            <a:r>
              <a:rPr lang="en-GB" sz="4800" dirty="0">
                <a:latin typeface="Comic Sans MS" panose="030F0702030302020204" pitchFamily="66" charset="0"/>
              </a:rPr>
              <a:t>=</a:t>
            </a:r>
          </a:p>
        </p:txBody>
      </p:sp>
      <p:sp>
        <p:nvSpPr>
          <p:cNvPr id="6" name="TextBox 5">
            <a:extLst>
              <a:ext uri="{FF2B5EF4-FFF2-40B4-BE49-F238E27FC236}">
                <a16:creationId xmlns:a16="http://schemas.microsoft.com/office/drawing/2014/main" id="{D7C7EB0A-8B70-4739-B365-D9CD3D67316D}"/>
              </a:ext>
            </a:extLst>
          </p:cNvPr>
          <p:cNvSpPr txBox="1"/>
          <p:nvPr/>
        </p:nvSpPr>
        <p:spPr>
          <a:xfrm>
            <a:off x="8896635" y="5646917"/>
            <a:ext cx="858129" cy="830997"/>
          </a:xfrm>
          <a:prstGeom prst="rect">
            <a:avLst/>
          </a:prstGeom>
          <a:noFill/>
        </p:spPr>
        <p:txBody>
          <a:bodyPr wrap="square" rtlCol="0">
            <a:spAutoFit/>
          </a:bodyPr>
          <a:lstStyle/>
          <a:p>
            <a:pPr algn="ctr"/>
            <a:r>
              <a:rPr lang="en-GB" sz="4800" dirty="0">
                <a:latin typeface="Comic Sans MS" panose="030F0702030302020204" pitchFamily="66" charset="0"/>
              </a:rPr>
              <a:t>?</a:t>
            </a:r>
          </a:p>
        </p:txBody>
      </p:sp>
      <p:sp>
        <p:nvSpPr>
          <p:cNvPr id="7" name="TextBox 6">
            <a:extLst>
              <a:ext uri="{FF2B5EF4-FFF2-40B4-BE49-F238E27FC236}">
                <a16:creationId xmlns:a16="http://schemas.microsoft.com/office/drawing/2014/main" id="{55B49E84-FD7C-451B-B07B-AF33131E640B}"/>
              </a:ext>
            </a:extLst>
          </p:cNvPr>
          <p:cNvSpPr txBox="1"/>
          <p:nvPr/>
        </p:nvSpPr>
        <p:spPr>
          <a:xfrm>
            <a:off x="6729034" y="4929465"/>
            <a:ext cx="858129" cy="830997"/>
          </a:xfrm>
          <a:prstGeom prst="rect">
            <a:avLst/>
          </a:prstGeom>
          <a:noFill/>
        </p:spPr>
        <p:txBody>
          <a:bodyPr wrap="square" rtlCol="0">
            <a:spAutoFit/>
          </a:bodyPr>
          <a:lstStyle/>
          <a:p>
            <a:pPr algn="ctr"/>
            <a:r>
              <a:rPr lang="en-GB" sz="4800" dirty="0">
                <a:latin typeface="Comic Sans MS" panose="030F0702030302020204" pitchFamily="66" charset="0"/>
              </a:rPr>
              <a:t>8</a:t>
            </a:r>
          </a:p>
        </p:txBody>
      </p:sp>
      <p:sp>
        <p:nvSpPr>
          <p:cNvPr id="8" name="TextBox 7">
            <a:extLst>
              <a:ext uri="{FF2B5EF4-FFF2-40B4-BE49-F238E27FC236}">
                <a16:creationId xmlns:a16="http://schemas.microsoft.com/office/drawing/2014/main" id="{77E87EA4-FB95-451D-A889-5BDF68D339DC}"/>
              </a:ext>
            </a:extLst>
          </p:cNvPr>
          <p:cNvSpPr txBox="1"/>
          <p:nvPr/>
        </p:nvSpPr>
        <p:spPr>
          <a:xfrm>
            <a:off x="3886186" y="5646917"/>
            <a:ext cx="858129" cy="830997"/>
          </a:xfrm>
          <a:prstGeom prst="rect">
            <a:avLst/>
          </a:prstGeom>
          <a:noFill/>
        </p:spPr>
        <p:txBody>
          <a:bodyPr wrap="square" rtlCol="0">
            <a:spAutoFit/>
          </a:bodyPr>
          <a:lstStyle/>
          <a:p>
            <a:pPr algn="ctr"/>
            <a:r>
              <a:rPr lang="en-GB" sz="4800" dirty="0">
                <a:latin typeface="Comic Sans MS" panose="030F0702030302020204" pitchFamily="66" charset="0"/>
              </a:rPr>
              <a:t>8</a:t>
            </a:r>
          </a:p>
        </p:txBody>
      </p:sp>
      <p:sp>
        <p:nvSpPr>
          <p:cNvPr id="9" name="TextBox 8">
            <a:extLst>
              <a:ext uri="{FF2B5EF4-FFF2-40B4-BE49-F238E27FC236}">
                <a16:creationId xmlns:a16="http://schemas.microsoft.com/office/drawing/2014/main" id="{59957429-A677-46B0-94DF-D5E39C3E7F6A}"/>
              </a:ext>
            </a:extLst>
          </p:cNvPr>
          <p:cNvSpPr txBox="1"/>
          <p:nvPr/>
        </p:nvSpPr>
        <p:spPr>
          <a:xfrm>
            <a:off x="6169265" y="5646917"/>
            <a:ext cx="800968" cy="830997"/>
          </a:xfrm>
          <a:prstGeom prst="rect">
            <a:avLst/>
          </a:prstGeom>
          <a:noFill/>
        </p:spPr>
        <p:txBody>
          <a:bodyPr wrap="square" rtlCol="0">
            <a:spAutoFit/>
          </a:bodyPr>
          <a:lstStyle/>
          <a:p>
            <a:pPr algn="ctr"/>
            <a:r>
              <a:rPr lang="en-GB" sz="4800" dirty="0">
                <a:latin typeface="Comic Sans MS" panose="030F0702030302020204" pitchFamily="66" charset="0"/>
              </a:rPr>
              <a:t>?</a:t>
            </a:r>
          </a:p>
        </p:txBody>
      </p:sp>
    </p:spTree>
    <p:extLst>
      <p:ext uri="{BB962C8B-B14F-4D97-AF65-F5344CB8AC3E}">
        <p14:creationId xmlns:p14="http://schemas.microsoft.com/office/powerpoint/2010/main" val="13960593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62E316E-42F8-45EB-9EDA-8D94B542FD93}"/>
              </a:ext>
            </a:extLst>
          </p:cNvPr>
          <p:cNvSpPr txBox="1"/>
          <p:nvPr/>
        </p:nvSpPr>
        <p:spPr>
          <a:xfrm>
            <a:off x="4910793" y="5646917"/>
            <a:ext cx="858129" cy="830997"/>
          </a:xfrm>
          <a:prstGeom prst="rect">
            <a:avLst/>
          </a:prstGeom>
          <a:noFill/>
        </p:spPr>
        <p:txBody>
          <a:bodyPr wrap="square" rtlCol="0">
            <a:spAutoFit/>
          </a:bodyPr>
          <a:lstStyle/>
          <a:p>
            <a:pPr algn="ctr"/>
            <a:r>
              <a:rPr lang="en-GB" sz="4800" dirty="0">
                <a:latin typeface="Comic Sans MS" panose="030F0702030302020204" pitchFamily="66" charset="0"/>
              </a:rPr>
              <a:t>+</a:t>
            </a:r>
          </a:p>
        </p:txBody>
      </p:sp>
      <p:sp>
        <p:nvSpPr>
          <p:cNvPr id="5" name="TextBox 4">
            <a:extLst>
              <a:ext uri="{FF2B5EF4-FFF2-40B4-BE49-F238E27FC236}">
                <a16:creationId xmlns:a16="http://schemas.microsoft.com/office/drawing/2014/main" id="{16014140-9233-4D80-8314-9CC3E48C8940}"/>
              </a:ext>
            </a:extLst>
          </p:cNvPr>
          <p:cNvSpPr txBox="1"/>
          <p:nvPr/>
        </p:nvSpPr>
        <p:spPr>
          <a:xfrm>
            <a:off x="7784121" y="5646919"/>
            <a:ext cx="858129" cy="830997"/>
          </a:xfrm>
          <a:prstGeom prst="rect">
            <a:avLst/>
          </a:prstGeom>
          <a:noFill/>
        </p:spPr>
        <p:txBody>
          <a:bodyPr wrap="square" rtlCol="0">
            <a:spAutoFit/>
          </a:bodyPr>
          <a:lstStyle/>
          <a:p>
            <a:pPr algn="ctr"/>
            <a:r>
              <a:rPr lang="en-GB" sz="4800" dirty="0">
                <a:latin typeface="Comic Sans MS" panose="030F0702030302020204" pitchFamily="66" charset="0"/>
              </a:rPr>
              <a:t>=</a:t>
            </a:r>
          </a:p>
        </p:txBody>
      </p:sp>
      <p:sp>
        <p:nvSpPr>
          <p:cNvPr id="6" name="TextBox 5">
            <a:extLst>
              <a:ext uri="{FF2B5EF4-FFF2-40B4-BE49-F238E27FC236}">
                <a16:creationId xmlns:a16="http://schemas.microsoft.com/office/drawing/2014/main" id="{D7C7EB0A-8B70-4739-B365-D9CD3D67316D}"/>
              </a:ext>
            </a:extLst>
          </p:cNvPr>
          <p:cNvSpPr txBox="1"/>
          <p:nvPr/>
        </p:nvSpPr>
        <p:spPr>
          <a:xfrm>
            <a:off x="8896635" y="5646917"/>
            <a:ext cx="858129" cy="830997"/>
          </a:xfrm>
          <a:prstGeom prst="rect">
            <a:avLst/>
          </a:prstGeom>
          <a:noFill/>
        </p:spPr>
        <p:txBody>
          <a:bodyPr wrap="square" rtlCol="0">
            <a:spAutoFit/>
          </a:bodyPr>
          <a:lstStyle/>
          <a:p>
            <a:pPr algn="ctr"/>
            <a:r>
              <a:rPr lang="en-GB" sz="4800" dirty="0">
                <a:latin typeface="Comic Sans MS" panose="030F0702030302020204" pitchFamily="66" charset="0"/>
              </a:rPr>
              <a:t>?</a:t>
            </a:r>
          </a:p>
        </p:txBody>
      </p:sp>
      <p:pic>
        <p:nvPicPr>
          <p:cNvPr id="23554" name="Picture 2" descr="HOW MANY LEGS? — Jim Field">
            <a:extLst>
              <a:ext uri="{FF2B5EF4-FFF2-40B4-BE49-F238E27FC236}">
                <a16:creationId xmlns:a16="http://schemas.microsoft.com/office/drawing/2014/main" id="{59A2C612-4B27-420D-AB33-9DE7193CE0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5263" y="630630"/>
            <a:ext cx="8811208" cy="440560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5B49E84-FD7C-451B-B07B-AF33131E640B}"/>
              </a:ext>
            </a:extLst>
          </p:cNvPr>
          <p:cNvSpPr txBox="1"/>
          <p:nvPr/>
        </p:nvSpPr>
        <p:spPr>
          <a:xfrm>
            <a:off x="7149909" y="4324555"/>
            <a:ext cx="858129" cy="830997"/>
          </a:xfrm>
          <a:prstGeom prst="rect">
            <a:avLst/>
          </a:prstGeom>
          <a:noFill/>
        </p:spPr>
        <p:txBody>
          <a:bodyPr wrap="square" rtlCol="0">
            <a:spAutoFit/>
          </a:bodyPr>
          <a:lstStyle/>
          <a:p>
            <a:pPr algn="ctr"/>
            <a:r>
              <a:rPr lang="en-GB" sz="4800" dirty="0">
                <a:latin typeface="Comic Sans MS" panose="030F0702030302020204" pitchFamily="66" charset="0"/>
              </a:rPr>
              <a:t>12</a:t>
            </a:r>
          </a:p>
        </p:txBody>
      </p:sp>
      <p:sp>
        <p:nvSpPr>
          <p:cNvPr id="8" name="TextBox 7">
            <a:extLst>
              <a:ext uri="{FF2B5EF4-FFF2-40B4-BE49-F238E27FC236}">
                <a16:creationId xmlns:a16="http://schemas.microsoft.com/office/drawing/2014/main" id="{083DE391-EB75-4047-BD38-BB4C506F0FAC}"/>
              </a:ext>
            </a:extLst>
          </p:cNvPr>
          <p:cNvSpPr txBox="1"/>
          <p:nvPr/>
        </p:nvSpPr>
        <p:spPr>
          <a:xfrm>
            <a:off x="3686925" y="5646916"/>
            <a:ext cx="858129" cy="830997"/>
          </a:xfrm>
          <a:prstGeom prst="rect">
            <a:avLst/>
          </a:prstGeom>
          <a:noFill/>
        </p:spPr>
        <p:txBody>
          <a:bodyPr wrap="square" rtlCol="0">
            <a:spAutoFit/>
          </a:bodyPr>
          <a:lstStyle/>
          <a:p>
            <a:pPr algn="ctr"/>
            <a:r>
              <a:rPr lang="en-GB" sz="4800" dirty="0">
                <a:latin typeface="Comic Sans MS" panose="030F0702030302020204" pitchFamily="66" charset="0"/>
              </a:rPr>
              <a:t>12</a:t>
            </a:r>
          </a:p>
        </p:txBody>
      </p:sp>
      <p:sp>
        <p:nvSpPr>
          <p:cNvPr id="2" name="TextBox 1">
            <a:extLst>
              <a:ext uri="{FF2B5EF4-FFF2-40B4-BE49-F238E27FC236}">
                <a16:creationId xmlns:a16="http://schemas.microsoft.com/office/drawing/2014/main" id="{6BF8CC8D-18E4-447D-95A8-8913CE99645D}"/>
              </a:ext>
            </a:extLst>
          </p:cNvPr>
          <p:cNvSpPr txBox="1"/>
          <p:nvPr/>
        </p:nvSpPr>
        <p:spPr>
          <a:xfrm>
            <a:off x="2110145" y="4157123"/>
            <a:ext cx="858129" cy="830997"/>
          </a:xfrm>
          <a:prstGeom prst="rect">
            <a:avLst/>
          </a:prstGeom>
          <a:noFill/>
        </p:spPr>
        <p:txBody>
          <a:bodyPr wrap="square" rtlCol="0">
            <a:spAutoFit/>
          </a:bodyPr>
          <a:lstStyle/>
          <a:p>
            <a:pPr algn="ctr"/>
            <a:r>
              <a:rPr lang="en-GB" sz="4800" dirty="0">
                <a:latin typeface="Comic Sans MS" panose="030F0702030302020204" pitchFamily="66" charset="0"/>
              </a:rPr>
              <a:t>?</a:t>
            </a:r>
          </a:p>
        </p:txBody>
      </p:sp>
      <p:sp>
        <p:nvSpPr>
          <p:cNvPr id="9" name="TextBox 8">
            <a:extLst>
              <a:ext uri="{FF2B5EF4-FFF2-40B4-BE49-F238E27FC236}">
                <a16:creationId xmlns:a16="http://schemas.microsoft.com/office/drawing/2014/main" id="{40EA867F-C83A-4844-8430-42537134658D}"/>
              </a:ext>
            </a:extLst>
          </p:cNvPr>
          <p:cNvSpPr txBox="1"/>
          <p:nvPr/>
        </p:nvSpPr>
        <p:spPr>
          <a:xfrm>
            <a:off x="6291780" y="5547480"/>
            <a:ext cx="858129" cy="830997"/>
          </a:xfrm>
          <a:prstGeom prst="rect">
            <a:avLst/>
          </a:prstGeom>
          <a:noFill/>
        </p:spPr>
        <p:txBody>
          <a:bodyPr wrap="square" rtlCol="0">
            <a:spAutoFit/>
          </a:bodyPr>
          <a:lstStyle/>
          <a:p>
            <a:pPr algn="ctr"/>
            <a:r>
              <a:rPr lang="en-GB" sz="4800" dirty="0">
                <a:latin typeface="Comic Sans MS" panose="030F0702030302020204" pitchFamily="66" charset="0"/>
              </a:rPr>
              <a:t>?</a:t>
            </a:r>
          </a:p>
        </p:txBody>
      </p:sp>
    </p:spTree>
    <p:extLst>
      <p:ext uri="{BB962C8B-B14F-4D97-AF65-F5344CB8AC3E}">
        <p14:creationId xmlns:p14="http://schemas.microsoft.com/office/powerpoint/2010/main" val="1706880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70B3F4-C9BB-492F-BD21-927B96782EEE}"/>
              </a:ext>
            </a:extLst>
          </p:cNvPr>
          <p:cNvSpPr txBox="1"/>
          <p:nvPr/>
        </p:nvSpPr>
        <p:spPr>
          <a:xfrm>
            <a:off x="1111348" y="829994"/>
            <a:ext cx="9439421" cy="4708981"/>
          </a:xfrm>
          <a:prstGeom prst="rect">
            <a:avLst/>
          </a:prstGeom>
          <a:noFill/>
        </p:spPr>
        <p:txBody>
          <a:bodyPr wrap="square" rtlCol="0">
            <a:spAutoFit/>
          </a:bodyPr>
          <a:lstStyle/>
          <a:p>
            <a:r>
              <a:rPr lang="en-GB" sz="6000" dirty="0">
                <a:latin typeface="Comic Sans MS" panose="030F0702030302020204" pitchFamily="66" charset="0"/>
              </a:rPr>
              <a:t>Parents – you might like to pause the story at different pages for some more, challenging addition.</a:t>
            </a:r>
          </a:p>
        </p:txBody>
      </p:sp>
    </p:spTree>
    <p:extLst>
      <p:ext uri="{BB962C8B-B14F-4D97-AF65-F5344CB8AC3E}">
        <p14:creationId xmlns:p14="http://schemas.microsoft.com/office/powerpoint/2010/main" val="39404590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Missus B's Picture Book Reviews: How Many Legs?">
            <a:extLst>
              <a:ext uri="{FF2B5EF4-FFF2-40B4-BE49-F238E27FC236}">
                <a16:creationId xmlns:a16="http://schemas.microsoft.com/office/drawing/2014/main" id="{5B1A19DE-E56E-4D12-B8F2-CEF9FA31B2F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977" b="13267"/>
          <a:stretch/>
        </p:blipFill>
        <p:spPr bwMode="auto">
          <a:xfrm rot="21365691">
            <a:off x="1195755" y="1264125"/>
            <a:ext cx="5894583" cy="299158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5267228-4851-4DBA-A950-11801DECC517}"/>
              </a:ext>
            </a:extLst>
          </p:cNvPr>
          <p:cNvSpPr txBox="1"/>
          <p:nvPr/>
        </p:nvSpPr>
        <p:spPr>
          <a:xfrm>
            <a:off x="759655" y="4740812"/>
            <a:ext cx="10860259" cy="1323439"/>
          </a:xfrm>
          <a:prstGeom prst="rect">
            <a:avLst/>
          </a:prstGeom>
          <a:noFill/>
        </p:spPr>
        <p:txBody>
          <a:bodyPr wrap="square" rtlCol="0">
            <a:spAutoFit/>
          </a:bodyPr>
          <a:lstStyle/>
          <a:p>
            <a:r>
              <a:rPr lang="en-GB" sz="4000" dirty="0">
                <a:latin typeface="Comic Sans MS" panose="030F0702030302020204" pitchFamily="66" charset="0"/>
              </a:rPr>
              <a:t>You could draw pictures or use tally  marks to help you keep track and record.</a:t>
            </a:r>
          </a:p>
        </p:txBody>
      </p:sp>
      <p:sp>
        <p:nvSpPr>
          <p:cNvPr id="3" name="Speech Bubble: Oval 2">
            <a:extLst>
              <a:ext uri="{FF2B5EF4-FFF2-40B4-BE49-F238E27FC236}">
                <a16:creationId xmlns:a16="http://schemas.microsoft.com/office/drawing/2014/main" id="{AD7743B2-DE48-4AFF-BA12-642808A17782}"/>
              </a:ext>
            </a:extLst>
          </p:cNvPr>
          <p:cNvSpPr/>
          <p:nvPr/>
        </p:nvSpPr>
        <p:spPr>
          <a:xfrm>
            <a:off x="7700449" y="294280"/>
            <a:ext cx="3024554" cy="2047925"/>
          </a:xfrm>
          <a:prstGeom prst="wedgeEllipseCallout">
            <a:avLst>
              <a:gd name="adj1" fmla="val -68275"/>
              <a:gd name="adj2" fmla="val 5769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Comic Sans MS" panose="030F0702030302020204" pitchFamily="66" charset="0"/>
              </a:rPr>
              <a:t>How many legs were at the party altogether?</a:t>
            </a:r>
          </a:p>
        </p:txBody>
      </p:sp>
      <p:sp>
        <p:nvSpPr>
          <p:cNvPr id="5" name="Speech Bubble: Oval 4">
            <a:extLst>
              <a:ext uri="{FF2B5EF4-FFF2-40B4-BE49-F238E27FC236}">
                <a16:creationId xmlns:a16="http://schemas.microsoft.com/office/drawing/2014/main" id="{DB0896D8-A07C-44F5-A841-24CA29149E5B}"/>
              </a:ext>
            </a:extLst>
          </p:cNvPr>
          <p:cNvSpPr/>
          <p:nvPr/>
        </p:nvSpPr>
        <p:spPr>
          <a:xfrm>
            <a:off x="7700449" y="2405037"/>
            <a:ext cx="3024554" cy="2047925"/>
          </a:xfrm>
          <a:prstGeom prst="wedgeEllipseCallout">
            <a:avLst>
              <a:gd name="adj1" fmla="val -68275"/>
              <a:gd name="adj2" fmla="val 5769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Comic Sans MS" panose="030F0702030302020204" pitchFamily="66" charset="0"/>
              </a:rPr>
              <a:t>This is just about being in the Have-a-Go Club and a bit of fun!</a:t>
            </a:r>
          </a:p>
        </p:txBody>
      </p:sp>
    </p:spTree>
    <p:extLst>
      <p:ext uri="{BB962C8B-B14F-4D97-AF65-F5344CB8AC3E}">
        <p14:creationId xmlns:p14="http://schemas.microsoft.com/office/powerpoint/2010/main" val="9252542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2631</TotalTime>
  <Words>1377</Words>
  <Application>Microsoft Office PowerPoint</Application>
  <PresentationFormat>Widescreen</PresentationFormat>
  <Paragraphs>158</Paragraphs>
  <Slides>28</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Century Gothic</vt:lpstr>
      <vt:lpstr>Comic Sans MS</vt:lpstr>
      <vt:lpstr>Lucida Handwriting</vt:lpstr>
      <vt:lpstr>Wingdings 3</vt:lpstr>
      <vt:lpstr>Ion Boardroom</vt:lpstr>
      <vt:lpstr>Maths  Home Learning</vt:lpstr>
      <vt:lpstr>Challenge 1</vt:lpstr>
      <vt:lpstr>In the story we can see all the party food on the table. Often there will be food at a party for everyone to share and enjoy.</vt:lpstr>
      <vt:lpstr>Pinwheel  Sandwiches You will need: </vt:lpstr>
      <vt:lpstr>First job needs to be done by an adult! Method: </vt:lpstr>
      <vt:lpstr>Method: </vt:lpstr>
      <vt:lpstr>Method: </vt:lpstr>
      <vt:lpstr>Method: </vt:lpstr>
      <vt:lpstr>Method: </vt:lpstr>
      <vt:lpstr>Talking about properties of shapes…</vt:lpstr>
      <vt:lpstr>Challenge 2</vt:lpstr>
      <vt:lpstr>Up in the air</vt:lpstr>
      <vt:lpstr>Up in the air ~ time challenge</vt:lpstr>
      <vt:lpstr>Water balloons~ target addition</vt:lpstr>
      <vt:lpstr>Water balloons~ number recognition</vt:lpstr>
      <vt:lpstr>Water balloons ~ addition and subtraction</vt:lpstr>
      <vt:lpstr>Challenge 3</vt:lpstr>
      <vt:lpstr>What did Glamorous Elephant do?</vt:lpstr>
      <vt:lpstr>Finally</vt:lpstr>
      <vt:lpstr>Talking about properties of shapes…</vt:lpstr>
      <vt:lpstr>Challenge 4</vt:lpstr>
      <vt:lpstr>Measuring</vt:lpstr>
      <vt:lpstr>Challenge 5</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Maths  Home Learning</dc:title>
  <dc:creator>Cordelia Finch</dc:creator>
  <cp:lastModifiedBy>Cordelia Finch</cp:lastModifiedBy>
  <cp:revision>141</cp:revision>
  <dcterms:created xsi:type="dcterms:W3CDTF">2020-04-06T13:37:32Z</dcterms:created>
  <dcterms:modified xsi:type="dcterms:W3CDTF">2020-04-29T07:37:54Z</dcterms:modified>
</cp:coreProperties>
</file>