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1"/>
  </p:sldMasterIdLst>
  <p:notesMasterIdLst>
    <p:notesMasterId r:id="rId21"/>
  </p:notesMasterIdLst>
  <p:sldIdLst>
    <p:sldId id="256" r:id="rId2"/>
    <p:sldId id="257" r:id="rId3"/>
    <p:sldId id="261" r:id="rId4"/>
    <p:sldId id="282" r:id="rId5"/>
    <p:sldId id="283" r:id="rId6"/>
    <p:sldId id="268" r:id="rId7"/>
    <p:sldId id="265" r:id="rId8"/>
    <p:sldId id="284" r:id="rId9"/>
    <p:sldId id="291" r:id="rId10"/>
    <p:sldId id="263" r:id="rId11"/>
    <p:sldId id="272" r:id="rId12"/>
    <p:sldId id="287" r:id="rId13"/>
    <p:sldId id="273" r:id="rId14"/>
    <p:sldId id="274" r:id="rId15"/>
    <p:sldId id="288" r:id="rId16"/>
    <p:sldId id="277" r:id="rId17"/>
    <p:sldId id="271" r:id="rId18"/>
    <p:sldId id="289" r:id="rId19"/>
    <p:sldId id="290"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2136" autoAdjust="0"/>
  </p:normalViewPr>
  <p:slideViewPr>
    <p:cSldViewPr snapToGrid="0">
      <p:cViewPr>
        <p:scale>
          <a:sx n="55" d="100"/>
          <a:sy n="55" d="100"/>
        </p:scale>
        <p:origin x="133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625F9F-9228-4AC5-8A90-514483888B0D}" type="datetimeFigureOut">
              <a:rPr lang="en-GB" smtClean="0"/>
              <a:t>21/04/2020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FD5CD-6F01-48D4-B8E5-1F9074CFA3A9}" type="slidenum">
              <a:rPr lang="en-GB" smtClean="0"/>
              <a:t>‹#›</a:t>
            </a:fld>
            <a:endParaRPr lang="en-GB"/>
          </a:p>
        </p:txBody>
      </p:sp>
    </p:spTree>
    <p:extLst>
      <p:ext uri="{BB962C8B-B14F-4D97-AF65-F5344CB8AC3E}">
        <p14:creationId xmlns:p14="http://schemas.microsoft.com/office/powerpoint/2010/main" val="176009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4</a:t>
            </a:fld>
            <a:endParaRPr lang="en-GB"/>
          </a:p>
        </p:txBody>
      </p:sp>
    </p:spTree>
    <p:extLst>
      <p:ext uri="{BB962C8B-B14F-4D97-AF65-F5344CB8AC3E}">
        <p14:creationId xmlns:p14="http://schemas.microsoft.com/office/powerpoint/2010/main" val="698982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5</a:t>
            </a:fld>
            <a:endParaRPr lang="en-GB"/>
          </a:p>
        </p:txBody>
      </p:sp>
    </p:spTree>
    <p:extLst>
      <p:ext uri="{BB962C8B-B14F-4D97-AF65-F5344CB8AC3E}">
        <p14:creationId xmlns:p14="http://schemas.microsoft.com/office/powerpoint/2010/main" val="348534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7</a:t>
            </a:fld>
            <a:endParaRPr lang="en-GB"/>
          </a:p>
        </p:txBody>
      </p:sp>
    </p:spTree>
    <p:extLst>
      <p:ext uri="{BB962C8B-B14F-4D97-AF65-F5344CB8AC3E}">
        <p14:creationId xmlns:p14="http://schemas.microsoft.com/office/powerpoint/2010/main" val="188276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8</a:t>
            </a:fld>
            <a:endParaRPr lang="en-GB"/>
          </a:p>
        </p:txBody>
      </p:sp>
    </p:spTree>
    <p:extLst>
      <p:ext uri="{BB962C8B-B14F-4D97-AF65-F5344CB8AC3E}">
        <p14:creationId xmlns:p14="http://schemas.microsoft.com/office/powerpoint/2010/main" val="3141857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9</a:t>
            </a:fld>
            <a:endParaRPr lang="en-GB"/>
          </a:p>
        </p:txBody>
      </p:sp>
    </p:spTree>
    <p:extLst>
      <p:ext uri="{BB962C8B-B14F-4D97-AF65-F5344CB8AC3E}">
        <p14:creationId xmlns:p14="http://schemas.microsoft.com/office/powerpoint/2010/main" val="3465384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10</a:t>
            </a:fld>
            <a:endParaRPr lang="en-GB"/>
          </a:p>
        </p:txBody>
      </p:sp>
    </p:spTree>
    <p:extLst>
      <p:ext uri="{BB962C8B-B14F-4D97-AF65-F5344CB8AC3E}">
        <p14:creationId xmlns:p14="http://schemas.microsoft.com/office/powerpoint/2010/main" val="2973127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17</a:t>
            </a:fld>
            <a:endParaRPr lang="en-GB"/>
          </a:p>
        </p:txBody>
      </p:sp>
    </p:spTree>
    <p:extLst>
      <p:ext uri="{BB962C8B-B14F-4D97-AF65-F5344CB8AC3E}">
        <p14:creationId xmlns:p14="http://schemas.microsoft.com/office/powerpoint/2010/main" val="3365002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18</a:t>
            </a:fld>
            <a:endParaRPr lang="en-GB"/>
          </a:p>
        </p:txBody>
      </p:sp>
    </p:spTree>
    <p:extLst>
      <p:ext uri="{BB962C8B-B14F-4D97-AF65-F5344CB8AC3E}">
        <p14:creationId xmlns:p14="http://schemas.microsoft.com/office/powerpoint/2010/main" val="173462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19</a:t>
            </a:fld>
            <a:endParaRPr lang="en-GB"/>
          </a:p>
        </p:txBody>
      </p:sp>
    </p:spTree>
    <p:extLst>
      <p:ext uri="{BB962C8B-B14F-4D97-AF65-F5344CB8AC3E}">
        <p14:creationId xmlns:p14="http://schemas.microsoft.com/office/powerpoint/2010/main" val="15757598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184DA70-C731-4C70-880D-CCD4705E623C}" type="datetime1">
              <a:rPr lang="en-US" smtClean="0"/>
              <a:t>4/21/2020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79484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59780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09957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t>4/21/2020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77962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t>4/21/2020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50567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4/21/2020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84238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4/21/2020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06860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BEA474-078D-4E9B-9B14-09A87B19DC46}" type="datetime1">
              <a:rPr lang="en-US" smtClean="0"/>
              <a:t>4/21/2020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3814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t>4/21/2020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38370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4/21/2020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172275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4553292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6349209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013948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2D6E202-B606-4609-B914-27C9371A1F6D}" type="datetime1">
              <a:rPr lang="en-US" smtClean="0"/>
              <a:t>4/21/2020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5227934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2D6E202-B606-4609-B914-27C9371A1F6D}" type="datetime1">
              <a:rPr lang="en-US" smtClean="0"/>
              <a:t>4/21/2020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356263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2A279-0833-481D-8C56-F67FD0AC6C50}" type="datetime1">
              <a:rPr lang="en-US" smtClean="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5180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587DA83-5663-4C9C-B9AA-0B40A3DAFF81}" type="datetime1">
              <a:rPr lang="en-US" smtClean="0"/>
              <a:t>4/21/2020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10507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2D6E202-B606-4609-B914-27C9371A1F6D}" type="datetime1">
              <a:rPr lang="en-US" smtClean="0"/>
              <a:t>4/21/2020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985603742"/>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8.xml"/><Relationship Id="rId5" Type="http://schemas.openxmlformats.org/officeDocument/2006/relationships/image" Target="../media/image5.JP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hyperlink" Target="https://en.wikipedia.org/wiki/File:Pencil_clipart.svg" TargetMode="Externa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29.JP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edrianthomidis.blogspot.com/2011_07_01_archive.html" TargetMode="External"/><Relationship Id="rId2" Type="http://schemas.openxmlformats.org/officeDocument/2006/relationships/image" Target="../media/image30.jpg"/><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8.xml"/><Relationship Id="rId5" Type="http://schemas.openxmlformats.org/officeDocument/2006/relationships/image" Target="../media/image35.JP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www.topmarks.co.uk/money/toy-shop-money" TargetMode="External"/><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43.png"/><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82FE4-5E7E-4BD6-AFBF-44390F7A0E80}"/>
              </a:ext>
            </a:extLst>
          </p:cNvPr>
          <p:cNvSpPr>
            <a:spLocks noGrp="1"/>
          </p:cNvSpPr>
          <p:nvPr>
            <p:ph type="ctrTitle"/>
          </p:nvPr>
        </p:nvSpPr>
        <p:spPr>
          <a:xfrm>
            <a:off x="6730000" y="639097"/>
            <a:ext cx="4813072" cy="3494791"/>
          </a:xfrm>
        </p:spPr>
        <p:txBody>
          <a:bodyPr>
            <a:normAutofit/>
          </a:bodyPr>
          <a:lstStyle/>
          <a:p>
            <a:r>
              <a:rPr lang="en-GB" sz="6800" b="1" i="0" dirty="0">
                <a:latin typeface="Lucida Handwriting" panose="03010101010101010101" pitchFamily="66" charset="0"/>
              </a:rPr>
              <a:t>Maths </a:t>
            </a:r>
            <a:br>
              <a:rPr lang="en-GB" sz="6800" b="1" i="0" dirty="0">
                <a:latin typeface="Lucida Handwriting" panose="03010101010101010101" pitchFamily="66" charset="0"/>
              </a:rPr>
            </a:br>
            <a:r>
              <a:rPr lang="en-GB" sz="6800" b="1" i="0" dirty="0">
                <a:latin typeface="Lucida Handwriting" panose="03010101010101010101" pitchFamily="66" charset="0"/>
              </a:rPr>
              <a:t>Home Learning</a:t>
            </a:r>
          </a:p>
        </p:txBody>
      </p:sp>
      <p:sp>
        <p:nvSpPr>
          <p:cNvPr id="3" name="Subtitle 2">
            <a:extLst>
              <a:ext uri="{FF2B5EF4-FFF2-40B4-BE49-F238E27FC236}">
                <a16:creationId xmlns:a16="http://schemas.microsoft.com/office/drawing/2014/main" id="{710488ED-3C2B-49DE-B6AE-21AB154E52A1}"/>
              </a:ext>
            </a:extLst>
          </p:cNvPr>
          <p:cNvSpPr>
            <a:spLocks noGrp="1"/>
          </p:cNvSpPr>
          <p:nvPr>
            <p:ph type="subTitle" idx="1"/>
          </p:nvPr>
        </p:nvSpPr>
        <p:spPr>
          <a:xfrm>
            <a:off x="6729999" y="4455621"/>
            <a:ext cx="5100051" cy="1238616"/>
          </a:xfrm>
        </p:spPr>
        <p:txBody>
          <a:bodyPr>
            <a:normAutofit/>
          </a:bodyPr>
          <a:lstStyle/>
          <a:p>
            <a:pPr>
              <a:spcAft>
                <a:spcPts val="600"/>
              </a:spcAft>
            </a:pPr>
            <a:r>
              <a:rPr lang="en-GB" sz="7200" dirty="0"/>
              <a:t>Week 3</a:t>
            </a:r>
          </a:p>
        </p:txBody>
      </p:sp>
      <p:pic>
        <p:nvPicPr>
          <p:cNvPr id="1026" name="Picture 2">
            <a:extLst>
              <a:ext uri="{FF2B5EF4-FFF2-40B4-BE49-F238E27FC236}">
                <a16:creationId xmlns:a16="http://schemas.microsoft.com/office/drawing/2014/main" id="{ADB2579B-46B3-445A-A099-4D839A8DAC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1941" y="1066594"/>
            <a:ext cx="3217379" cy="4378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746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p:txBody>
          <a:bodyPr/>
          <a:lstStyle/>
          <a:p>
            <a:pPr algn="ctr"/>
            <a:r>
              <a:rPr lang="en-GB" dirty="0"/>
              <a:t>Challenge 1</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5120640" y="265472"/>
            <a:ext cx="6266688" cy="6282812"/>
          </a:xfrm>
        </p:spPr>
        <p:txBody>
          <a:bodyPr>
            <a:normAutofit/>
          </a:bodyPr>
          <a:lstStyle/>
          <a:p>
            <a:pPr marL="0" indent="0" algn="ctr">
              <a:buNone/>
            </a:pPr>
            <a:r>
              <a:rPr lang="en-GB" b="1" dirty="0">
                <a:latin typeface="Lucida Handwriting" panose="03010101010101010101" pitchFamily="66" charset="0"/>
              </a:rPr>
              <a:t>Story Talk</a:t>
            </a:r>
          </a:p>
          <a:p>
            <a:pPr marL="0" indent="0" algn="ctr">
              <a:buNone/>
            </a:pPr>
            <a:r>
              <a:rPr lang="en-GB" b="1" dirty="0">
                <a:latin typeface="Lucida Handwriting" panose="03010101010101010101" pitchFamily="66" charset="0"/>
              </a:rPr>
              <a:t>How many?</a:t>
            </a:r>
          </a:p>
          <a:p>
            <a:pPr algn="ctr"/>
            <a:br>
              <a:rPr lang="en-GB" dirty="0"/>
            </a:br>
            <a:r>
              <a:rPr lang="en-GB" sz="2000" dirty="0">
                <a:latin typeface="Comic Sans MS" panose="030F0702030302020204" pitchFamily="66" charset="0"/>
              </a:rPr>
              <a:t>Listen to the story of ‘The Shopping Basket’ by John </a:t>
            </a:r>
            <a:r>
              <a:rPr lang="en-GB" sz="2000" dirty="0" err="1">
                <a:latin typeface="Comic Sans MS" panose="030F0702030302020204" pitchFamily="66" charset="0"/>
              </a:rPr>
              <a:t>Burningham</a:t>
            </a:r>
            <a:endParaRPr lang="en-GB" sz="2000" dirty="0">
              <a:latin typeface="Comic Sans MS" panose="030F0702030302020204" pitchFamily="66" charset="0"/>
            </a:endParaRPr>
          </a:p>
          <a:p>
            <a:r>
              <a:rPr lang="en-GB" sz="2000" i="1" dirty="0">
                <a:latin typeface="Comic Sans MS" panose="030F0702030302020204" pitchFamily="66" charset="0"/>
              </a:rPr>
              <a:t>How many items did Steven’s mother ask him to buy altogether?</a:t>
            </a:r>
          </a:p>
          <a:p>
            <a:r>
              <a:rPr lang="en-GB" sz="2000" i="1" dirty="0">
                <a:latin typeface="Comic Sans MS" panose="030F0702030302020204" pitchFamily="66" charset="0"/>
              </a:rPr>
              <a:t>Use ten frames to show how many items Steven needed to buy. I wonder how many frames you will need.</a:t>
            </a:r>
          </a:p>
          <a:p>
            <a:endParaRPr lang="en-GB" sz="2000" i="1" dirty="0">
              <a:latin typeface="Comic Sans MS" panose="030F0702030302020204" pitchFamily="66" charset="0"/>
            </a:endParaRPr>
          </a:p>
          <a:p>
            <a:r>
              <a:rPr lang="en-GB" sz="2000" i="1" dirty="0">
                <a:latin typeface="Comic Sans MS" panose="030F0702030302020204" pitchFamily="66" charset="0"/>
              </a:rPr>
              <a:t>Find the   number on a number line. Write down the number.</a:t>
            </a:r>
          </a:p>
        </p:txBody>
      </p:sp>
      <p:sp>
        <p:nvSpPr>
          <p:cNvPr id="4" name="Text Placeholder 3">
            <a:extLst>
              <a:ext uri="{FF2B5EF4-FFF2-40B4-BE49-F238E27FC236}">
                <a16:creationId xmlns:a16="http://schemas.microsoft.com/office/drawing/2014/main" id="{86F63050-6369-4FCA-BE4F-D9DD090C2F35}"/>
              </a:ext>
            </a:extLst>
          </p:cNvPr>
          <p:cNvSpPr>
            <a:spLocks noGrp="1"/>
          </p:cNvSpPr>
          <p:nvPr>
            <p:ph type="body" sz="half" idx="2"/>
          </p:nvPr>
        </p:nvSpPr>
        <p:spPr/>
        <p:txBody>
          <a:bodyPr/>
          <a:lstStyle/>
          <a:p>
            <a:pPr algn="ctr"/>
            <a:r>
              <a:rPr lang="en-GB" b="1" dirty="0">
                <a:latin typeface="Lucida Handwriting" panose="03010101010101010101" pitchFamily="66" charset="0"/>
              </a:rPr>
              <a:t>Story Talk</a:t>
            </a:r>
            <a:endParaRPr lang="en-GB" dirty="0"/>
          </a:p>
        </p:txBody>
      </p:sp>
      <p:pic>
        <p:nvPicPr>
          <p:cNvPr id="7" name="Picture 6">
            <a:extLst>
              <a:ext uri="{FF2B5EF4-FFF2-40B4-BE49-F238E27FC236}">
                <a16:creationId xmlns:a16="http://schemas.microsoft.com/office/drawing/2014/main" id="{51A01DDD-4F6D-402A-8BE2-C539B56E56FE}"/>
              </a:ext>
            </a:extLst>
          </p:cNvPr>
          <p:cNvPicPr>
            <a:picLocks noChangeAspect="1"/>
          </p:cNvPicPr>
          <p:nvPr/>
        </p:nvPicPr>
        <p:blipFill rotWithShape="1">
          <a:blip r:embed="rId2">
            <a:extLst>
              <a:ext uri="{28A0092B-C50C-407E-A947-70E740481C1C}">
                <a14:useLocalDpi xmlns:a14="http://schemas.microsoft.com/office/drawing/2010/main" val="0"/>
              </a:ext>
            </a:extLst>
          </a:blip>
          <a:srcRect t="10249" b="8009"/>
          <a:stretch/>
        </p:blipFill>
        <p:spPr>
          <a:xfrm>
            <a:off x="6927863" y="4330831"/>
            <a:ext cx="1853497" cy="757540"/>
          </a:xfrm>
          <a:prstGeom prst="rect">
            <a:avLst/>
          </a:prstGeom>
        </p:spPr>
      </p:pic>
      <p:pic>
        <p:nvPicPr>
          <p:cNvPr id="8" name="Picture 7">
            <a:extLst>
              <a:ext uri="{FF2B5EF4-FFF2-40B4-BE49-F238E27FC236}">
                <a16:creationId xmlns:a16="http://schemas.microsoft.com/office/drawing/2014/main" id="{6ADA27EB-04EC-4C23-BBBB-B190B1DCC694}"/>
              </a:ext>
            </a:extLst>
          </p:cNvPr>
          <p:cNvPicPr>
            <a:picLocks noChangeAspect="1"/>
          </p:cNvPicPr>
          <p:nvPr/>
        </p:nvPicPr>
        <p:blipFill rotWithShape="1">
          <a:blip r:embed="rId3">
            <a:extLst>
              <a:ext uri="{28A0092B-C50C-407E-A947-70E740481C1C}">
                <a14:useLocalDpi xmlns:a14="http://schemas.microsoft.com/office/drawing/2010/main" val="0"/>
              </a:ext>
            </a:extLst>
          </a:blip>
          <a:srcRect l="17967" r="19175"/>
          <a:stretch/>
        </p:blipFill>
        <p:spPr>
          <a:xfrm rot="497411">
            <a:off x="9621229" y="892114"/>
            <a:ext cx="678792" cy="806571"/>
          </a:xfrm>
          <a:prstGeom prst="rect">
            <a:avLst/>
          </a:prstGeom>
        </p:spPr>
      </p:pic>
      <p:pic>
        <p:nvPicPr>
          <p:cNvPr id="9" name="Picture 2">
            <a:extLst>
              <a:ext uri="{FF2B5EF4-FFF2-40B4-BE49-F238E27FC236}">
                <a16:creationId xmlns:a16="http://schemas.microsoft.com/office/drawing/2014/main" id="{62D764B8-6441-4AF0-B136-EC617304D7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086702">
            <a:off x="5750314" y="498155"/>
            <a:ext cx="1177549" cy="16023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219571B7-D593-4328-913D-103BDA6B1137}"/>
              </a:ext>
            </a:extLst>
          </p:cNvPr>
          <p:cNvPicPr>
            <a:picLocks noChangeAspect="1"/>
          </p:cNvPicPr>
          <p:nvPr/>
        </p:nvPicPr>
        <p:blipFill rotWithShape="1">
          <a:blip r:embed="rId5">
            <a:extLst>
              <a:ext uri="{28A0092B-C50C-407E-A947-70E740481C1C}">
                <a14:useLocalDpi xmlns:a14="http://schemas.microsoft.com/office/drawing/2010/main" val="0"/>
              </a:ext>
            </a:extLst>
          </a:blip>
          <a:srcRect l="3619" t="14872" r="12201"/>
          <a:stretch/>
        </p:blipFill>
        <p:spPr>
          <a:xfrm>
            <a:off x="804672" y="3493083"/>
            <a:ext cx="3843594" cy="2903160"/>
          </a:xfrm>
          <a:prstGeom prst="rect">
            <a:avLst/>
          </a:prstGeom>
        </p:spPr>
      </p:pic>
    </p:spTree>
    <p:extLst>
      <p:ext uri="{BB962C8B-B14F-4D97-AF65-F5344CB8AC3E}">
        <p14:creationId xmlns:p14="http://schemas.microsoft.com/office/powerpoint/2010/main" val="296686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A198E-2441-4086-9796-2288CBF77332}"/>
              </a:ext>
            </a:extLst>
          </p:cNvPr>
          <p:cNvSpPr>
            <a:spLocks noGrp="1"/>
          </p:cNvSpPr>
          <p:nvPr>
            <p:ph type="title"/>
          </p:nvPr>
        </p:nvSpPr>
        <p:spPr>
          <a:xfrm>
            <a:off x="1174394" y="572352"/>
            <a:ext cx="10058400" cy="1151201"/>
          </a:xfrm>
        </p:spPr>
        <p:txBody>
          <a:bodyPr>
            <a:normAutofit fontScale="90000"/>
          </a:bodyPr>
          <a:lstStyle/>
          <a:p>
            <a:r>
              <a:rPr lang="en-GB" sz="2800" dirty="0">
                <a:latin typeface="Lucida Handwriting" panose="03010101010101010101" pitchFamily="66" charset="0"/>
              </a:rPr>
              <a:t>We are going to use a number line to help us count back and find out how many are left when we take some away.</a:t>
            </a:r>
          </a:p>
        </p:txBody>
      </p:sp>
      <p:sp>
        <p:nvSpPr>
          <p:cNvPr id="7" name="TextBox 6">
            <a:extLst>
              <a:ext uri="{FF2B5EF4-FFF2-40B4-BE49-F238E27FC236}">
                <a16:creationId xmlns:a16="http://schemas.microsoft.com/office/drawing/2014/main" id="{726F2027-F992-4203-961B-031F5C2EB5C0}"/>
              </a:ext>
            </a:extLst>
          </p:cNvPr>
          <p:cNvSpPr txBox="1"/>
          <p:nvPr/>
        </p:nvSpPr>
        <p:spPr>
          <a:xfrm>
            <a:off x="533857" y="2124237"/>
            <a:ext cx="3518439" cy="1107996"/>
          </a:xfrm>
          <a:prstGeom prst="rect">
            <a:avLst/>
          </a:prstGeom>
          <a:noFill/>
        </p:spPr>
        <p:txBody>
          <a:bodyPr wrap="square" rtlCol="0">
            <a:spAutoFit/>
          </a:bodyPr>
          <a:lstStyle/>
          <a:p>
            <a:r>
              <a:rPr lang="en-GB" sz="6600" dirty="0">
                <a:latin typeface="Comic Sans MS" panose="030F0702030302020204" pitchFamily="66" charset="0"/>
              </a:rPr>
              <a:t>6 – 1 = 5</a:t>
            </a:r>
            <a:endParaRPr lang="en-GB" dirty="0">
              <a:latin typeface="Comic Sans MS" panose="030F0702030302020204" pitchFamily="66" charset="0"/>
            </a:endParaRPr>
          </a:p>
        </p:txBody>
      </p:sp>
      <p:sp>
        <p:nvSpPr>
          <p:cNvPr id="18" name="Speech Bubble: Oval 17">
            <a:extLst>
              <a:ext uri="{FF2B5EF4-FFF2-40B4-BE49-F238E27FC236}">
                <a16:creationId xmlns:a16="http://schemas.microsoft.com/office/drawing/2014/main" id="{67AED0A2-A968-4A80-A3B2-E200EBF287F2}"/>
              </a:ext>
            </a:extLst>
          </p:cNvPr>
          <p:cNvSpPr/>
          <p:nvPr/>
        </p:nvSpPr>
        <p:spPr>
          <a:xfrm>
            <a:off x="10311716" y="1331881"/>
            <a:ext cx="1799041" cy="1954800"/>
          </a:xfrm>
          <a:prstGeom prst="wedgeEllipseCallout">
            <a:avLst>
              <a:gd name="adj1" fmla="val -115083"/>
              <a:gd name="adj2" fmla="val 3158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When we are taking away the quantity is less.</a:t>
            </a:r>
          </a:p>
        </p:txBody>
      </p:sp>
      <p:pic>
        <p:nvPicPr>
          <p:cNvPr id="3" name="Picture 2" descr="World Record Egg was created by a 29-year-old advertising creative">
            <a:extLst>
              <a:ext uri="{FF2B5EF4-FFF2-40B4-BE49-F238E27FC236}">
                <a16:creationId xmlns:a16="http://schemas.microsoft.com/office/drawing/2014/main" id="{281EFA02-350A-4E9C-8160-60F0C2B118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593" t="6314" r="34696" b="13354"/>
          <a:stretch/>
        </p:blipFill>
        <p:spPr bwMode="auto">
          <a:xfrm>
            <a:off x="5033113" y="3165672"/>
            <a:ext cx="913840" cy="11512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World Record Egg was created by a 29-year-old advertising creative">
            <a:extLst>
              <a:ext uri="{FF2B5EF4-FFF2-40B4-BE49-F238E27FC236}">
                <a16:creationId xmlns:a16="http://schemas.microsoft.com/office/drawing/2014/main" id="{041DC379-84CC-41AF-B811-1C68A1DB65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593" t="6314" r="34696" b="13354"/>
          <a:stretch/>
        </p:blipFill>
        <p:spPr bwMode="auto">
          <a:xfrm>
            <a:off x="4161316" y="3165672"/>
            <a:ext cx="906233" cy="11416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World Record Egg was created by a 29-year-old advertising creative">
            <a:extLst>
              <a:ext uri="{FF2B5EF4-FFF2-40B4-BE49-F238E27FC236}">
                <a16:creationId xmlns:a16="http://schemas.microsoft.com/office/drawing/2014/main" id="{C41EEA79-87FD-4E18-98EA-5FA31505F5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593" t="6314" r="34696" b="13354"/>
          <a:stretch/>
        </p:blipFill>
        <p:spPr bwMode="auto">
          <a:xfrm>
            <a:off x="5921218" y="3165672"/>
            <a:ext cx="913841" cy="115120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World Record Egg was created by a 29-year-old advertising creative">
            <a:extLst>
              <a:ext uri="{FF2B5EF4-FFF2-40B4-BE49-F238E27FC236}">
                <a16:creationId xmlns:a16="http://schemas.microsoft.com/office/drawing/2014/main" id="{3863E44B-F6DC-428B-BD3E-080C1E110C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593" t="6314" r="34696" b="13354"/>
          <a:stretch/>
        </p:blipFill>
        <p:spPr bwMode="auto">
          <a:xfrm>
            <a:off x="6827465" y="3137881"/>
            <a:ext cx="913840" cy="1151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World Record Egg was created by a 29-year-old advertising creative">
            <a:extLst>
              <a:ext uri="{FF2B5EF4-FFF2-40B4-BE49-F238E27FC236}">
                <a16:creationId xmlns:a16="http://schemas.microsoft.com/office/drawing/2014/main" id="{48908F26-30F8-41D3-A71A-858C74B881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593" t="6314" r="34696" b="13354"/>
          <a:stretch/>
        </p:blipFill>
        <p:spPr bwMode="auto">
          <a:xfrm>
            <a:off x="7733712" y="3165672"/>
            <a:ext cx="913840" cy="11512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World Record Egg was created by a 29-year-old advertising creative">
            <a:extLst>
              <a:ext uri="{FF2B5EF4-FFF2-40B4-BE49-F238E27FC236}">
                <a16:creationId xmlns:a16="http://schemas.microsoft.com/office/drawing/2014/main" id="{169EF280-63FF-4873-BC50-14D4B671C9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593" t="6314" r="34696" b="13354"/>
          <a:stretch/>
        </p:blipFill>
        <p:spPr bwMode="auto">
          <a:xfrm>
            <a:off x="3227538" y="3146506"/>
            <a:ext cx="913840" cy="1151201"/>
          </a:xfrm>
          <a:prstGeom prst="rect">
            <a:avLst/>
          </a:prstGeom>
          <a:noFill/>
          <a:extLst>
            <a:ext uri="{909E8E84-426E-40DD-AFC4-6F175D3DCCD1}">
              <a14:hiddenFill xmlns:a14="http://schemas.microsoft.com/office/drawing/2010/main">
                <a:solidFill>
                  <a:srgbClr val="FFFFFF"/>
                </a:solidFill>
              </a14:hiddenFill>
            </a:ext>
          </a:extLst>
        </p:spPr>
      </p:pic>
      <p:sp>
        <p:nvSpPr>
          <p:cNvPr id="4" name="Multiplication Sign 3">
            <a:extLst>
              <a:ext uri="{FF2B5EF4-FFF2-40B4-BE49-F238E27FC236}">
                <a16:creationId xmlns:a16="http://schemas.microsoft.com/office/drawing/2014/main" id="{054E460E-CB54-41A7-982A-EAB49B934181}"/>
              </a:ext>
            </a:extLst>
          </p:cNvPr>
          <p:cNvSpPr/>
          <p:nvPr/>
        </p:nvSpPr>
        <p:spPr>
          <a:xfrm>
            <a:off x="7753636" y="3367630"/>
            <a:ext cx="1020418" cy="783176"/>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Number lines explained for parents | Free printable number lines ...">
            <a:extLst>
              <a:ext uri="{FF2B5EF4-FFF2-40B4-BE49-F238E27FC236}">
                <a16:creationId xmlns:a16="http://schemas.microsoft.com/office/drawing/2014/main" id="{090D3325-8823-492B-9FD5-11C6D0F964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52" t="19016" r="5379" b="23719"/>
          <a:stretch/>
        </p:blipFill>
        <p:spPr bwMode="auto">
          <a:xfrm>
            <a:off x="2423827" y="4904745"/>
            <a:ext cx="10058400" cy="1825149"/>
          </a:xfrm>
          <a:prstGeom prst="rect">
            <a:avLst/>
          </a:prstGeom>
          <a:noFill/>
          <a:extLst>
            <a:ext uri="{909E8E84-426E-40DD-AFC4-6F175D3DCCD1}">
              <a14:hiddenFill xmlns:a14="http://schemas.microsoft.com/office/drawing/2010/main">
                <a:solidFill>
                  <a:srgbClr val="FFFFFF"/>
                </a:solidFill>
              </a14:hiddenFill>
            </a:ext>
          </a:extLst>
        </p:spPr>
      </p:pic>
      <p:sp>
        <p:nvSpPr>
          <p:cNvPr id="13" name="Speech Bubble: Oval 12">
            <a:extLst>
              <a:ext uri="{FF2B5EF4-FFF2-40B4-BE49-F238E27FC236}">
                <a16:creationId xmlns:a16="http://schemas.microsoft.com/office/drawing/2014/main" id="{4BE737F8-AD47-41F5-BA24-B2942D22D098}"/>
              </a:ext>
            </a:extLst>
          </p:cNvPr>
          <p:cNvSpPr/>
          <p:nvPr/>
        </p:nvSpPr>
        <p:spPr>
          <a:xfrm>
            <a:off x="119627" y="3429000"/>
            <a:ext cx="2656141" cy="3146159"/>
          </a:xfrm>
          <a:prstGeom prst="wedgeEllipseCallout">
            <a:avLst>
              <a:gd name="adj1" fmla="val 55799"/>
              <a:gd name="adj2" fmla="val -506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When we are taking away the number is going to be smaller than the one we started with .</a:t>
            </a:r>
          </a:p>
        </p:txBody>
      </p:sp>
      <p:sp>
        <p:nvSpPr>
          <p:cNvPr id="14" name="Arrow: Curved Up 13">
            <a:extLst>
              <a:ext uri="{FF2B5EF4-FFF2-40B4-BE49-F238E27FC236}">
                <a16:creationId xmlns:a16="http://schemas.microsoft.com/office/drawing/2014/main" id="{44CC370E-5C84-4150-8C20-F23593AAEFB1}"/>
              </a:ext>
            </a:extLst>
          </p:cNvPr>
          <p:cNvSpPr/>
          <p:nvPr/>
        </p:nvSpPr>
        <p:spPr>
          <a:xfrm rot="10646532">
            <a:off x="7339236" y="4547639"/>
            <a:ext cx="913840" cy="50303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872946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A198E-2441-4086-9796-2288CBF77332}"/>
              </a:ext>
            </a:extLst>
          </p:cNvPr>
          <p:cNvSpPr>
            <a:spLocks noGrp="1"/>
          </p:cNvSpPr>
          <p:nvPr>
            <p:ph type="title"/>
          </p:nvPr>
        </p:nvSpPr>
        <p:spPr>
          <a:xfrm>
            <a:off x="1174394" y="572352"/>
            <a:ext cx="10058400" cy="1151201"/>
          </a:xfrm>
        </p:spPr>
        <p:txBody>
          <a:bodyPr>
            <a:normAutofit/>
          </a:bodyPr>
          <a:lstStyle/>
          <a:p>
            <a:r>
              <a:rPr lang="en-GB" sz="2800" dirty="0">
                <a:latin typeface="Lucida Handwriting" panose="03010101010101010101" pitchFamily="66" charset="0"/>
              </a:rPr>
              <a:t>You will need a number line t o 30 for this taking away (subtraction) challenge.</a:t>
            </a:r>
          </a:p>
        </p:txBody>
      </p:sp>
      <p:sp>
        <p:nvSpPr>
          <p:cNvPr id="7" name="TextBox 6">
            <a:extLst>
              <a:ext uri="{FF2B5EF4-FFF2-40B4-BE49-F238E27FC236}">
                <a16:creationId xmlns:a16="http://schemas.microsoft.com/office/drawing/2014/main" id="{726F2027-F992-4203-961B-031F5C2EB5C0}"/>
              </a:ext>
            </a:extLst>
          </p:cNvPr>
          <p:cNvSpPr txBox="1"/>
          <p:nvPr/>
        </p:nvSpPr>
        <p:spPr>
          <a:xfrm>
            <a:off x="533857" y="2205880"/>
            <a:ext cx="3940172" cy="2862322"/>
          </a:xfrm>
          <a:prstGeom prst="rect">
            <a:avLst/>
          </a:prstGeom>
          <a:noFill/>
        </p:spPr>
        <p:txBody>
          <a:bodyPr wrap="square" rtlCol="0">
            <a:spAutoFit/>
          </a:bodyPr>
          <a:lstStyle/>
          <a:p>
            <a:r>
              <a:rPr lang="en-GB" dirty="0">
                <a:latin typeface="Comic Sans MS" panose="030F0702030302020204" pitchFamily="66" charset="0"/>
              </a:rPr>
              <a:t>Listen to the story again and each time Steven takes something out of his shopping basket, count back on your number line.</a:t>
            </a:r>
          </a:p>
          <a:p>
            <a:r>
              <a:rPr lang="en-GB" dirty="0">
                <a:latin typeface="Comic Sans MS" panose="030F0702030302020204" pitchFamily="66" charset="0"/>
              </a:rPr>
              <a:t>How many things does Steven give to his mother? </a:t>
            </a:r>
          </a:p>
          <a:p>
            <a:r>
              <a:rPr lang="en-GB" dirty="0">
                <a:latin typeface="Comic Sans MS" panose="030F0702030302020204" pitchFamily="66" charset="0"/>
              </a:rPr>
              <a:t>Tell your grown up the story to explain how many Steven started with and how many he finished with.</a:t>
            </a:r>
          </a:p>
        </p:txBody>
      </p:sp>
      <p:sp>
        <p:nvSpPr>
          <p:cNvPr id="18" name="Speech Bubble: Oval 17">
            <a:extLst>
              <a:ext uri="{FF2B5EF4-FFF2-40B4-BE49-F238E27FC236}">
                <a16:creationId xmlns:a16="http://schemas.microsoft.com/office/drawing/2014/main" id="{67AED0A2-A968-4A80-A3B2-E200EBF287F2}"/>
              </a:ext>
            </a:extLst>
          </p:cNvPr>
          <p:cNvSpPr/>
          <p:nvPr/>
        </p:nvSpPr>
        <p:spPr>
          <a:xfrm>
            <a:off x="8723085" y="1675074"/>
            <a:ext cx="3265715" cy="3053298"/>
          </a:xfrm>
          <a:prstGeom prst="wedgeEllipseCallout">
            <a:avLst>
              <a:gd name="adj1" fmla="val -78527"/>
              <a:gd name="adj2" fmla="val 573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It is a good idea to use a pencil to mark each jump back so that you don’t lose your place!</a:t>
            </a:r>
          </a:p>
        </p:txBody>
      </p:sp>
      <p:pic>
        <p:nvPicPr>
          <p:cNvPr id="8" name="Picture 7">
            <a:extLst>
              <a:ext uri="{FF2B5EF4-FFF2-40B4-BE49-F238E27FC236}">
                <a16:creationId xmlns:a16="http://schemas.microsoft.com/office/drawing/2014/main" id="{FE0237B2-D974-4BC1-AB32-8151A7EB8484}"/>
              </a:ext>
            </a:extLst>
          </p:cNvPr>
          <p:cNvPicPr>
            <a:picLocks noChangeAspect="1"/>
          </p:cNvPicPr>
          <p:nvPr/>
        </p:nvPicPr>
        <p:blipFill rotWithShape="1">
          <a:blip r:embed="rId3">
            <a:extLst>
              <a:ext uri="{28A0092B-C50C-407E-A947-70E740481C1C}">
                <a14:useLocalDpi xmlns:a14="http://schemas.microsoft.com/office/drawing/2010/main" val="0"/>
              </a:ext>
            </a:extLst>
          </a:blip>
          <a:srcRect t="61894" r="2986" b="13693"/>
          <a:stretch/>
        </p:blipFill>
        <p:spPr>
          <a:xfrm>
            <a:off x="4346219" y="5009825"/>
            <a:ext cx="6886576" cy="946475"/>
          </a:xfrm>
          <a:prstGeom prst="rect">
            <a:avLst/>
          </a:prstGeom>
        </p:spPr>
      </p:pic>
      <p:pic>
        <p:nvPicPr>
          <p:cNvPr id="10" name="Picture 9">
            <a:extLst>
              <a:ext uri="{FF2B5EF4-FFF2-40B4-BE49-F238E27FC236}">
                <a16:creationId xmlns:a16="http://schemas.microsoft.com/office/drawing/2014/main" id="{30B3E913-AA0B-4656-A75A-46863C00AB6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336364" y="2335206"/>
            <a:ext cx="3517048" cy="3517048"/>
          </a:xfrm>
          <a:prstGeom prst="rect">
            <a:avLst/>
          </a:prstGeom>
        </p:spPr>
      </p:pic>
      <p:sp>
        <p:nvSpPr>
          <p:cNvPr id="12" name="Arrow: Curved Up 11">
            <a:extLst>
              <a:ext uri="{FF2B5EF4-FFF2-40B4-BE49-F238E27FC236}">
                <a16:creationId xmlns:a16="http://schemas.microsoft.com/office/drawing/2014/main" id="{03092DEB-F444-4F91-A77D-FE66CF893BB3}"/>
              </a:ext>
            </a:extLst>
          </p:cNvPr>
          <p:cNvSpPr/>
          <p:nvPr/>
        </p:nvSpPr>
        <p:spPr>
          <a:xfrm rot="10800000">
            <a:off x="7391400" y="4815747"/>
            <a:ext cx="228600" cy="39125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Speech Bubble: Oval 22">
            <a:extLst>
              <a:ext uri="{FF2B5EF4-FFF2-40B4-BE49-F238E27FC236}">
                <a16:creationId xmlns:a16="http://schemas.microsoft.com/office/drawing/2014/main" id="{32BFA26D-4415-41B7-9004-3B945209CCD2}"/>
              </a:ext>
            </a:extLst>
          </p:cNvPr>
          <p:cNvSpPr/>
          <p:nvPr/>
        </p:nvSpPr>
        <p:spPr>
          <a:xfrm>
            <a:off x="466092" y="5207001"/>
            <a:ext cx="3265715" cy="1459182"/>
          </a:xfrm>
          <a:prstGeom prst="wedgeEllipseCallout">
            <a:avLst>
              <a:gd name="adj1" fmla="val 82959"/>
              <a:gd name="adj2" fmla="val 49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First Steven had … items in his shopping basket. Then he took… out to trick the bullies.</a:t>
            </a:r>
          </a:p>
          <a:p>
            <a:pPr algn="ctr"/>
            <a:r>
              <a:rPr lang="en-GB" sz="1200" dirty="0"/>
              <a:t>Now he has…left.</a:t>
            </a:r>
          </a:p>
        </p:txBody>
      </p:sp>
    </p:spTree>
    <p:extLst>
      <p:ext uri="{BB962C8B-B14F-4D97-AF65-F5344CB8AC3E}">
        <p14:creationId xmlns:p14="http://schemas.microsoft.com/office/powerpoint/2010/main" val="1136317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A198E-2441-4086-9796-2288CBF77332}"/>
              </a:ext>
            </a:extLst>
          </p:cNvPr>
          <p:cNvSpPr>
            <a:spLocks noGrp="1"/>
          </p:cNvSpPr>
          <p:nvPr>
            <p:ph type="title"/>
          </p:nvPr>
        </p:nvSpPr>
        <p:spPr>
          <a:xfrm>
            <a:off x="1174394" y="572352"/>
            <a:ext cx="10058400" cy="1151201"/>
          </a:xfrm>
        </p:spPr>
        <p:txBody>
          <a:bodyPr>
            <a:normAutofit fontScale="90000"/>
          </a:bodyPr>
          <a:lstStyle/>
          <a:p>
            <a:r>
              <a:rPr lang="en-GB" sz="2800" dirty="0">
                <a:latin typeface="Lucida Handwriting" panose="03010101010101010101" pitchFamily="66" charset="0"/>
              </a:rPr>
              <a:t>You might like to practise  taking away (subtracting) using the  number line to count back or ten frames and counters. Here are some problem solving questions for you.</a:t>
            </a:r>
          </a:p>
        </p:txBody>
      </p:sp>
      <p:sp>
        <p:nvSpPr>
          <p:cNvPr id="7" name="TextBox 6">
            <a:extLst>
              <a:ext uri="{FF2B5EF4-FFF2-40B4-BE49-F238E27FC236}">
                <a16:creationId xmlns:a16="http://schemas.microsoft.com/office/drawing/2014/main" id="{726F2027-F992-4203-961B-031F5C2EB5C0}"/>
              </a:ext>
            </a:extLst>
          </p:cNvPr>
          <p:cNvSpPr txBox="1"/>
          <p:nvPr/>
        </p:nvSpPr>
        <p:spPr>
          <a:xfrm>
            <a:off x="679311" y="2092638"/>
            <a:ext cx="2572398" cy="1477328"/>
          </a:xfrm>
          <a:prstGeom prst="rect">
            <a:avLst/>
          </a:prstGeom>
          <a:solidFill>
            <a:srgbClr val="92D050"/>
          </a:solidFill>
        </p:spPr>
        <p:txBody>
          <a:bodyPr wrap="square" rtlCol="0">
            <a:spAutoFit/>
          </a:bodyPr>
          <a:lstStyle/>
          <a:p>
            <a:r>
              <a:rPr lang="en-GB" dirty="0">
                <a:latin typeface="Comic Sans MS" panose="030F0702030302020204" pitchFamily="66" charset="0"/>
              </a:rPr>
              <a:t>First Steven had  4 apples, then he threw 1 over the tent. How  many does he have now?</a:t>
            </a:r>
          </a:p>
        </p:txBody>
      </p:sp>
      <p:pic>
        <p:nvPicPr>
          <p:cNvPr id="8" name="Picture 7">
            <a:extLst>
              <a:ext uri="{FF2B5EF4-FFF2-40B4-BE49-F238E27FC236}">
                <a16:creationId xmlns:a16="http://schemas.microsoft.com/office/drawing/2014/main" id="{FE0237B2-D974-4BC1-AB32-8151A7EB8484}"/>
              </a:ext>
            </a:extLst>
          </p:cNvPr>
          <p:cNvPicPr>
            <a:picLocks noChangeAspect="1"/>
          </p:cNvPicPr>
          <p:nvPr/>
        </p:nvPicPr>
        <p:blipFill rotWithShape="1">
          <a:blip r:embed="rId3">
            <a:extLst>
              <a:ext uri="{28A0092B-C50C-407E-A947-70E740481C1C}">
                <a14:useLocalDpi xmlns:a14="http://schemas.microsoft.com/office/drawing/2010/main" val="0"/>
              </a:ext>
            </a:extLst>
          </a:blip>
          <a:srcRect t="61894" r="2986" b="13693"/>
          <a:stretch/>
        </p:blipFill>
        <p:spPr>
          <a:xfrm rot="151068">
            <a:off x="7310783" y="1778389"/>
            <a:ext cx="4871768" cy="669565"/>
          </a:xfrm>
          <a:prstGeom prst="rect">
            <a:avLst/>
          </a:prstGeom>
        </p:spPr>
      </p:pic>
      <p:sp>
        <p:nvSpPr>
          <p:cNvPr id="12" name="Arrow: Curved Up 11">
            <a:extLst>
              <a:ext uri="{FF2B5EF4-FFF2-40B4-BE49-F238E27FC236}">
                <a16:creationId xmlns:a16="http://schemas.microsoft.com/office/drawing/2014/main" id="{03092DEB-F444-4F91-A77D-FE66CF893BB3}"/>
              </a:ext>
            </a:extLst>
          </p:cNvPr>
          <p:cNvSpPr/>
          <p:nvPr/>
        </p:nvSpPr>
        <p:spPr>
          <a:xfrm rot="10992622">
            <a:off x="8724189" y="1618316"/>
            <a:ext cx="147959" cy="34189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4098" name="Picture 2" descr="Free Ten Frame Subtraction | Math subtraction, Subtraction ...">
            <a:extLst>
              <a:ext uri="{FF2B5EF4-FFF2-40B4-BE49-F238E27FC236}">
                <a16:creationId xmlns:a16="http://schemas.microsoft.com/office/drawing/2014/main" id="{5A94D2C4-3692-4885-AAE2-BE3E09D6042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6804" r="55654"/>
          <a:stretch/>
        </p:blipFill>
        <p:spPr bwMode="auto">
          <a:xfrm rot="20394233">
            <a:off x="171394" y="1099115"/>
            <a:ext cx="1015835" cy="71213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5A1716C-A861-4808-97BC-711E29F514B9}"/>
              </a:ext>
            </a:extLst>
          </p:cNvPr>
          <p:cNvSpPr txBox="1"/>
          <p:nvPr/>
        </p:nvSpPr>
        <p:spPr>
          <a:xfrm>
            <a:off x="3997557" y="3874904"/>
            <a:ext cx="2572398" cy="1754326"/>
          </a:xfrm>
          <a:prstGeom prst="rect">
            <a:avLst/>
          </a:prstGeom>
          <a:solidFill>
            <a:srgbClr val="92D050"/>
          </a:solidFill>
        </p:spPr>
        <p:txBody>
          <a:bodyPr wrap="square" rtlCol="0">
            <a:spAutoFit/>
          </a:bodyPr>
          <a:lstStyle/>
          <a:p>
            <a:r>
              <a:rPr lang="en-GB" dirty="0">
                <a:latin typeface="Comic Sans MS" panose="030F0702030302020204" pitchFamily="66" charset="0"/>
              </a:rPr>
              <a:t>First Mark the Monkey had 11 bananas from the tree, then he ate 2. How many does he have now?</a:t>
            </a:r>
          </a:p>
        </p:txBody>
      </p:sp>
      <p:pic>
        <p:nvPicPr>
          <p:cNvPr id="4100" name="Picture 4" descr="PPBF: The Shopping Basket | julie rowan-zoch">
            <a:extLst>
              <a:ext uri="{FF2B5EF4-FFF2-40B4-BE49-F238E27FC236}">
                <a16:creationId xmlns:a16="http://schemas.microsoft.com/office/drawing/2014/main" id="{9A96F6EF-3FC8-43C1-93D8-3A92B33EFB2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165" t="5648" r="4689" b="9094"/>
          <a:stretch/>
        </p:blipFill>
        <p:spPr bwMode="auto">
          <a:xfrm>
            <a:off x="258113" y="3698517"/>
            <a:ext cx="3216697" cy="21071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Playmobil Monkey | Toy monkey, Playmobil sets, Playmobil">
            <a:extLst>
              <a:ext uri="{FF2B5EF4-FFF2-40B4-BE49-F238E27FC236}">
                <a16:creationId xmlns:a16="http://schemas.microsoft.com/office/drawing/2014/main" id="{BD55EB77-0574-4413-84B6-6C5E8E624F1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884" t="12354" r="15289" b="5802"/>
          <a:stretch/>
        </p:blipFill>
        <p:spPr bwMode="auto">
          <a:xfrm>
            <a:off x="4466492" y="2109890"/>
            <a:ext cx="1629508" cy="160588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CF9D371-9108-4986-AC09-3C3A946E5008}"/>
              </a:ext>
            </a:extLst>
          </p:cNvPr>
          <p:cNvSpPr txBox="1"/>
          <p:nvPr/>
        </p:nvSpPr>
        <p:spPr>
          <a:xfrm>
            <a:off x="6761688" y="2690336"/>
            <a:ext cx="2572398" cy="1477328"/>
          </a:xfrm>
          <a:prstGeom prst="rect">
            <a:avLst/>
          </a:prstGeom>
          <a:solidFill>
            <a:srgbClr val="92D050"/>
          </a:solidFill>
        </p:spPr>
        <p:txBody>
          <a:bodyPr wrap="square" rtlCol="0">
            <a:spAutoFit/>
          </a:bodyPr>
          <a:lstStyle/>
          <a:p>
            <a:r>
              <a:rPr lang="en-GB" dirty="0">
                <a:latin typeface="Comic Sans MS" panose="030F0702030302020204" pitchFamily="66" charset="0"/>
              </a:rPr>
              <a:t>First Mrs Finch had 12 1p coins, then she gave 5 of the coins to Mr Finch. How many did she have left?</a:t>
            </a:r>
          </a:p>
        </p:txBody>
      </p:sp>
      <p:pic>
        <p:nvPicPr>
          <p:cNvPr id="4104" name="Picture 8" descr="Will 1p and 2p coins be scrapped, what did the Bank of England say ...">
            <a:extLst>
              <a:ext uri="{FF2B5EF4-FFF2-40B4-BE49-F238E27FC236}">
                <a16:creationId xmlns:a16="http://schemas.microsoft.com/office/drawing/2014/main" id="{6627F99C-5279-44FC-8C16-26E103B3C9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29011" y="4167664"/>
            <a:ext cx="2505075" cy="1828800"/>
          </a:xfrm>
          <a:prstGeom prst="rect">
            <a:avLst/>
          </a:prstGeom>
          <a:noFill/>
          <a:extLst>
            <a:ext uri="{909E8E84-426E-40DD-AFC4-6F175D3DCCD1}">
              <a14:hiddenFill xmlns:a14="http://schemas.microsoft.com/office/drawing/2010/main">
                <a:solidFill>
                  <a:srgbClr val="FFFFFF"/>
                </a:solidFill>
              </a14:hiddenFill>
            </a:ext>
          </a:extLst>
        </p:spPr>
      </p:pic>
      <p:sp>
        <p:nvSpPr>
          <p:cNvPr id="15" name="Speech Bubble: Oval 14">
            <a:extLst>
              <a:ext uri="{FF2B5EF4-FFF2-40B4-BE49-F238E27FC236}">
                <a16:creationId xmlns:a16="http://schemas.microsoft.com/office/drawing/2014/main" id="{9ABD9198-7CEB-46B3-B406-3A68A51353A4}"/>
              </a:ext>
            </a:extLst>
          </p:cNvPr>
          <p:cNvSpPr/>
          <p:nvPr/>
        </p:nvSpPr>
        <p:spPr>
          <a:xfrm>
            <a:off x="9525819" y="2587380"/>
            <a:ext cx="2462981" cy="2570774"/>
          </a:xfrm>
          <a:prstGeom prst="wedgeEllipseCallout">
            <a:avLst>
              <a:gd name="adj1" fmla="val -49493"/>
              <a:gd name="adj2" fmla="val 582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I wonder if you can make up your own taking away story and see if somebody in your family can solve the problem and find out how many are left.</a:t>
            </a:r>
          </a:p>
        </p:txBody>
      </p:sp>
    </p:spTree>
    <p:extLst>
      <p:ext uri="{BB962C8B-B14F-4D97-AF65-F5344CB8AC3E}">
        <p14:creationId xmlns:p14="http://schemas.microsoft.com/office/powerpoint/2010/main" val="3379752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1154954" y="1295400"/>
            <a:ext cx="3023369" cy="1600200"/>
          </a:xfrm>
        </p:spPr>
        <p:txBody>
          <a:bodyPr/>
          <a:lstStyle/>
          <a:p>
            <a:pPr algn="ctr"/>
            <a:r>
              <a:rPr lang="en-GB" dirty="0"/>
              <a:t>Challenge 2</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5279718" y="1295400"/>
            <a:ext cx="5928344" cy="3873028"/>
          </a:xfrm>
        </p:spPr>
        <p:txBody>
          <a:bodyPr>
            <a:normAutofit/>
          </a:bodyPr>
          <a:lstStyle/>
          <a:p>
            <a:pPr marL="0" indent="0" algn="ctr">
              <a:buNone/>
            </a:pPr>
            <a:r>
              <a:rPr lang="en-GB" b="1" dirty="0">
                <a:latin typeface="Lucida Handwriting" panose="03010101010101010101" pitchFamily="66" charset="0"/>
              </a:rPr>
              <a:t>Investigating coins</a:t>
            </a:r>
          </a:p>
          <a:p>
            <a:r>
              <a:rPr lang="en-GB" dirty="0">
                <a:latin typeface="Comic Sans MS" panose="030F0702030302020204" pitchFamily="66" charset="0"/>
              </a:rPr>
              <a:t>Steven paid the shopkeeper for all his shopping.</a:t>
            </a:r>
          </a:p>
          <a:p>
            <a:pPr marL="0" indent="0">
              <a:buNone/>
            </a:pPr>
            <a:r>
              <a:rPr lang="en-GB" dirty="0">
                <a:latin typeface="Comic Sans MS" panose="030F0702030302020204" pitchFamily="66" charset="0"/>
              </a:rPr>
              <a:t> In the story we can see him giving the shopkeeper some coins or maybe the shopkeeper is giving Steven some change.</a:t>
            </a:r>
          </a:p>
          <a:p>
            <a:r>
              <a:rPr lang="en-GB" dirty="0">
                <a:latin typeface="Comic Sans MS" panose="030F0702030302020204" pitchFamily="66" charset="0"/>
              </a:rPr>
              <a:t>Your challenge today is to be a money detective; have a close look at some coins and find out what we call each coin.</a:t>
            </a:r>
          </a:p>
          <a:p>
            <a:endParaRPr lang="en-GB" dirty="0">
              <a:latin typeface="Comic Sans MS" panose="030F0702030302020204" pitchFamily="66" charset="0"/>
            </a:endParaRPr>
          </a:p>
          <a:p>
            <a:endParaRPr lang="en-GB" dirty="0">
              <a:latin typeface="Comic Sans MS" panose="030F0702030302020204" pitchFamily="66" charset="0"/>
            </a:endParaRPr>
          </a:p>
          <a:p>
            <a:pPr algn="ctr"/>
            <a:endParaRPr lang="en-GB" sz="2000" dirty="0">
              <a:latin typeface="Comic Sans MS" panose="030F0702030302020204" pitchFamily="66" charset="0"/>
            </a:endParaRPr>
          </a:p>
        </p:txBody>
      </p:sp>
      <p:sp>
        <p:nvSpPr>
          <p:cNvPr id="4" name="Text Placeholder 3">
            <a:extLst>
              <a:ext uri="{FF2B5EF4-FFF2-40B4-BE49-F238E27FC236}">
                <a16:creationId xmlns:a16="http://schemas.microsoft.com/office/drawing/2014/main" id="{86F63050-6369-4FCA-BE4F-D9DD090C2F35}"/>
              </a:ext>
            </a:extLst>
          </p:cNvPr>
          <p:cNvSpPr>
            <a:spLocks noGrp="1"/>
          </p:cNvSpPr>
          <p:nvPr>
            <p:ph type="body" sz="half" idx="2"/>
          </p:nvPr>
        </p:nvSpPr>
        <p:spPr>
          <a:xfrm>
            <a:off x="1538874" y="2895600"/>
            <a:ext cx="1932865" cy="1916451"/>
          </a:xfrm>
        </p:spPr>
        <p:txBody>
          <a:bodyPr/>
          <a:lstStyle/>
          <a:p>
            <a:pPr algn="ctr"/>
            <a:r>
              <a:rPr lang="en-GB" b="1" dirty="0">
                <a:latin typeface="Lucida Handwriting" panose="03010101010101010101" pitchFamily="66" charset="0"/>
              </a:rPr>
              <a:t>Money</a:t>
            </a:r>
            <a:endParaRPr lang="en-GB" dirty="0"/>
          </a:p>
        </p:txBody>
      </p:sp>
      <p:pic>
        <p:nvPicPr>
          <p:cNvPr id="5122" name="Picture 2" descr="At 2019 Coins Rm Annual Bu Pack 2 1">
            <a:extLst>
              <a:ext uri="{FF2B5EF4-FFF2-40B4-BE49-F238E27FC236}">
                <a16:creationId xmlns:a16="http://schemas.microsoft.com/office/drawing/2014/main" id="{1D4BBC4F-AA6F-4F99-ADD7-82FC9D4182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6985" y="3839589"/>
            <a:ext cx="3295650" cy="22805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5AAFC5E-8293-44D2-B0B4-A4334AF35381}"/>
              </a:ext>
            </a:extLst>
          </p:cNvPr>
          <p:cNvPicPr>
            <a:picLocks noChangeAspect="1"/>
          </p:cNvPicPr>
          <p:nvPr/>
        </p:nvPicPr>
        <p:blipFill rotWithShape="1">
          <a:blip r:embed="rId3">
            <a:extLst>
              <a:ext uri="{28A0092B-C50C-407E-A947-70E740481C1C}">
                <a14:useLocalDpi xmlns:a14="http://schemas.microsoft.com/office/drawing/2010/main" val="0"/>
              </a:ext>
            </a:extLst>
          </a:blip>
          <a:srcRect r="43999"/>
          <a:stretch/>
        </p:blipFill>
        <p:spPr>
          <a:xfrm>
            <a:off x="1554760" y="3318297"/>
            <a:ext cx="2171017" cy="2895602"/>
          </a:xfrm>
          <a:prstGeom prst="rect">
            <a:avLst/>
          </a:prstGeom>
        </p:spPr>
      </p:pic>
    </p:spTree>
    <p:extLst>
      <p:ext uri="{BB962C8B-B14F-4D97-AF65-F5344CB8AC3E}">
        <p14:creationId xmlns:p14="http://schemas.microsoft.com/office/powerpoint/2010/main" val="3224405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4" name="Picture 10" descr="Detective With Magnifying Glass Clipart">
            <a:extLst>
              <a:ext uri="{FF2B5EF4-FFF2-40B4-BE49-F238E27FC236}">
                <a16:creationId xmlns:a16="http://schemas.microsoft.com/office/drawing/2014/main" id="{4CC7980B-7C2D-4E27-805C-CA550C3F21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3585" y="3478039"/>
            <a:ext cx="2371725" cy="192405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Sorting coins - 3 easy money activities for 2 to 6 year olds ...">
            <a:extLst>
              <a:ext uri="{FF2B5EF4-FFF2-40B4-BE49-F238E27FC236}">
                <a16:creationId xmlns:a16="http://schemas.microsoft.com/office/drawing/2014/main" id="{E52F2979-7BD7-4720-8C49-D210F0D371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33235">
            <a:off x="482844" y="1956065"/>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EFA198E-2441-4086-9796-2288CBF77332}"/>
              </a:ext>
            </a:extLst>
          </p:cNvPr>
          <p:cNvSpPr>
            <a:spLocks noGrp="1"/>
          </p:cNvSpPr>
          <p:nvPr>
            <p:ph type="title"/>
          </p:nvPr>
        </p:nvSpPr>
        <p:spPr>
          <a:xfrm>
            <a:off x="1140248" y="617970"/>
            <a:ext cx="10058400" cy="1151201"/>
          </a:xfrm>
        </p:spPr>
        <p:txBody>
          <a:bodyPr>
            <a:normAutofit fontScale="90000"/>
          </a:bodyPr>
          <a:lstStyle/>
          <a:p>
            <a:r>
              <a:rPr lang="en-GB" sz="3600" dirty="0">
                <a:latin typeface="Lucida Handwriting" panose="03010101010101010101" pitchFamily="66" charset="0"/>
              </a:rPr>
              <a:t>What can you find out about the coins by </a:t>
            </a:r>
            <a:r>
              <a:rPr lang="en-GB" sz="4400" b="1" dirty="0">
                <a:latin typeface="Lucida Handwriting" panose="03010101010101010101" pitchFamily="66" charset="0"/>
              </a:rPr>
              <a:t>looking</a:t>
            </a:r>
            <a:r>
              <a:rPr lang="en-GB" sz="3600" dirty="0">
                <a:latin typeface="Lucida Handwriting" panose="03010101010101010101" pitchFamily="66" charset="0"/>
              </a:rPr>
              <a:t> them? How could you sort them?</a:t>
            </a:r>
          </a:p>
        </p:txBody>
      </p:sp>
      <p:sp>
        <p:nvSpPr>
          <p:cNvPr id="18" name="Speech Bubble: Oval 17">
            <a:extLst>
              <a:ext uri="{FF2B5EF4-FFF2-40B4-BE49-F238E27FC236}">
                <a16:creationId xmlns:a16="http://schemas.microsoft.com/office/drawing/2014/main" id="{67AED0A2-A968-4A80-A3B2-E200EBF287F2}"/>
              </a:ext>
            </a:extLst>
          </p:cNvPr>
          <p:cNvSpPr/>
          <p:nvPr/>
        </p:nvSpPr>
        <p:spPr>
          <a:xfrm>
            <a:off x="2411794" y="2079995"/>
            <a:ext cx="2160027" cy="1507267"/>
          </a:xfrm>
          <a:prstGeom prst="wedgeEllipseCallout">
            <a:avLst>
              <a:gd name="adj1" fmla="val 75431"/>
              <a:gd name="adj2" fmla="val 857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Which ones are made of silver colour metal?</a:t>
            </a:r>
          </a:p>
        </p:txBody>
      </p:sp>
      <p:pic>
        <p:nvPicPr>
          <p:cNvPr id="6148" name="Picture 4" descr="Coin Sorting Preschool Math Activity - Busy Toddler">
            <a:extLst>
              <a:ext uri="{FF2B5EF4-FFF2-40B4-BE49-F238E27FC236}">
                <a16:creationId xmlns:a16="http://schemas.microsoft.com/office/drawing/2014/main" id="{A5BB9E42-B6FF-46F5-ACA7-30ACFAC407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26302">
            <a:off x="9276137" y="2715725"/>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6F23A680-EF17-4876-961F-DED018A85FF7}"/>
              </a:ext>
            </a:extLst>
          </p:cNvPr>
          <p:cNvSpPr/>
          <p:nvPr/>
        </p:nvSpPr>
        <p:spPr>
          <a:xfrm>
            <a:off x="1221428" y="4536750"/>
            <a:ext cx="2160027" cy="1349005"/>
          </a:xfrm>
          <a:prstGeom prst="wedgeEllipseCallout">
            <a:avLst>
              <a:gd name="adj1" fmla="val 97140"/>
              <a:gd name="adj2" fmla="val -783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Which ones are big?</a:t>
            </a:r>
          </a:p>
        </p:txBody>
      </p:sp>
      <p:sp>
        <p:nvSpPr>
          <p:cNvPr id="20" name="Speech Bubble: Oval 19">
            <a:extLst>
              <a:ext uri="{FF2B5EF4-FFF2-40B4-BE49-F238E27FC236}">
                <a16:creationId xmlns:a16="http://schemas.microsoft.com/office/drawing/2014/main" id="{589D9DAD-BC43-4C80-B3A1-C5E55F835C14}"/>
              </a:ext>
            </a:extLst>
          </p:cNvPr>
          <p:cNvSpPr/>
          <p:nvPr/>
        </p:nvSpPr>
        <p:spPr>
          <a:xfrm>
            <a:off x="8059894" y="4758207"/>
            <a:ext cx="2160027" cy="1818440"/>
          </a:xfrm>
          <a:prstGeom prst="wedgeEllipseCallout">
            <a:avLst>
              <a:gd name="adj1" fmla="val -91838"/>
              <a:gd name="adj2" fmla="val -361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Which ones are small?</a:t>
            </a:r>
          </a:p>
        </p:txBody>
      </p:sp>
      <p:sp>
        <p:nvSpPr>
          <p:cNvPr id="21" name="Speech Bubble: Oval 20">
            <a:extLst>
              <a:ext uri="{FF2B5EF4-FFF2-40B4-BE49-F238E27FC236}">
                <a16:creationId xmlns:a16="http://schemas.microsoft.com/office/drawing/2014/main" id="{7578731E-86D0-4578-B393-486683F96F7E}"/>
              </a:ext>
            </a:extLst>
          </p:cNvPr>
          <p:cNvSpPr/>
          <p:nvPr/>
        </p:nvSpPr>
        <p:spPr>
          <a:xfrm>
            <a:off x="4606611" y="1805887"/>
            <a:ext cx="2160027" cy="1349005"/>
          </a:xfrm>
          <a:prstGeom prst="wedgeEllipseCallout">
            <a:avLst>
              <a:gd name="adj1" fmla="val 8133"/>
              <a:gd name="adj2" fmla="val 1093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What pictures can you see?</a:t>
            </a:r>
          </a:p>
        </p:txBody>
      </p:sp>
      <p:sp>
        <p:nvSpPr>
          <p:cNvPr id="22" name="Speech Bubble: Oval 21">
            <a:extLst>
              <a:ext uri="{FF2B5EF4-FFF2-40B4-BE49-F238E27FC236}">
                <a16:creationId xmlns:a16="http://schemas.microsoft.com/office/drawing/2014/main" id="{4B93DEE3-1367-4B2A-B95B-273E1CA73B8D}"/>
              </a:ext>
            </a:extLst>
          </p:cNvPr>
          <p:cNvSpPr/>
          <p:nvPr/>
        </p:nvSpPr>
        <p:spPr>
          <a:xfrm>
            <a:off x="2939398" y="5451127"/>
            <a:ext cx="2160027" cy="1349005"/>
          </a:xfrm>
          <a:prstGeom prst="wedgeEllipseCallout">
            <a:avLst>
              <a:gd name="adj1" fmla="val 75974"/>
              <a:gd name="adj2" fmla="val -931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Which ones have numbers on them?</a:t>
            </a:r>
          </a:p>
        </p:txBody>
      </p:sp>
      <p:sp>
        <p:nvSpPr>
          <p:cNvPr id="28" name="Speech Bubble: Oval 27">
            <a:extLst>
              <a:ext uri="{FF2B5EF4-FFF2-40B4-BE49-F238E27FC236}">
                <a16:creationId xmlns:a16="http://schemas.microsoft.com/office/drawing/2014/main" id="{48F70E30-8556-49E8-B559-6B7058B5045A}"/>
              </a:ext>
            </a:extLst>
          </p:cNvPr>
          <p:cNvSpPr/>
          <p:nvPr/>
        </p:nvSpPr>
        <p:spPr>
          <a:xfrm rot="323415">
            <a:off x="7337991" y="2148037"/>
            <a:ext cx="2160027" cy="1818440"/>
          </a:xfrm>
          <a:prstGeom prst="wedgeEllipseCallout">
            <a:avLst>
              <a:gd name="adj1" fmla="val -51676"/>
              <a:gd name="adj2" fmla="val 883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Which ones are made of  copper colour metal?</a:t>
            </a:r>
          </a:p>
        </p:txBody>
      </p:sp>
    </p:spTree>
    <p:extLst>
      <p:ext uri="{BB962C8B-B14F-4D97-AF65-F5344CB8AC3E}">
        <p14:creationId xmlns:p14="http://schemas.microsoft.com/office/powerpoint/2010/main" val="1058465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Money, money, money… | Year 2">
            <a:extLst>
              <a:ext uri="{FF2B5EF4-FFF2-40B4-BE49-F238E27FC236}">
                <a16:creationId xmlns:a16="http://schemas.microsoft.com/office/drawing/2014/main" id="{6E201868-4532-43AC-BA1D-20DC9142CC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839" b="50048"/>
          <a:stretch/>
        </p:blipFill>
        <p:spPr bwMode="auto">
          <a:xfrm>
            <a:off x="3640179" y="3384362"/>
            <a:ext cx="2733673" cy="13261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EFA198E-2441-4086-9796-2288CBF77332}"/>
              </a:ext>
            </a:extLst>
          </p:cNvPr>
          <p:cNvSpPr>
            <a:spLocks noGrp="1"/>
          </p:cNvSpPr>
          <p:nvPr>
            <p:ph type="title"/>
          </p:nvPr>
        </p:nvSpPr>
        <p:spPr>
          <a:xfrm>
            <a:off x="522708" y="558799"/>
            <a:ext cx="10058400" cy="1151201"/>
          </a:xfrm>
        </p:spPr>
        <p:txBody>
          <a:bodyPr>
            <a:normAutofit fontScale="90000"/>
          </a:bodyPr>
          <a:lstStyle/>
          <a:p>
            <a:r>
              <a:rPr lang="en-GB" sz="3600" dirty="0">
                <a:latin typeface="Lucida Handwriting" panose="03010101010101010101" pitchFamily="66" charset="0"/>
              </a:rPr>
              <a:t>What can you find out about the coins by </a:t>
            </a:r>
            <a:r>
              <a:rPr lang="en-GB" sz="4400" b="1" dirty="0">
                <a:latin typeface="Lucida Handwriting" panose="03010101010101010101" pitchFamily="66" charset="0"/>
              </a:rPr>
              <a:t>feeling</a:t>
            </a:r>
            <a:r>
              <a:rPr lang="en-GB" sz="3600" dirty="0">
                <a:latin typeface="Lucida Handwriting" panose="03010101010101010101" pitchFamily="66" charset="0"/>
              </a:rPr>
              <a:t>  them? </a:t>
            </a:r>
          </a:p>
        </p:txBody>
      </p:sp>
      <p:sp>
        <p:nvSpPr>
          <p:cNvPr id="12" name="Content Placeholder 5">
            <a:extLst>
              <a:ext uri="{FF2B5EF4-FFF2-40B4-BE49-F238E27FC236}">
                <a16:creationId xmlns:a16="http://schemas.microsoft.com/office/drawing/2014/main" id="{9269F126-CB3D-4764-8209-DB378EEDAE75}"/>
              </a:ext>
            </a:extLst>
          </p:cNvPr>
          <p:cNvSpPr txBox="1">
            <a:spLocks/>
          </p:cNvSpPr>
          <p:nvPr/>
        </p:nvSpPr>
        <p:spPr>
          <a:xfrm>
            <a:off x="261761" y="2521769"/>
            <a:ext cx="3615463" cy="339709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en-GB" dirty="0">
                <a:latin typeface="Lucida Handwriting" panose="03010101010101010101" pitchFamily="66" charset="0"/>
              </a:rPr>
              <a:t>Our coins are designed so that people who cannot see can work out which coins they have got by using their sense of touch.</a:t>
            </a:r>
            <a:endParaRPr lang="en-GB" dirty="0"/>
          </a:p>
        </p:txBody>
      </p:sp>
      <p:pic>
        <p:nvPicPr>
          <p:cNvPr id="7170" name="Picture 2" descr="Sense Touch Stock Illustrations – 1,159 Sense Touch Stock ...">
            <a:extLst>
              <a:ext uri="{FF2B5EF4-FFF2-40B4-BE49-F238E27FC236}">
                <a16:creationId xmlns:a16="http://schemas.microsoft.com/office/drawing/2014/main" id="{B4F15B37-5DBB-4143-957D-D3A5C1FA55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509" y="4220316"/>
            <a:ext cx="1971675" cy="2324100"/>
          </a:xfrm>
          <a:prstGeom prst="rect">
            <a:avLst/>
          </a:prstGeom>
          <a:noFill/>
          <a:extLst>
            <a:ext uri="{909E8E84-426E-40DD-AFC4-6F175D3DCCD1}">
              <a14:hiddenFill xmlns:a14="http://schemas.microsoft.com/office/drawing/2010/main">
                <a:solidFill>
                  <a:srgbClr val="FFFFFF"/>
                </a:solidFill>
              </a14:hiddenFill>
            </a:ext>
          </a:extLst>
        </p:spPr>
      </p:pic>
      <p:sp>
        <p:nvSpPr>
          <p:cNvPr id="16" name="Speech Bubble: Oval 15">
            <a:extLst>
              <a:ext uri="{FF2B5EF4-FFF2-40B4-BE49-F238E27FC236}">
                <a16:creationId xmlns:a16="http://schemas.microsoft.com/office/drawing/2014/main" id="{9F4732F7-0FA6-4DF9-9A10-D82CCB896CAE}"/>
              </a:ext>
            </a:extLst>
          </p:cNvPr>
          <p:cNvSpPr/>
          <p:nvPr/>
        </p:nvSpPr>
        <p:spPr>
          <a:xfrm>
            <a:off x="3138737" y="4719293"/>
            <a:ext cx="3526863" cy="2003650"/>
          </a:xfrm>
          <a:prstGeom prst="wedgeEllipseCallout">
            <a:avLst>
              <a:gd name="adj1" fmla="val -2373"/>
              <a:gd name="adj2" fmla="val -730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Lucida Handwriting" panose="03010101010101010101" pitchFamily="66" charset="0"/>
              </a:rPr>
              <a:t>For example, the 5p and the 10p are small and large, both with rough edges.</a:t>
            </a:r>
            <a:endParaRPr lang="en-GB" dirty="0"/>
          </a:p>
        </p:txBody>
      </p:sp>
      <p:sp>
        <p:nvSpPr>
          <p:cNvPr id="21" name="Speech Bubble: Oval 20">
            <a:extLst>
              <a:ext uri="{FF2B5EF4-FFF2-40B4-BE49-F238E27FC236}">
                <a16:creationId xmlns:a16="http://schemas.microsoft.com/office/drawing/2014/main" id="{7578731E-86D0-4578-B393-486683F96F7E}"/>
              </a:ext>
            </a:extLst>
          </p:cNvPr>
          <p:cNvSpPr/>
          <p:nvPr/>
        </p:nvSpPr>
        <p:spPr>
          <a:xfrm>
            <a:off x="3864839" y="1902264"/>
            <a:ext cx="2160027" cy="1349005"/>
          </a:xfrm>
          <a:prstGeom prst="wedgeEllipseCallout">
            <a:avLst>
              <a:gd name="adj1" fmla="val -8"/>
              <a:gd name="adj2" fmla="val 754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Lucida Handwriting" panose="03010101010101010101" pitchFamily="66" charset="0"/>
              </a:rPr>
              <a:t>Can you sort them in to pairs?</a:t>
            </a:r>
            <a:endParaRPr lang="en-GB" dirty="0"/>
          </a:p>
        </p:txBody>
      </p:sp>
      <p:pic>
        <p:nvPicPr>
          <p:cNvPr id="3" name="Picture 2">
            <a:extLst>
              <a:ext uri="{FF2B5EF4-FFF2-40B4-BE49-F238E27FC236}">
                <a16:creationId xmlns:a16="http://schemas.microsoft.com/office/drawing/2014/main" id="{744628CC-4050-421F-A9CA-8D6C1651B38C}"/>
              </a:ext>
            </a:extLst>
          </p:cNvPr>
          <p:cNvPicPr>
            <a:picLocks noChangeAspect="1"/>
          </p:cNvPicPr>
          <p:nvPr/>
        </p:nvPicPr>
        <p:blipFill rotWithShape="1">
          <a:blip r:embed="rId5"/>
          <a:srcRect l="35746" t="13658" r="46538" b="23960"/>
          <a:stretch/>
        </p:blipFill>
        <p:spPr>
          <a:xfrm rot="20770187">
            <a:off x="7037960" y="1998022"/>
            <a:ext cx="1397742" cy="2767054"/>
          </a:xfrm>
          <a:prstGeom prst="rect">
            <a:avLst/>
          </a:prstGeom>
        </p:spPr>
      </p:pic>
      <p:sp>
        <p:nvSpPr>
          <p:cNvPr id="23" name="Content Placeholder 5">
            <a:extLst>
              <a:ext uri="{FF2B5EF4-FFF2-40B4-BE49-F238E27FC236}">
                <a16:creationId xmlns:a16="http://schemas.microsoft.com/office/drawing/2014/main" id="{05E6712B-8C69-4098-BFBA-3A1E4D03E80F}"/>
              </a:ext>
            </a:extLst>
          </p:cNvPr>
          <p:cNvSpPr txBox="1">
            <a:spLocks/>
          </p:cNvSpPr>
          <p:nvPr/>
        </p:nvSpPr>
        <p:spPr>
          <a:xfrm>
            <a:off x="7158316" y="4733369"/>
            <a:ext cx="4769363" cy="200365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en-GB" sz="1400" dirty="0">
                <a:latin typeface="Lucida Handwriting" panose="03010101010101010101" pitchFamily="66" charset="0"/>
              </a:rPr>
              <a:t>You might like to try some coin rubbing with pencils or crayons.</a:t>
            </a:r>
          </a:p>
          <a:p>
            <a:pPr marL="0" indent="0">
              <a:buNone/>
            </a:pPr>
            <a:r>
              <a:rPr lang="en-GB" sz="1400" dirty="0">
                <a:latin typeface="Lucida Handwriting" panose="03010101010101010101" pitchFamily="66" charset="0"/>
              </a:rPr>
              <a:t>Make sure you hold the paper still.</a:t>
            </a:r>
          </a:p>
          <a:p>
            <a:pPr marL="0" indent="0">
              <a:buNone/>
            </a:pPr>
            <a:r>
              <a:rPr lang="en-GB" sz="1400" dirty="0">
                <a:latin typeface="Lucida Handwriting" panose="03010101010101010101" pitchFamily="66" charset="0"/>
              </a:rPr>
              <a:t>You might need to go over the coin a few times to get a clear rubbing.</a:t>
            </a:r>
          </a:p>
          <a:p>
            <a:pPr marL="0" indent="0">
              <a:buNone/>
            </a:pPr>
            <a:r>
              <a:rPr lang="en-GB" sz="1400" dirty="0">
                <a:latin typeface="Lucida Handwriting" panose="03010101010101010101" pitchFamily="66" charset="0"/>
              </a:rPr>
              <a:t>Can you match the coin to the rubbing afterwards?</a:t>
            </a:r>
            <a:endParaRPr lang="en-GB" sz="1400" dirty="0"/>
          </a:p>
        </p:txBody>
      </p:sp>
      <p:pic>
        <p:nvPicPr>
          <p:cNvPr id="7174" name="Picture 6" descr="Coin Rubbing Art Ideas for Children">
            <a:extLst>
              <a:ext uri="{FF2B5EF4-FFF2-40B4-BE49-F238E27FC236}">
                <a16:creationId xmlns:a16="http://schemas.microsoft.com/office/drawing/2014/main" id="{53C93D00-D996-4DEB-8AED-949A643E07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86787">
            <a:off x="9409033" y="2069160"/>
            <a:ext cx="1981200" cy="230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0246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A198E-2441-4086-9796-2288CBF77332}"/>
              </a:ext>
            </a:extLst>
          </p:cNvPr>
          <p:cNvSpPr>
            <a:spLocks noGrp="1"/>
          </p:cNvSpPr>
          <p:nvPr>
            <p:ph type="title"/>
          </p:nvPr>
        </p:nvSpPr>
        <p:spPr>
          <a:xfrm>
            <a:off x="522708" y="558799"/>
            <a:ext cx="10058400" cy="1151201"/>
          </a:xfrm>
        </p:spPr>
        <p:txBody>
          <a:bodyPr>
            <a:normAutofit/>
          </a:bodyPr>
          <a:lstStyle/>
          <a:p>
            <a:r>
              <a:rPr lang="en-GB" sz="3600" dirty="0">
                <a:latin typeface="Lucida Handwriting" panose="03010101010101010101" pitchFamily="66" charset="0"/>
              </a:rPr>
              <a:t>Can you name the coins?</a:t>
            </a:r>
          </a:p>
        </p:txBody>
      </p:sp>
      <p:sp>
        <p:nvSpPr>
          <p:cNvPr id="12" name="Content Placeholder 5">
            <a:extLst>
              <a:ext uri="{FF2B5EF4-FFF2-40B4-BE49-F238E27FC236}">
                <a16:creationId xmlns:a16="http://schemas.microsoft.com/office/drawing/2014/main" id="{9269F126-CB3D-4764-8209-DB378EEDAE75}"/>
              </a:ext>
            </a:extLst>
          </p:cNvPr>
          <p:cNvSpPr txBox="1">
            <a:spLocks/>
          </p:cNvSpPr>
          <p:nvPr/>
        </p:nvSpPr>
        <p:spPr>
          <a:xfrm>
            <a:off x="261761" y="2521769"/>
            <a:ext cx="3615463" cy="339709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endParaRPr lang="en-GB" dirty="0"/>
          </a:p>
        </p:txBody>
      </p:sp>
      <p:pic>
        <p:nvPicPr>
          <p:cNvPr id="11" name="Picture 10" descr="1 Penny coin Great Britain - Exchange yours for cash today">
            <a:extLst>
              <a:ext uri="{FF2B5EF4-FFF2-40B4-BE49-F238E27FC236}">
                <a16:creationId xmlns:a16="http://schemas.microsoft.com/office/drawing/2014/main" id="{773C907F-E030-42E6-89EA-46E6ECD8EE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502" y="3734397"/>
            <a:ext cx="816584" cy="8165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2 Pence coin Great Britain - Exchange yours for cash today">
            <a:extLst>
              <a:ext uri="{FF2B5EF4-FFF2-40B4-BE49-F238E27FC236}">
                <a16:creationId xmlns:a16="http://schemas.microsoft.com/office/drawing/2014/main" id="{957DED0E-C7B9-4B1C-980F-8A443A4C4B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1763" y="3275550"/>
            <a:ext cx="1275461" cy="12754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he Royal Badge of England 1p - 20p Coin - Mintage: TBC">
            <a:extLst>
              <a:ext uri="{FF2B5EF4-FFF2-40B4-BE49-F238E27FC236}">
                <a16:creationId xmlns:a16="http://schemas.microsoft.com/office/drawing/2014/main" id="{897401FF-01E4-47FA-8252-19E02FE6C2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37682" y="3549243"/>
            <a:ext cx="1001768" cy="10017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ritish Five Pence Coin | The Royal Mint Museum">
            <a:extLst>
              <a:ext uri="{FF2B5EF4-FFF2-40B4-BE49-F238E27FC236}">
                <a16:creationId xmlns:a16="http://schemas.microsoft.com/office/drawing/2014/main" id="{0E66E22C-2CA1-47DD-AF9A-7B259FADEDA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0909" t="14595" r="20649" b="19719"/>
          <a:stretch/>
        </p:blipFill>
        <p:spPr bwMode="auto">
          <a:xfrm>
            <a:off x="4483404" y="3768836"/>
            <a:ext cx="832757" cy="78281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British Ten Pence Coin | The Royal Mint Museum">
            <a:extLst>
              <a:ext uri="{FF2B5EF4-FFF2-40B4-BE49-F238E27FC236}">
                <a16:creationId xmlns:a16="http://schemas.microsoft.com/office/drawing/2014/main" id="{1E9FCAD1-0184-4BC6-AA9E-78A57A9B80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26100" y="3251492"/>
            <a:ext cx="1909778" cy="15972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2019 Royal Shield of Arms BU 50p Fifty Pence Coin - Fifth Portrait ...">
            <a:extLst>
              <a:ext uri="{FF2B5EF4-FFF2-40B4-BE49-F238E27FC236}">
                <a16:creationId xmlns:a16="http://schemas.microsoft.com/office/drawing/2014/main" id="{D3F1AEDB-E29C-4DE2-8C97-66A91EDE780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29227" y="3087175"/>
            <a:ext cx="1909778" cy="1778634"/>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Oval 3">
            <a:extLst>
              <a:ext uri="{FF2B5EF4-FFF2-40B4-BE49-F238E27FC236}">
                <a16:creationId xmlns:a16="http://schemas.microsoft.com/office/drawing/2014/main" id="{92CD3426-7424-48A6-9C12-BDEF4BE60F0D}"/>
              </a:ext>
            </a:extLst>
          </p:cNvPr>
          <p:cNvSpPr/>
          <p:nvPr/>
        </p:nvSpPr>
        <p:spPr>
          <a:xfrm>
            <a:off x="192680" y="2100293"/>
            <a:ext cx="2125977" cy="1151200"/>
          </a:xfrm>
          <a:prstGeom prst="wedgeEllipseCallout">
            <a:avLst>
              <a:gd name="adj1" fmla="val 21218"/>
              <a:gd name="adj2" fmla="val 9382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1p</a:t>
            </a:r>
          </a:p>
          <a:p>
            <a:pPr algn="ctr"/>
            <a:r>
              <a:rPr lang="en-GB" dirty="0"/>
              <a:t>one pence</a:t>
            </a:r>
          </a:p>
        </p:txBody>
      </p:sp>
      <p:sp>
        <p:nvSpPr>
          <p:cNvPr id="18" name="Speech Bubble: Oval 17">
            <a:extLst>
              <a:ext uri="{FF2B5EF4-FFF2-40B4-BE49-F238E27FC236}">
                <a16:creationId xmlns:a16="http://schemas.microsoft.com/office/drawing/2014/main" id="{B66384B2-4E77-426A-9C00-179A16006933}"/>
              </a:ext>
            </a:extLst>
          </p:cNvPr>
          <p:cNvSpPr/>
          <p:nvPr/>
        </p:nvSpPr>
        <p:spPr>
          <a:xfrm>
            <a:off x="1480458" y="5317404"/>
            <a:ext cx="2465848" cy="729723"/>
          </a:xfrm>
          <a:prstGeom prst="wedgeEllipseCallout">
            <a:avLst>
              <a:gd name="adj1" fmla="val 12615"/>
              <a:gd name="adj2" fmla="val -1580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2p</a:t>
            </a:r>
          </a:p>
          <a:p>
            <a:pPr algn="ctr"/>
            <a:r>
              <a:rPr lang="en-GB" dirty="0"/>
              <a:t>two pence</a:t>
            </a:r>
          </a:p>
        </p:txBody>
      </p:sp>
      <p:sp>
        <p:nvSpPr>
          <p:cNvPr id="19" name="Speech Bubble: Oval 18">
            <a:extLst>
              <a:ext uri="{FF2B5EF4-FFF2-40B4-BE49-F238E27FC236}">
                <a16:creationId xmlns:a16="http://schemas.microsoft.com/office/drawing/2014/main" id="{9231B449-338F-4460-970D-97421615FACF}"/>
              </a:ext>
            </a:extLst>
          </p:cNvPr>
          <p:cNvSpPr/>
          <p:nvPr/>
        </p:nvSpPr>
        <p:spPr>
          <a:xfrm>
            <a:off x="3582070" y="1933557"/>
            <a:ext cx="2125977" cy="1151200"/>
          </a:xfrm>
          <a:prstGeom prst="wedgeEllipseCallout">
            <a:avLst>
              <a:gd name="adj1" fmla="val 12343"/>
              <a:gd name="adj2" fmla="val 1089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5p</a:t>
            </a:r>
          </a:p>
          <a:p>
            <a:pPr algn="ctr"/>
            <a:r>
              <a:rPr lang="en-GB" dirty="0"/>
              <a:t>five pence</a:t>
            </a:r>
          </a:p>
        </p:txBody>
      </p:sp>
      <p:sp>
        <p:nvSpPr>
          <p:cNvPr id="20" name="Speech Bubble: Oval 19">
            <a:extLst>
              <a:ext uri="{FF2B5EF4-FFF2-40B4-BE49-F238E27FC236}">
                <a16:creationId xmlns:a16="http://schemas.microsoft.com/office/drawing/2014/main" id="{139190F3-FE53-4070-AE24-B3C225CBE3C2}"/>
              </a:ext>
            </a:extLst>
          </p:cNvPr>
          <p:cNvSpPr/>
          <p:nvPr/>
        </p:nvSpPr>
        <p:spPr>
          <a:xfrm>
            <a:off x="6847479" y="1691769"/>
            <a:ext cx="2877091" cy="1151200"/>
          </a:xfrm>
          <a:prstGeom prst="wedgeEllipseCallout">
            <a:avLst>
              <a:gd name="adj1" fmla="val -922"/>
              <a:gd name="adj2" fmla="val 1102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20p</a:t>
            </a:r>
          </a:p>
          <a:p>
            <a:pPr algn="ctr"/>
            <a:r>
              <a:rPr lang="en-GB" dirty="0"/>
              <a:t>twenty pence</a:t>
            </a:r>
          </a:p>
        </p:txBody>
      </p:sp>
      <p:sp>
        <p:nvSpPr>
          <p:cNvPr id="22" name="Speech Bubble: Oval 21">
            <a:extLst>
              <a:ext uri="{FF2B5EF4-FFF2-40B4-BE49-F238E27FC236}">
                <a16:creationId xmlns:a16="http://schemas.microsoft.com/office/drawing/2014/main" id="{64E56033-4C51-48D9-8FBE-E859073CC16C}"/>
              </a:ext>
            </a:extLst>
          </p:cNvPr>
          <p:cNvSpPr/>
          <p:nvPr/>
        </p:nvSpPr>
        <p:spPr>
          <a:xfrm>
            <a:off x="4970030" y="5682266"/>
            <a:ext cx="2465848" cy="729723"/>
          </a:xfrm>
          <a:prstGeom prst="wedgeEllipseCallout">
            <a:avLst>
              <a:gd name="adj1" fmla="val 6729"/>
              <a:gd name="adj2" fmla="val -1580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10p</a:t>
            </a:r>
          </a:p>
          <a:p>
            <a:pPr algn="ctr"/>
            <a:r>
              <a:rPr lang="en-GB" dirty="0"/>
              <a:t>Ten pence</a:t>
            </a:r>
          </a:p>
        </p:txBody>
      </p:sp>
      <p:sp>
        <p:nvSpPr>
          <p:cNvPr id="24" name="Speech Bubble: Oval 23">
            <a:extLst>
              <a:ext uri="{FF2B5EF4-FFF2-40B4-BE49-F238E27FC236}">
                <a16:creationId xmlns:a16="http://schemas.microsoft.com/office/drawing/2014/main" id="{B224BB53-38D3-4B8C-A685-F1069C9D22AB}"/>
              </a:ext>
            </a:extLst>
          </p:cNvPr>
          <p:cNvSpPr/>
          <p:nvPr/>
        </p:nvSpPr>
        <p:spPr>
          <a:xfrm>
            <a:off x="8851192" y="5722841"/>
            <a:ext cx="2465848" cy="729723"/>
          </a:xfrm>
          <a:prstGeom prst="wedgeEllipseCallout">
            <a:avLst>
              <a:gd name="adj1" fmla="val 3786"/>
              <a:gd name="adj2" fmla="val -167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50p</a:t>
            </a:r>
          </a:p>
          <a:p>
            <a:pPr algn="ctr"/>
            <a:r>
              <a:rPr lang="en-GB" dirty="0"/>
              <a:t>fifty pence</a:t>
            </a:r>
          </a:p>
        </p:txBody>
      </p:sp>
    </p:spTree>
    <p:extLst>
      <p:ext uri="{BB962C8B-B14F-4D97-AF65-F5344CB8AC3E}">
        <p14:creationId xmlns:p14="http://schemas.microsoft.com/office/powerpoint/2010/main" val="327246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773980" y="1295400"/>
            <a:ext cx="3827517" cy="1600200"/>
          </a:xfrm>
        </p:spPr>
        <p:txBody>
          <a:bodyPr/>
          <a:lstStyle/>
          <a:p>
            <a:pPr algn="ctr"/>
            <a:r>
              <a:rPr lang="en-GB" dirty="0"/>
              <a:t>Challenge 3</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5108701" y="855784"/>
            <a:ext cx="5928344" cy="2573215"/>
          </a:xfrm>
        </p:spPr>
        <p:txBody>
          <a:bodyPr>
            <a:normAutofit lnSpcReduction="10000"/>
          </a:bodyPr>
          <a:lstStyle/>
          <a:p>
            <a:pPr marL="0" indent="0" algn="ctr">
              <a:buNone/>
            </a:pPr>
            <a:r>
              <a:rPr lang="en-GB" b="1" dirty="0">
                <a:latin typeface="Lucida Handwriting" panose="03010101010101010101" pitchFamily="66" charset="0"/>
              </a:rPr>
              <a:t>How much is it worth?</a:t>
            </a:r>
          </a:p>
          <a:p>
            <a:pPr marL="0" indent="0" algn="ctr">
              <a:buNone/>
            </a:pPr>
            <a:endParaRPr lang="en-GB" b="1" dirty="0">
              <a:latin typeface="Lucida Handwriting" panose="03010101010101010101" pitchFamily="66" charset="0"/>
            </a:endParaRPr>
          </a:p>
          <a:p>
            <a:r>
              <a:rPr lang="en-GB" dirty="0">
                <a:latin typeface="Lucida Handwriting" panose="03010101010101010101" pitchFamily="66" charset="0"/>
              </a:rPr>
              <a:t>When we go shopping we need to know what we can afford to buy with the money we have; we need to know its value.</a:t>
            </a:r>
          </a:p>
          <a:p>
            <a:r>
              <a:rPr lang="en-GB" dirty="0">
                <a:latin typeface="Lucida Handwriting" panose="03010101010101010101" pitchFamily="66" charset="0"/>
              </a:rPr>
              <a:t>2p is a short way of saying 2 pence. It has the same value  as 2 lots of 1p.</a:t>
            </a:r>
          </a:p>
          <a:p>
            <a:pPr marL="0" indent="0">
              <a:buNone/>
            </a:pPr>
            <a:endParaRPr lang="en-GB" dirty="0">
              <a:latin typeface="Lucida Handwriting" panose="03010101010101010101" pitchFamily="66" charset="0"/>
            </a:endParaRPr>
          </a:p>
          <a:p>
            <a:pPr marL="0" indent="0">
              <a:buNone/>
            </a:pPr>
            <a:endParaRPr lang="en-GB" dirty="0">
              <a:latin typeface="Comic Sans MS" panose="030F0702030302020204" pitchFamily="66" charset="0"/>
            </a:endParaRPr>
          </a:p>
        </p:txBody>
      </p:sp>
      <p:sp>
        <p:nvSpPr>
          <p:cNvPr id="5" name="Text Placeholder 4">
            <a:extLst>
              <a:ext uri="{FF2B5EF4-FFF2-40B4-BE49-F238E27FC236}">
                <a16:creationId xmlns:a16="http://schemas.microsoft.com/office/drawing/2014/main" id="{7D526D43-3255-4679-ABC5-34F6DAE970A2}"/>
              </a:ext>
            </a:extLst>
          </p:cNvPr>
          <p:cNvSpPr>
            <a:spLocks noGrp="1"/>
          </p:cNvSpPr>
          <p:nvPr>
            <p:ph type="body" sz="half" idx="2"/>
          </p:nvPr>
        </p:nvSpPr>
        <p:spPr>
          <a:xfrm>
            <a:off x="1154954" y="3129281"/>
            <a:ext cx="2793158" cy="299720"/>
          </a:xfrm>
        </p:spPr>
        <p:txBody>
          <a:bodyPr>
            <a:normAutofit lnSpcReduction="10000"/>
          </a:bodyPr>
          <a:lstStyle/>
          <a:p>
            <a:pPr algn="ctr"/>
            <a:r>
              <a:rPr lang="en-GB" dirty="0">
                <a:latin typeface="Lucida Handwriting" panose="03010101010101010101" pitchFamily="66" charset="0"/>
              </a:rPr>
              <a:t>How much is it worth?</a:t>
            </a:r>
          </a:p>
          <a:p>
            <a:pPr algn="ctr"/>
            <a:endParaRPr lang="en-GB" dirty="0">
              <a:latin typeface="Lucida Handwriting" panose="03010101010101010101" pitchFamily="66" charset="0"/>
            </a:endParaRPr>
          </a:p>
        </p:txBody>
      </p:sp>
      <p:pic>
        <p:nvPicPr>
          <p:cNvPr id="11" name="Picture 6" descr="2 Pence coin Great Britain - Exchange yours for cash today">
            <a:extLst>
              <a:ext uri="{FF2B5EF4-FFF2-40B4-BE49-F238E27FC236}">
                <a16:creationId xmlns:a16="http://schemas.microsoft.com/office/drawing/2014/main" id="{61551806-D916-44BD-B12F-70433EF222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8701" y="3509000"/>
            <a:ext cx="853282" cy="853282"/>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1 Penny coin Great Britain - Exchange yours for cash today">
            <a:extLst>
              <a:ext uri="{FF2B5EF4-FFF2-40B4-BE49-F238E27FC236}">
                <a16:creationId xmlns:a16="http://schemas.microsoft.com/office/drawing/2014/main" id="{7C225DBD-F345-4457-8F8B-3310089B33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8164" y="3780204"/>
            <a:ext cx="473250" cy="4732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800C4A0-A7D2-4DB0-8EFC-8AAD4E71972B}"/>
              </a:ext>
            </a:extLst>
          </p:cNvPr>
          <p:cNvSpPr txBox="1"/>
          <p:nvPr/>
        </p:nvSpPr>
        <p:spPr>
          <a:xfrm>
            <a:off x="5976815" y="3508998"/>
            <a:ext cx="789733" cy="1015663"/>
          </a:xfrm>
          <a:prstGeom prst="rect">
            <a:avLst/>
          </a:prstGeom>
          <a:noFill/>
        </p:spPr>
        <p:txBody>
          <a:bodyPr wrap="square" rtlCol="0">
            <a:spAutoFit/>
          </a:bodyPr>
          <a:lstStyle/>
          <a:p>
            <a:r>
              <a:rPr lang="en-GB" sz="6000" dirty="0"/>
              <a:t>=</a:t>
            </a:r>
          </a:p>
        </p:txBody>
      </p:sp>
      <p:sp>
        <p:nvSpPr>
          <p:cNvPr id="17" name="TextBox 16">
            <a:extLst>
              <a:ext uri="{FF2B5EF4-FFF2-40B4-BE49-F238E27FC236}">
                <a16:creationId xmlns:a16="http://schemas.microsoft.com/office/drawing/2014/main" id="{522FAA8D-1E25-4E74-9494-1F94462C4B0D}"/>
              </a:ext>
            </a:extLst>
          </p:cNvPr>
          <p:cNvSpPr txBox="1"/>
          <p:nvPr/>
        </p:nvSpPr>
        <p:spPr>
          <a:xfrm>
            <a:off x="7161414" y="3508998"/>
            <a:ext cx="789733" cy="1015663"/>
          </a:xfrm>
          <a:prstGeom prst="rect">
            <a:avLst/>
          </a:prstGeom>
          <a:noFill/>
        </p:spPr>
        <p:txBody>
          <a:bodyPr wrap="square" rtlCol="0">
            <a:spAutoFit/>
          </a:bodyPr>
          <a:lstStyle/>
          <a:p>
            <a:r>
              <a:rPr lang="en-GB" sz="6000" dirty="0"/>
              <a:t>+</a:t>
            </a:r>
          </a:p>
        </p:txBody>
      </p:sp>
      <p:pic>
        <p:nvPicPr>
          <p:cNvPr id="18" name="Picture 10" descr="1 Penny coin Great Britain - Exchange yours for cash today">
            <a:extLst>
              <a:ext uri="{FF2B5EF4-FFF2-40B4-BE49-F238E27FC236}">
                <a16:creationId xmlns:a16="http://schemas.microsoft.com/office/drawing/2014/main" id="{55B2300E-B78F-4DC8-A854-48C133C2AB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6057" y="3780204"/>
            <a:ext cx="473250" cy="4732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2 Pence coin Great Britain - Exchange yours for cash today">
            <a:extLst>
              <a:ext uri="{FF2B5EF4-FFF2-40B4-BE49-F238E27FC236}">
                <a16:creationId xmlns:a16="http://schemas.microsoft.com/office/drawing/2014/main" id="{EC087535-F45B-4D0C-8F15-3F110A4463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81202" y="3133079"/>
            <a:ext cx="853282" cy="85328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1 Penny coin Great Britain - Exchange yours for cash today">
            <a:extLst>
              <a:ext uri="{FF2B5EF4-FFF2-40B4-BE49-F238E27FC236}">
                <a16:creationId xmlns:a16="http://schemas.microsoft.com/office/drawing/2014/main" id="{52FB0246-F83C-464E-8CE8-9EF6CE70AB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8854" y="4125657"/>
            <a:ext cx="473250" cy="4732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1 Penny coin Great Britain - Exchange yours for cash today">
            <a:extLst>
              <a:ext uri="{FF2B5EF4-FFF2-40B4-BE49-F238E27FC236}">
                <a16:creationId xmlns:a16="http://schemas.microsoft.com/office/drawing/2014/main" id="{748669F4-AD1F-40DB-A584-E735ABDB2D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4255" y="4125657"/>
            <a:ext cx="473250" cy="47325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AEBF7B39-DF1B-4F7F-825F-6CD2319F8DCF}"/>
              </a:ext>
            </a:extLst>
          </p:cNvPr>
          <p:cNvCxnSpPr>
            <a:cxnSpLocks/>
          </p:cNvCxnSpPr>
          <p:nvPr/>
        </p:nvCxnSpPr>
        <p:spPr>
          <a:xfrm>
            <a:off x="10574215" y="3935641"/>
            <a:ext cx="233622" cy="190016"/>
          </a:xfrm>
          <a:prstGeom prst="line">
            <a:avLst/>
          </a:prstGeom>
        </p:spPr>
        <p:style>
          <a:lnRef idx="3">
            <a:schemeClr val="dk1"/>
          </a:lnRef>
          <a:fillRef idx="0">
            <a:schemeClr val="dk1"/>
          </a:fillRef>
          <a:effectRef idx="2">
            <a:schemeClr val="dk1"/>
          </a:effectRef>
          <a:fontRef idx="minor">
            <a:schemeClr val="tx1"/>
          </a:fontRef>
        </p:style>
      </p:cxnSp>
      <p:cxnSp>
        <p:nvCxnSpPr>
          <p:cNvPr id="25" name="Straight Connector 24">
            <a:extLst>
              <a:ext uri="{FF2B5EF4-FFF2-40B4-BE49-F238E27FC236}">
                <a16:creationId xmlns:a16="http://schemas.microsoft.com/office/drawing/2014/main" id="{0BBD28C2-CA4A-4726-B18D-FC4D6CD6F5E1}"/>
              </a:ext>
            </a:extLst>
          </p:cNvPr>
          <p:cNvCxnSpPr>
            <a:cxnSpLocks/>
          </p:cNvCxnSpPr>
          <p:nvPr/>
        </p:nvCxnSpPr>
        <p:spPr>
          <a:xfrm flipH="1">
            <a:off x="9881202" y="3911329"/>
            <a:ext cx="186945" cy="214328"/>
          </a:xfrm>
          <a:prstGeom prst="line">
            <a:avLst/>
          </a:prstGeom>
        </p:spPr>
        <p:style>
          <a:lnRef idx="3">
            <a:schemeClr val="dk1"/>
          </a:lnRef>
          <a:fillRef idx="0">
            <a:schemeClr val="dk1"/>
          </a:fillRef>
          <a:effectRef idx="2">
            <a:schemeClr val="dk1"/>
          </a:effectRef>
          <a:fontRef idx="minor">
            <a:schemeClr val="tx1"/>
          </a:fontRef>
        </p:style>
      </p:cxnSp>
      <p:pic>
        <p:nvPicPr>
          <p:cNvPr id="6" name="Picture 5">
            <a:extLst>
              <a:ext uri="{FF2B5EF4-FFF2-40B4-BE49-F238E27FC236}">
                <a16:creationId xmlns:a16="http://schemas.microsoft.com/office/drawing/2014/main" id="{B95C3B80-F63C-4A45-9614-6A99CCD840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2835" y="3662682"/>
            <a:ext cx="2960835" cy="2211488"/>
          </a:xfrm>
          <a:prstGeom prst="rect">
            <a:avLst/>
          </a:prstGeom>
        </p:spPr>
      </p:pic>
    </p:spTree>
    <p:extLst>
      <p:ext uri="{BB962C8B-B14F-4D97-AF65-F5344CB8AC3E}">
        <p14:creationId xmlns:p14="http://schemas.microsoft.com/office/powerpoint/2010/main" val="2937813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A198E-2441-4086-9796-2288CBF77332}"/>
              </a:ext>
            </a:extLst>
          </p:cNvPr>
          <p:cNvSpPr>
            <a:spLocks noGrp="1"/>
          </p:cNvSpPr>
          <p:nvPr>
            <p:ph type="title"/>
          </p:nvPr>
        </p:nvSpPr>
        <p:spPr>
          <a:xfrm>
            <a:off x="657261" y="637884"/>
            <a:ext cx="9764554" cy="1151201"/>
          </a:xfrm>
        </p:spPr>
        <p:txBody>
          <a:bodyPr>
            <a:normAutofit/>
          </a:bodyPr>
          <a:lstStyle/>
          <a:p>
            <a:r>
              <a:rPr lang="en-GB" sz="2800" dirty="0">
                <a:latin typeface="Lucida Handwriting" panose="03010101010101010101" pitchFamily="66" charset="0"/>
              </a:rPr>
              <a:t>Can you draw a picture  or find a different way to show the value of 10p in 1p coins?</a:t>
            </a:r>
          </a:p>
        </p:txBody>
      </p:sp>
      <p:pic>
        <p:nvPicPr>
          <p:cNvPr id="9224" name="Picture 8" descr="British Ten Pence Coin | The Royal Mint Museum">
            <a:extLst>
              <a:ext uri="{FF2B5EF4-FFF2-40B4-BE49-F238E27FC236}">
                <a16:creationId xmlns:a16="http://schemas.microsoft.com/office/drawing/2014/main" id="{43EF0DEA-BC94-4084-BADE-1EA68F1D7C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3910" y="3001107"/>
            <a:ext cx="1909778" cy="1597269"/>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9530F5F7-01A2-46FD-B353-DB369ABAD81F}"/>
              </a:ext>
            </a:extLst>
          </p:cNvPr>
          <p:cNvSpPr txBox="1"/>
          <p:nvPr/>
        </p:nvSpPr>
        <p:spPr>
          <a:xfrm>
            <a:off x="2273737" y="4676058"/>
            <a:ext cx="1570124" cy="646331"/>
          </a:xfrm>
          <a:prstGeom prst="rect">
            <a:avLst/>
          </a:prstGeom>
          <a:noFill/>
        </p:spPr>
        <p:txBody>
          <a:bodyPr wrap="square" rtlCol="0">
            <a:spAutoFit/>
          </a:bodyPr>
          <a:lstStyle/>
          <a:p>
            <a:pPr algn="ctr"/>
            <a:r>
              <a:rPr lang="en-GB" dirty="0"/>
              <a:t>10p           </a:t>
            </a:r>
          </a:p>
          <a:p>
            <a:pPr algn="ctr"/>
            <a:r>
              <a:rPr lang="en-GB" dirty="0"/>
              <a:t> ten pence</a:t>
            </a:r>
          </a:p>
        </p:txBody>
      </p:sp>
      <p:pic>
        <p:nvPicPr>
          <p:cNvPr id="34" name="Picture 8" descr="British Ten Pence Coin | The Royal Mint Museum">
            <a:extLst>
              <a:ext uri="{FF2B5EF4-FFF2-40B4-BE49-F238E27FC236}">
                <a16:creationId xmlns:a16="http://schemas.microsoft.com/office/drawing/2014/main" id="{13433081-40D1-40F1-9E0D-F99FFD00C0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873" t="6623" r="12310" b="5686"/>
          <a:stretch/>
        </p:blipFill>
        <p:spPr bwMode="auto">
          <a:xfrm>
            <a:off x="7909306" y="3534764"/>
            <a:ext cx="1409740" cy="1400652"/>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Connector 24">
            <a:extLst>
              <a:ext uri="{FF2B5EF4-FFF2-40B4-BE49-F238E27FC236}">
                <a16:creationId xmlns:a16="http://schemas.microsoft.com/office/drawing/2014/main" id="{89BFEA6E-0478-4646-9D1F-06B01234ED91}"/>
              </a:ext>
            </a:extLst>
          </p:cNvPr>
          <p:cNvCxnSpPr>
            <a:cxnSpLocks/>
            <a:stCxn id="60" idx="1"/>
          </p:cNvCxnSpPr>
          <p:nvPr/>
        </p:nvCxnSpPr>
        <p:spPr>
          <a:xfrm flipH="1">
            <a:off x="9226320" y="4023282"/>
            <a:ext cx="396504" cy="3538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03342A9-800C-47E6-892C-9B4395737887}"/>
              </a:ext>
            </a:extLst>
          </p:cNvPr>
          <p:cNvCxnSpPr>
            <a:cxnSpLocks/>
          </p:cNvCxnSpPr>
          <p:nvPr/>
        </p:nvCxnSpPr>
        <p:spPr>
          <a:xfrm flipH="1">
            <a:off x="9177320" y="3580668"/>
            <a:ext cx="248874" cy="22187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1C4FA3E-3E1A-4A70-9B7D-D788414D8084}"/>
              </a:ext>
            </a:extLst>
          </p:cNvPr>
          <p:cNvCxnSpPr>
            <a:cxnSpLocks/>
          </p:cNvCxnSpPr>
          <p:nvPr/>
        </p:nvCxnSpPr>
        <p:spPr>
          <a:xfrm>
            <a:off x="8664832" y="3121524"/>
            <a:ext cx="0" cy="40444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546368B-86D9-4612-93CD-D6537BD787BA}"/>
              </a:ext>
            </a:extLst>
          </p:cNvPr>
          <p:cNvCxnSpPr>
            <a:cxnSpLocks/>
          </p:cNvCxnSpPr>
          <p:nvPr/>
        </p:nvCxnSpPr>
        <p:spPr>
          <a:xfrm>
            <a:off x="7977368" y="3355207"/>
            <a:ext cx="271839" cy="20712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1C6D413-AE7B-412D-9DCE-8287A08E0CBE}"/>
              </a:ext>
            </a:extLst>
          </p:cNvPr>
          <p:cNvCxnSpPr>
            <a:cxnSpLocks/>
          </p:cNvCxnSpPr>
          <p:nvPr/>
        </p:nvCxnSpPr>
        <p:spPr>
          <a:xfrm flipH="1" flipV="1">
            <a:off x="9292509" y="4360698"/>
            <a:ext cx="389724" cy="10355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9DE05AD-F75D-45E9-BDEF-37A781D707BE}"/>
              </a:ext>
            </a:extLst>
          </p:cNvPr>
          <p:cNvCxnSpPr>
            <a:cxnSpLocks/>
          </p:cNvCxnSpPr>
          <p:nvPr/>
        </p:nvCxnSpPr>
        <p:spPr>
          <a:xfrm flipH="1">
            <a:off x="8974454" y="3261558"/>
            <a:ext cx="163793" cy="35513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D02F7AC-051E-4D6B-B038-54F95EA355EC}"/>
              </a:ext>
            </a:extLst>
          </p:cNvPr>
          <p:cNvCxnSpPr>
            <a:cxnSpLocks/>
          </p:cNvCxnSpPr>
          <p:nvPr/>
        </p:nvCxnSpPr>
        <p:spPr>
          <a:xfrm>
            <a:off x="8332582" y="3175830"/>
            <a:ext cx="136858" cy="34134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D16ABAE-2095-488B-9AD5-46E302ED8796}"/>
              </a:ext>
            </a:extLst>
          </p:cNvPr>
          <p:cNvCxnSpPr>
            <a:cxnSpLocks/>
          </p:cNvCxnSpPr>
          <p:nvPr/>
        </p:nvCxnSpPr>
        <p:spPr>
          <a:xfrm flipH="1" flipV="1">
            <a:off x="7724348" y="3607516"/>
            <a:ext cx="351091" cy="13153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C51AA5F-17CF-4B5C-A668-F0F37D06FFDA}"/>
              </a:ext>
            </a:extLst>
          </p:cNvPr>
          <p:cNvCxnSpPr>
            <a:cxnSpLocks/>
          </p:cNvCxnSpPr>
          <p:nvPr/>
        </p:nvCxnSpPr>
        <p:spPr>
          <a:xfrm flipH="1">
            <a:off x="7567971" y="4453437"/>
            <a:ext cx="331922" cy="10009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F5DFCAE-660C-4748-B441-AC307C5688D4}"/>
              </a:ext>
            </a:extLst>
          </p:cNvPr>
          <p:cNvCxnSpPr>
            <a:cxnSpLocks/>
          </p:cNvCxnSpPr>
          <p:nvPr/>
        </p:nvCxnSpPr>
        <p:spPr>
          <a:xfrm flipH="1" flipV="1">
            <a:off x="7405214" y="3974378"/>
            <a:ext cx="449909" cy="110935"/>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53" name="Picture 10" descr="1 Penny coin Great Britain - Exchange yours for cash today">
            <a:extLst>
              <a:ext uri="{FF2B5EF4-FFF2-40B4-BE49-F238E27FC236}">
                <a16:creationId xmlns:a16="http://schemas.microsoft.com/office/drawing/2014/main" id="{C4236BB5-F5A6-42ED-817A-58BEAD8E0C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0102" y="3854650"/>
            <a:ext cx="423617" cy="423617"/>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0" descr="1 Penny coin Great Britain - Exchange yours for cash today">
            <a:extLst>
              <a:ext uri="{FF2B5EF4-FFF2-40B4-BE49-F238E27FC236}">
                <a16:creationId xmlns:a16="http://schemas.microsoft.com/office/drawing/2014/main" id="{03FB9577-FBFF-4D56-8D40-A0BA08F591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8351" y="3255652"/>
            <a:ext cx="423617" cy="423617"/>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0" descr="1 Penny coin Great Britain - Exchange yours for cash today">
            <a:extLst>
              <a:ext uri="{FF2B5EF4-FFF2-40B4-BE49-F238E27FC236}">
                <a16:creationId xmlns:a16="http://schemas.microsoft.com/office/drawing/2014/main" id="{23C0D8AA-360D-4DDF-A579-4734F0235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0983" y="2964021"/>
            <a:ext cx="423617" cy="423617"/>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0" descr="1 Penny coin Great Britain - Exchange yours for cash today">
            <a:extLst>
              <a:ext uri="{FF2B5EF4-FFF2-40B4-BE49-F238E27FC236}">
                <a16:creationId xmlns:a16="http://schemas.microsoft.com/office/drawing/2014/main" id="{FA20BDCF-41BC-4DE1-B673-36A57CB43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7455" y="2726525"/>
            <a:ext cx="423617" cy="423617"/>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0" descr="1 Penny coin Great Britain - Exchange yours for cash today">
            <a:extLst>
              <a:ext uri="{FF2B5EF4-FFF2-40B4-BE49-F238E27FC236}">
                <a16:creationId xmlns:a16="http://schemas.microsoft.com/office/drawing/2014/main" id="{09E861F5-3383-480F-9862-5289FF7B19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9440" y="2700837"/>
            <a:ext cx="423617" cy="423617"/>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0" descr="1 Penny coin Great Britain - Exchange yours for cash today">
            <a:extLst>
              <a:ext uri="{FF2B5EF4-FFF2-40B4-BE49-F238E27FC236}">
                <a16:creationId xmlns:a16="http://schemas.microsoft.com/office/drawing/2014/main" id="{15D95776-E10F-4058-8B89-471AA7F56B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0955" y="2906082"/>
            <a:ext cx="423617" cy="423617"/>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0" descr="1 Penny coin Great Britain - Exchange yours for cash today">
            <a:extLst>
              <a:ext uri="{FF2B5EF4-FFF2-40B4-BE49-F238E27FC236}">
                <a16:creationId xmlns:a16="http://schemas.microsoft.com/office/drawing/2014/main" id="{997422D9-9053-4F68-8F6B-3223764B8D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0919" y="3281952"/>
            <a:ext cx="423617" cy="423617"/>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0" descr="1 Penny coin Great Britain - Exchange yours for cash today">
            <a:extLst>
              <a:ext uri="{FF2B5EF4-FFF2-40B4-BE49-F238E27FC236}">
                <a16:creationId xmlns:a16="http://schemas.microsoft.com/office/drawing/2014/main" id="{18ABA82B-B038-4F31-A951-E5E47E54F0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2824" y="3811473"/>
            <a:ext cx="423617" cy="423617"/>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0" descr="1 Penny coin Great Britain - Exchange yours for cash today">
            <a:extLst>
              <a:ext uri="{FF2B5EF4-FFF2-40B4-BE49-F238E27FC236}">
                <a16:creationId xmlns:a16="http://schemas.microsoft.com/office/drawing/2014/main" id="{E44A3F8D-D59E-4F1F-8783-503DD401CA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6921" y="4311850"/>
            <a:ext cx="423617" cy="423617"/>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10" descr="1 Penny coin Great Britain - Exchange yours for cash today">
            <a:extLst>
              <a:ext uri="{FF2B5EF4-FFF2-40B4-BE49-F238E27FC236}">
                <a16:creationId xmlns:a16="http://schemas.microsoft.com/office/drawing/2014/main" id="{AF787C0B-3C83-40E6-8B49-0B880B41F8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3405" y="4464250"/>
            <a:ext cx="423617" cy="423617"/>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3387C88A-3A01-421C-812E-0E011FAF1965}"/>
              </a:ext>
            </a:extLst>
          </p:cNvPr>
          <p:cNvSpPr txBox="1"/>
          <p:nvPr/>
        </p:nvSpPr>
        <p:spPr>
          <a:xfrm>
            <a:off x="5167086" y="5562252"/>
            <a:ext cx="6807200" cy="646331"/>
          </a:xfrm>
          <a:prstGeom prst="rect">
            <a:avLst/>
          </a:prstGeom>
          <a:noFill/>
        </p:spPr>
        <p:txBody>
          <a:bodyPr wrap="square" rtlCol="0">
            <a:spAutoFit/>
          </a:bodyPr>
          <a:lstStyle/>
          <a:p>
            <a:pPr algn="ctr"/>
            <a:r>
              <a:rPr lang="en-GB" dirty="0"/>
              <a:t>10p = 1p + 1p + 1p + 1p + 1p + 1p + 1p + 1p +1p + 1p        </a:t>
            </a:r>
          </a:p>
          <a:p>
            <a:pPr algn="ctr"/>
            <a:r>
              <a:rPr lang="en-GB" dirty="0"/>
              <a:t> </a:t>
            </a:r>
          </a:p>
        </p:txBody>
      </p:sp>
      <p:sp>
        <p:nvSpPr>
          <p:cNvPr id="3" name="Speech Bubble: Oval 2">
            <a:extLst>
              <a:ext uri="{FF2B5EF4-FFF2-40B4-BE49-F238E27FC236}">
                <a16:creationId xmlns:a16="http://schemas.microsoft.com/office/drawing/2014/main" id="{D81D3986-7F9E-4CF2-8C68-F3244F573C43}"/>
              </a:ext>
            </a:extLst>
          </p:cNvPr>
          <p:cNvSpPr/>
          <p:nvPr/>
        </p:nvSpPr>
        <p:spPr>
          <a:xfrm>
            <a:off x="7215" y="5129598"/>
            <a:ext cx="3097296" cy="1511637"/>
          </a:xfrm>
          <a:prstGeom prst="wedgeEllipseCallout">
            <a:avLst>
              <a:gd name="adj1" fmla="val 26775"/>
              <a:gd name="adj2" fmla="val -719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Can you find ways to make 10p using different coins?</a:t>
            </a:r>
          </a:p>
        </p:txBody>
      </p:sp>
      <p:sp>
        <p:nvSpPr>
          <p:cNvPr id="32" name="Speech Bubble: Oval 31">
            <a:extLst>
              <a:ext uri="{FF2B5EF4-FFF2-40B4-BE49-F238E27FC236}">
                <a16:creationId xmlns:a16="http://schemas.microsoft.com/office/drawing/2014/main" id="{CBCDE153-4B09-4E08-ACBF-2811B927B84E}"/>
              </a:ext>
            </a:extLst>
          </p:cNvPr>
          <p:cNvSpPr/>
          <p:nvPr/>
        </p:nvSpPr>
        <p:spPr>
          <a:xfrm>
            <a:off x="8862933" y="1236503"/>
            <a:ext cx="3097296" cy="1511637"/>
          </a:xfrm>
          <a:prstGeom prst="wedgeEllipseCallout">
            <a:avLst>
              <a:gd name="adj1" fmla="val 3813"/>
              <a:gd name="adj2" fmla="val 10472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Can you draw a picture to show 5p or 20p in 1p coins?</a:t>
            </a:r>
          </a:p>
        </p:txBody>
      </p:sp>
    </p:spTree>
    <p:extLst>
      <p:ext uri="{BB962C8B-B14F-4D97-AF65-F5344CB8AC3E}">
        <p14:creationId xmlns:p14="http://schemas.microsoft.com/office/powerpoint/2010/main" val="1010872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F0E31A-9974-4FE0-A38D-C0064918999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782601" y="2324100"/>
            <a:ext cx="2035794" cy="1677781"/>
          </a:xfrm>
          <a:prstGeom prst="rect">
            <a:avLst/>
          </a:prstGeom>
        </p:spPr>
      </p:pic>
      <p:sp>
        <p:nvSpPr>
          <p:cNvPr id="2" name="Title 1">
            <a:extLst>
              <a:ext uri="{FF2B5EF4-FFF2-40B4-BE49-F238E27FC236}">
                <a16:creationId xmlns:a16="http://schemas.microsoft.com/office/drawing/2014/main" id="{2B89C357-357A-48A7-A37E-EAB1A4099C1F}"/>
              </a:ext>
            </a:extLst>
          </p:cNvPr>
          <p:cNvSpPr>
            <a:spLocks noGrp="1"/>
          </p:cNvSpPr>
          <p:nvPr>
            <p:ph type="title"/>
          </p:nvPr>
        </p:nvSpPr>
        <p:spPr>
          <a:xfrm>
            <a:off x="515815" y="643630"/>
            <a:ext cx="10363200" cy="1138277"/>
          </a:xfrm>
        </p:spPr>
        <p:txBody>
          <a:bodyPr/>
          <a:lstStyle/>
          <a:p>
            <a:r>
              <a:rPr lang="en-GB" sz="2400" dirty="0">
                <a:latin typeface="Lucida Handwriting" panose="03010101010101010101" pitchFamily="66" charset="0"/>
              </a:rPr>
              <a:t>You might like to investigate further and work out how you could create a coin number line using different coins. You are good at adding so I think you will like this one!</a:t>
            </a:r>
            <a:endParaRPr lang="en-GB" sz="2400" b="1" dirty="0"/>
          </a:p>
        </p:txBody>
      </p:sp>
      <p:pic>
        <p:nvPicPr>
          <p:cNvPr id="10242" name="Picture 2" descr="FREE! - New British (UK) Coins Number Line (teacher made)">
            <a:extLst>
              <a:ext uri="{FF2B5EF4-FFF2-40B4-BE49-F238E27FC236}">
                <a16:creationId xmlns:a16="http://schemas.microsoft.com/office/drawing/2014/main" id="{5220F6A8-52F6-4E44-BB71-89375D8FDE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0892" y="2324100"/>
            <a:ext cx="5451229" cy="272561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E637BB2-ED38-4CF9-8204-630B67655BDD}"/>
              </a:ext>
            </a:extLst>
          </p:cNvPr>
          <p:cNvSpPr txBox="1"/>
          <p:nvPr/>
        </p:nvSpPr>
        <p:spPr>
          <a:xfrm rot="979040">
            <a:off x="8483965" y="3092086"/>
            <a:ext cx="3608846" cy="2308324"/>
          </a:xfrm>
          <a:prstGeom prst="rect">
            <a:avLst/>
          </a:prstGeom>
          <a:noFill/>
        </p:spPr>
        <p:txBody>
          <a:bodyPr wrap="square" rtlCol="0">
            <a:spAutoFit/>
          </a:bodyPr>
          <a:lstStyle/>
          <a:p>
            <a:r>
              <a:rPr lang="en-GB" dirty="0">
                <a:latin typeface="Lucida Handwriting" panose="03010101010101010101" pitchFamily="66" charset="0"/>
              </a:rPr>
              <a:t>Coins get very dirty because so many people handle them so much of the time and over  many years. Please make sure you wash your hands well after investigating with coins.</a:t>
            </a:r>
          </a:p>
        </p:txBody>
      </p:sp>
    </p:spTree>
    <p:extLst>
      <p:ext uri="{BB962C8B-B14F-4D97-AF65-F5344CB8AC3E}">
        <p14:creationId xmlns:p14="http://schemas.microsoft.com/office/powerpoint/2010/main" val="1493972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560850" y="1295400"/>
            <a:ext cx="4111672" cy="1600200"/>
          </a:xfrm>
        </p:spPr>
        <p:txBody>
          <a:bodyPr/>
          <a:lstStyle/>
          <a:p>
            <a:pPr algn="ctr"/>
            <a:r>
              <a:rPr lang="en-GB" dirty="0"/>
              <a:t>Challenge 4</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4972504" y="407377"/>
            <a:ext cx="5396139" cy="2488223"/>
          </a:xfrm>
        </p:spPr>
        <p:txBody>
          <a:bodyPr>
            <a:normAutofit/>
          </a:bodyPr>
          <a:lstStyle/>
          <a:p>
            <a:pPr marL="0" indent="0" algn="ctr">
              <a:buNone/>
            </a:pPr>
            <a:r>
              <a:rPr lang="en-GB" sz="3600" b="1" dirty="0">
                <a:latin typeface="Lucida Handwriting" panose="03010101010101010101" pitchFamily="66" charset="0"/>
              </a:rPr>
              <a:t>Using money to pay for items in a shop.</a:t>
            </a:r>
          </a:p>
          <a:p>
            <a:pPr marL="0" indent="0">
              <a:buNone/>
            </a:pPr>
            <a:r>
              <a:rPr lang="en-GB" dirty="0">
                <a:latin typeface="Comic Sans MS" panose="030F0702030302020204" pitchFamily="66" charset="0"/>
              </a:rPr>
              <a:t>Now that you have had a good chance to investigate coins, you are ready to use them in your own pretend shop at home!</a:t>
            </a:r>
            <a:endParaRPr lang="en-GB" i="1" dirty="0">
              <a:latin typeface="Comic Sans MS" panose="030F0702030302020204" pitchFamily="66" charset="0"/>
            </a:endParaRPr>
          </a:p>
        </p:txBody>
      </p:sp>
      <p:pic>
        <p:nvPicPr>
          <p:cNvPr id="14338" name="Picture 2" descr="Shoe Shop Dramatic Play! - The Imagination Tree">
            <a:extLst>
              <a:ext uri="{FF2B5EF4-FFF2-40B4-BE49-F238E27FC236}">
                <a16:creationId xmlns:a16="http://schemas.microsoft.com/office/drawing/2014/main" id="{81BFBE04-C428-43A4-8728-938677201E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54332">
            <a:off x="8923947" y="3037685"/>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5 Quick and Easy Role Play Ideas - The Happy Learner">
            <a:extLst>
              <a:ext uri="{FF2B5EF4-FFF2-40B4-BE49-F238E27FC236}">
                <a16:creationId xmlns:a16="http://schemas.microsoft.com/office/drawing/2014/main" id="{FF3A4BEE-82D7-4FFD-A266-80C1A51574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762" b="23151"/>
          <a:stretch/>
        </p:blipFill>
        <p:spPr bwMode="auto">
          <a:xfrm rot="20634631">
            <a:off x="4994213" y="3254024"/>
            <a:ext cx="3351339" cy="1560555"/>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Children Pretend Play Shopping at Toy Store Shop with Toys from ...">
            <a:extLst>
              <a:ext uri="{FF2B5EF4-FFF2-40B4-BE49-F238E27FC236}">
                <a16:creationId xmlns:a16="http://schemas.microsoft.com/office/drawing/2014/main" id="{A94E72A7-38E0-43F1-B392-6590C33DF6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8322" y="4922846"/>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CC3798F0-C128-4055-8F66-A8BCD91C3060}"/>
              </a:ext>
            </a:extLst>
          </p:cNvPr>
          <p:cNvSpPr>
            <a:spLocks noGrp="1"/>
          </p:cNvSpPr>
          <p:nvPr>
            <p:ph type="body" sz="half" idx="2"/>
          </p:nvPr>
        </p:nvSpPr>
        <p:spPr/>
        <p:txBody>
          <a:bodyPr/>
          <a:lstStyle/>
          <a:p>
            <a:endParaRPr lang="en-GB" dirty="0"/>
          </a:p>
        </p:txBody>
      </p:sp>
      <p:pic>
        <p:nvPicPr>
          <p:cNvPr id="8" name="Picture 7">
            <a:extLst>
              <a:ext uri="{FF2B5EF4-FFF2-40B4-BE49-F238E27FC236}">
                <a16:creationId xmlns:a16="http://schemas.microsoft.com/office/drawing/2014/main" id="{06149FB2-BA4C-4B40-BB4B-A12CB600B2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2409" y="3129280"/>
            <a:ext cx="3547538" cy="2649704"/>
          </a:xfrm>
          <a:prstGeom prst="rect">
            <a:avLst/>
          </a:prstGeom>
        </p:spPr>
      </p:pic>
    </p:spTree>
    <p:extLst>
      <p:ext uri="{BB962C8B-B14F-4D97-AF65-F5344CB8AC3E}">
        <p14:creationId xmlns:p14="http://schemas.microsoft.com/office/powerpoint/2010/main" val="378269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A198E-2441-4086-9796-2288CBF77332}"/>
              </a:ext>
            </a:extLst>
          </p:cNvPr>
          <p:cNvSpPr>
            <a:spLocks noGrp="1"/>
          </p:cNvSpPr>
          <p:nvPr>
            <p:ph type="title"/>
          </p:nvPr>
        </p:nvSpPr>
        <p:spPr>
          <a:xfrm>
            <a:off x="542258" y="744795"/>
            <a:ext cx="10620198" cy="1151201"/>
          </a:xfrm>
        </p:spPr>
        <p:txBody>
          <a:bodyPr>
            <a:normAutofit/>
          </a:bodyPr>
          <a:lstStyle/>
          <a:p>
            <a:pPr algn="ctr"/>
            <a:r>
              <a:rPr lang="en-GB" sz="2800" dirty="0">
                <a:latin typeface="Lucida Handwriting" panose="03010101010101010101" pitchFamily="66" charset="0"/>
              </a:rPr>
              <a:t>Decide what  you are going to sell in your shop.</a:t>
            </a:r>
          </a:p>
        </p:txBody>
      </p:sp>
      <p:sp>
        <p:nvSpPr>
          <p:cNvPr id="5" name="Rectangle 4">
            <a:extLst>
              <a:ext uri="{FF2B5EF4-FFF2-40B4-BE49-F238E27FC236}">
                <a16:creationId xmlns:a16="http://schemas.microsoft.com/office/drawing/2014/main" id="{60E350EE-40EC-4710-A48C-26A0FF3D85EC}"/>
              </a:ext>
            </a:extLst>
          </p:cNvPr>
          <p:cNvSpPr/>
          <p:nvPr/>
        </p:nvSpPr>
        <p:spPr>
          <a:xfrm>
            <a:off x="4359728" y="2288964"/>
            <a:ext cx="5731329" cy="4401205"/>
          </a:xfrm>
          <a:prstGeom prst="rect">
            <a:avLst/>
          </a:prstGeom>
        </p:spPr>
        <p:txBody>
          <a:bodyPr wrap="square">
            <a:spAutoFit/>
          </a:bodyPr>
          <a:lstStyle/>
          <a:p>
            <a:r>
              <a:rPr lang="en-GB" sz="2800" dirty="0">
                <a:latin typeface="Lucida Handwriting" panose="03010101010101010101" pitchFamily="66" charset="0"/>
              </a:rPr>
              <a:t>You will need;</a:t>
            </a:r>
          </a:p>
          <a:p>
            <a:pPr marL="285750" indent="-285750">
              <a:buFont typeface="Arial" panose="020B0604020202020204" pitchFamily="34" charset="0"/>
              <a:buChar char="•"/>
            </a:pPr>
            <a:r>
              <a:rPr lang="en-GB" sz="2800" dirty="0">
                <a:latin typeface="Lucida Handwriting" panose="03010101010101010101" pitchFamily="66" charset="0"/>
              </a:rPr>
              <a:t>some items to sell</a:t>
            </a:r>
          </a:p>
          <a:p>
            <a:pPr marL="285750" indent="-285750">
              <a:buFont typeface="Arial" panose="020B0604020202020204" pitchFamily="34" charset="0"/>
              <a:buChar char="•"/>
            </a:pPr>
            <a:r>
              <a:rPr lang="en-GB" sz="2800" dirty="0">
                <a:latin typeface="Lucida Handwriting" panose="03010101010101010101" pitchFamily="66" charset="0"/>
              </a:rPr>
              <a:t>some paper to write price tags </a:t>
            </a:r>
          </a:p>
          <a:p>
            <a:pPr marL="285750" indent="-285750">
              <a:buFont typeface="Arial" panose="020B0604020202020204" pitchFamily="34" charset="0"/>
              <a:buChar char="•"/>
            </a:pPr>
            <a:r>
              <a:rPr lang="en-GB" sz="2800" dirty="0">
                <a:latin typeface="Lucida Handwriting" panose="03010101010101010101" pitchFamily="66" charset="0"/>
              </a:rPr>
              <a:t>Some coins in a purse and some coins for the shopkeeper</a:t>
            </a:r>
          </a:p>
          <a:p>
            <a:pPr marL="285750" indent="-285750">
              <a:buFont typeface="Arial" panose="020B0604020202020204" pitchFamily="34" charset="0"/>
              <a:buChar char="•"/>
            </a:pPr>
            <a:r>
              <a:rPr lang="en-GB" sz="2800" dirty="0">
                <a:latin typeface="Lucida Handwriting" panose="03010101010101010101" pitchFamily="66" charset="0"/>
              </a:rPr>
              <a:t> You will need to do lots of adding up and maybe taking away too!</a:t>
            </a:r>
            <a:endParaRPr lang="en-GB" sz="2800" dirty="0"/>
          </a:p>
        </p:txBody>
      </p:sp>
      <p:pic>
        <p:nvPicPr>
          <p:cNvPr id="15364" name="Picture 4" descr="Price Tags for Role Play Shop - Coins and Money - Editable ...">
            <a:extLst>
              <a:ext uri="{FF2B5EF4-FFF2-40B4-BE49-F238E27FC236}">
                <a16:creationId xmlns:a16="http://schemas.microsoft.com/office/drawing/2014/main" id="{5074D224-1A55-4256-9E5E-D2A3658411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68993">
            <a:off x="9897963" y="2789395"/>
            <a:ext cx="1948578" cy="1459553"/>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Child Background clipart - Supermarket, Shop, Nose, transparent ...">
            <a:extLst>
              <a:ext uri="{FF2B5EF4-FFF2-40B4-BE49-F238E27FC236}">
                <a16:creationId xmlns:a16="http://schemas.microsoft.com/office/drawing/2014/main" id="{3D282E91-C4AF-4D63-BD74-49EDDAFE3C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917" y="4666727"/>
            <a:ext cx="3841399" cy="2045420"/>
          </a:xfrm>
          <a:prstGeom prst="rect">
            <a:avLst/>
          </a:prstGeom>
          <a:noFill/>
          <a:extLst>
            <a:ext uri="{909E8E84-426E-40DD-AFC4-6F175D3DCCD1}">
              <a14:hiddenFill xmlns:a14="http://schemas.microsoft.com/office/drawing/2010/main">
                <a:solidFill>
                  <a:srgbClr val="FFFFFF"/>
                </a:solidFill>
              </a14:hiddenFill>
            </a:ext>
          </a:extLst>
        </p:spPr>
      </p:pic>
      <p:sp>
        <p:nvSpPr>
          <p:cNvPr id="3" name="Speech Bubble: Oval 2">
            <a:extLst>
              <a:ext uri="{FF2B5EF4-FFF2-40B4-BE49-F238E27FC236}">
                <a16:creationId xmlns:a16="http://schemas.microsoft.com/office/drawing/2014/main" id="{48668EBB-C284-4252-9E0E-B074116746C5}"/>
              </a:ext>
            </a:extLst>
          </p:cNvPr>
          <p:cNvSpPr/>
          <p:nvPr/>
        </p:nvSpPr>
        <p:spPr>
          <a:xfrm>
            <a:off x="196571" y="2735557"/>
            <a:ext cx="1606697" cy="1050752"/>
          </a:xfrm>
          <a:prstGeom prst="wedgeEllipseCallout">
            <a:avLst>
              <a:gd name="adj1" fmla="val 48711"/>
              <a:gd name="adj2" fmla="val 1619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Yes, can I help you sir?</a:t>
            </a:r>
          </a:p>
        </p:txBody>
      </p:sp>
      <p:sp>
        <p:nvSpPr>
          <p:cNvPr id="12" name="Speech Bubble: Oval 11">
            <a:extLst>
              <a:ext uri="{FF2B5EF4-FFF2-40B4-BE49-F238E27FC236}">
                <a16:creationId xmlns:a16="http://schemas.microsoft.com/office/drawing/2014/main" id="{A8DD5EA4-62ED-46A6-8E12-9B9A8202223E}"/>
              </a:ext>
            </a:extLst>
          </p:cNvPr>
          <p:cNvSpPr/>
          <p:nvPr/>
        </p:nvSpPr>
        <p:spPr>
          <a:xfrm>
            <a:off x="1837984" y="1625213"/>
            <a:ext cx="2153332" cy="2161096"/>
          </a:xfrm>
          <a:prstGeom prst="wedgeEllipseCallout">
            <a:avLst>
              <a:gd name="adj1" fmla="val -17457"/>
              <a:gd name="adj2" fmla="val 1036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5p for the eggs and 2p for the carrots. That comes to 7p please.</a:t>
            </a:r>
          </a:p>
        </p:txBody>
      </p:sp>
    </p:spTree>
    <p:extLst>
      <p:ext uri="{BB962C8B-B14F-4D97-AF65-F5344CB8AC3E}">
        <p14:creationId xmlns:p14="http://schemas.microsoft.com/office/powerpoint/2010/main" val="2479103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81B757-DBBB-47AA-8449-6C36E67A58FE}"/>
              </a:ext>
            </a:extLst>
          </p:cNvPr>
          <p:cNvPicPr>
            <a:picLocks noChangeAspect="1"/>
          </p:cNvPicPr>
          <p:nvPr/>
        </p:nvPicPr>
        <p:blipFill rotWithShape="1">
          <a:blip r:embed="rId2"/>
          <a:srcRect l="7490" r="7126"/>
          <a:stretch/>
        </p:blipFill>
        <p:spPr>
          <a:xfrm>
            <a:off x="2724087" y="2253502"/>
            <a:ext cx="6743826" cy="4440562"/>
          </a:xfrm>
          <a:prstGeom prst="rect">
            <a:avLst/>
          </a:prstGeom>
        </p:spPr>
      </p:pic>
      <p:sp>
        <p:nvSpPr>
          <p:cNvPr id="7" name="Rectangle 6">
            <a:extLst>
              <a:ext uri="{FF2B5EF4-FFF2-40B4-BE49-F238E27FC236}">
                <a16:creationId xmlns:a16="http://schemas.microsoft.com/office/drawing/2014/main" id="{DB3B208D-DB39-44EE-AE05-10FD9ED11CFC}"/>
              </a:ext>
            </a:extLst>
          </p:cNvPr>
          <p:cNvSpPr/>
          <p:nvPr/>
        </p:nvSpPr>
        <p:spPr>
          <a:xfrm>
            <a:off x="2972770" y="1711330"/>
            <a:ext cx="9797142" cy="369332"/>
          </a:xfrm>
          <a:prstGeom prst="rect">
            <a:avLst/>
          </a:prstGeom>
        </p:spPr>
        <p:txBody>
          <a:bodyPr wrap="square">
            <a:spAutoFit/>
          </a:bodyPr>
          <a:lstStyle/>
          <a:p>
            <a:r>
              <a:rPr lang="en-GB" dirty="0">
                <a:hlinkClick r:id="rId3"/>
              </a:rPr>
              <a:t>https://www.topmarks.co.uk/money/toy-shop-money</a:t>
            </a:r>
            <a:endParaRPr lang="en-GB" dirty="0"/>
          </a:p>
        </p:txBody>
      </p:sp>
      <p:sp>
        <p:nvSpPr>
          <p:cNvPr id="8" name="Title 1">
            <a:extLst>
              <a:ext uri="{FF2B5EF4-FFF2-40B4-BE49-F238E27FC236}">
                <a16:creationId xmlns:a16="http://schemas.microsoft.com/office/drawing/2014/main" id="{12B3EFA1-1072-4EA7-8917-C8D020D2E6C1}"/>
              </a:ext>
            </a:extLst>
          </p:cNvPr>
          <p:cNvSpPr>
            <a:spLocks noGrp="1"/>
          </p:cNvSpPr>
          <p:nvPr>
            <p:ph type="title"/>
          </p:nvPr>
        </p:nvSpPr>
        <p:spPr>
          <a:xfrm>
            <a:off x="542258" y="744795"/>
            <a:ext cx="10620198" cy="1151201"/>
          </a:xfrm>
        </p:spPr>
        <p:txBody>
          <a:bodyPr>
            <a:normAutofit/>
          </a:bodyPr>
          <a:lstStyle/>
          <a:p>
            <a:pPr algn="ctr"/>
            <a:r>
              <a:rPr lang="en-GB" sz="2800" dirty="0">
                <a:latin typeface="Lucida Handwriting" panose="03010101010101010101" pitchFamily="66" charset="0"/>
              </a:rPr>
              <a:t>You might like to try one of these games on the </a:t>
            </a:r>
            <a:r>
              <a:rPr lang="en-GB" sz="2800" dirty="0" err="1">
                <a:latin typeface="Lucida Handwriting" panose="03010101010101010101" pitchFamily="66" charset="0"/>
              </a:rPr>
              <a:t>Topmarks</a:t>
            </a:r>
            <a:r>
              <a:rPr lang="en-GB" sz="2800" dirty="0">
                <a:latin typeface="Lucida Handwriting" panose="03010101010101010101" pitchFamily="66" charset="0"/>
              </a:rPr>
              <a:t> website.</a:t>
            </a:r>
          </a:p>
        </p:txBody>
      </p:sp>
    </p:spTree>
    <p:extLst>
      <p:ext uri="{BB962C8B-B14F-4D97-AF65-F5344CB8AC3E}">
        <p14:creationId xmlns:p14="http://schemas.microsoft.com/office/powerpoint/2010/main" val="2179725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p:txBody>
          <a:bodyPr/>
          <a:lstStyle/>
          <a:p>
            <a:r>
              <a:rPr lang="en-GB" dirty="0"/>
              <a:t>Challenge 4</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4956174" y="348373"/>
            <a:ext cx="5603671" cy="2547227"/>
          </a:xfrm>
        </p:spPr>
        <p:txBody>
          <a:bodyPr>
            <a:normAutofit fontScale="85000" lnSpcReduction="20000"/>
          </a:bodyPr>
          <a:lstStyle/>
          <a:p>
            <a:pPr marL="0" indent="0" algn="ctr">
              <a:buNone/>
            </a:pPr>
            <a:r>
              <a:rPr lang="en-GB" sz="3600" b="1" dirty="0">
                <a:latin typeface="Lucida Handwriting" panose="03010101010101010101" pitchFamily="66" charset="0"/>
              </a:rPr>
              <a:t>Now that you have thoroughly examined coins and practised using them I thought you might like a little science investigation!</a:t>
            </a:r>
            <a:endParaRPr lang="en-GB" sz="2000" dirty="0">
              <a:latin typeface="Comic Sans MS" panose="030F0702030302020204" pitchFamily="66" charset="0"/>
            </a:endParaRPr>
          </a:p>
        </p:txBody>
      </p:sp>
      <p:sp>
        <p:nvSpPr>
          <p:cNvPr id="5" name="Text Placeholder 4">
            <a:extLst>
              <a:ext uri="{FF2B5EF4-FFF2-40B4-BE49-F238E27FC236}">
                <a16:creationId xmlns:a16="http://schemas.microsoft.com/office/drawing/2014/main" id="{7D526D43-3255-4679-ABC5-34F6DAE970A2}"/>
              </a:ext>
            </a:extLst>
          </p:cNvPr>
          <p:cNvSpPr>
            <a:spLocks noGrp="1"/>
          </p:cNvSpPr>
          <p:nvPr>
            <p:ph type="body" sz="half" idx="2"/>
          </p:nvPr>
        </p:nvSpPr>
        <p:spPr>
          <a:xfrm>
            <a:off x="1154954" y="3129281"/>
            <a:ext cx="2793158" cy="2066834"/>
          </a:xfrm>
        </p:spPr>
        <p:txBody>
          <a:bodyPr>
            <a:normAutofit lnSpcReduction="10000"/>
          </a:bodyPr>
          <a:lstStyle/>
          <a:p>
            <a:pPr algn="ctr"/>
            <a:r>
              <a:rPr lang="en-GB" sz="4400" dirty="0">
                <a:latin typeface="Lucida Handwriting" panose="03010101010101010101" pitchFamily="66" charset="0"/>
              </a:rPr>
              <a:t>The Big Clean Up!</a:t>
            </a:r>
          </a:p>
        </p:txBody>
      </p:sp>
      <p:pic>
        <p:nvPicPr>
          <p:cNvPr id="16386" name="Picture 2" descr="Dirty Coins Images, Stock Photos &amp; Vectors | Shutterstock">
            <a:extLst>
              <a:ext uri="{FF2B5EF4-FFF2-40B4-BE49-F238E27FC236}">
                <a16:creationId xmlns:a16="http://schemas.microsoft.com/office/drawing/2014/main" id="{7A6444EA-EE60-427C-8BB8-B7C778CC89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4148" y="3129281"/>
            <a:ext cx="4039484" cy="2896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317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CD1DA-CF7F-41F7-A38F-83581A74982D}"/>
              </a:ext>
            </a:extLst>
          </p:cNvPr>
          <p:cNvSpPr>
            <a:spLocks noGrp="1"/>
          </p:cNvSpPr>
          <p:nvPr>
            <p:ph type="title"/>
          </p:nvPr>
        </p:nvSpPr>
        <p:spPr>
          <a:xfrm>
            <a:off x="1108237" y="785955"/>
            <a:ext cx="10058400" cy="736283"/>
          </a:xfrm>
        </p:spPr>
        <p:txBody>
          <a:bodyPr>
            <a:normAutofit/>
          </a:bodyPr>
          <a:lstStyle/>
          <a:p>
            <a:r>
              <a:rPr lang="en-GB" sz="3600" dirty="0">
                <a:latin typeface="Lucida Handwriting" panose="03010101010101010101" pitchFamily="66" charset="0"/>
              </a:rPr>
              <a:t>You will need:</a:t>
            </a:r>
          </a:p>
        </p:txBody>
      </p:sp>
      <p:pic>
        <p:nvPicPr>
          <p:cNvPr id="19" name="Picture 18">
            <a:extLst>
              <a:ext uri="{FF2B5EF4-FFF2-40B4-BE49-F238E27FC236}">
                <a16:creationId xmlns:a16="http://schemas.microsoft.com/office/drawing/2014/main" id="{2E4F77F7-3597-4791-93F9-511A38E1DFA9}"/>
              </a:ext>
            </a:extLst>
          </p:cNvPr>
          <p:cNvPicPr>
            <a:picLocks noChangeAspect="1"/>
          </p:cNvPicPr>
          <p:nvPr/>
        </p:nvPicPr>
        <p:blipFill rotWithShape="1">
          <a:blip r:embed="rId3"/>
          <a:srcRect l="36250" t="23577" r="37308" b="10922"/>
          <a:stretch/>
        </p:blipFill>
        <p:spPr>
          <a:xfrm rot="874171">
            <a:off x="5324189" y="830135"/>
            <a:ext cx="4069765" cy="5668074"/>
          </a:xfrm>
          <a:prstGeom prst="rect">
            <a:avLst/>
          </a:prstGeom>
        </p:spPr>
      </p:pic>
      <p:sp>
        <p:nvSpPr>
          <p:cNvPr id="139" name="TextBox 138">
            <a:extLst>
              <a:ext uri="{FF2B5EF4-FFF2-40B4-BE49-F238E27FC236}">
                <a16:creationId xmlns:a16="http://schemas.microsoft.com/office/drawing/2014/main" id="{D0B1E028-3BB2-4906-8B0E-AAA72E3B5140}"/>
              </a:ext>
            </a:extLst>
          </p:cNvPr>
          <p:cNvSpPr txBox="1"/>
          <p:nvPr/>
        </p:nvSpPr>
        <p:spPr>
          <a:xfrm>
            <a:off x="653143" y="2438400"/>
            <a:ext cx="3817257" cy="4832092"/>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Comic Sans MS" panose="030F0702030302020204" pitchFamily="66" charset="0"/>
              </a:rPr>
              <a:t>Dull (not shiny) copper coins – 1p or 2p</a:t>
            </a:r>
          </a:p>
          <a:p>
            <a:pPr marL="285750" indent="-285750">
              <a:buFont typeface="Arial" panose="020B0604020202020204" pitchFamily="34" charset="0"/>
              <a:buChar char="•"/>
            </a:pPr>
            <a:endParaRPr lang="en-GB" dirty="0">
              <a:latin typeface="Comic Sans MS" panose="030F0702030302020204" pitchFamily="66" charset="0"/>
            </a:endParaRPr>
          </a:p>
          <a:p>
            <a:pPr marL="285750" indent="-285750">
              <a:buFont typeface="Arial" panose="020B0604020202020204" pitchFamily="34" charset="0"/>
              <a:buChar char="•"/>
            </a:pPr>
            <a:r>
              <a:rPr lang="en-GB" dirty="0">
                <a:latin typeface="Comic Sans MS" panose="030F0702030302020204" pitchFamily="66" charset="0"/>
              </a:rPr>
              <a:t>White vinegar</a:t>
            </a:r>
          </a:p>
          <a:p>
            <a:pPr marL="285750" indent="-285750">
              <a:buFont typeface="Arial" panose="020B0604020202020204" pitchFamily="34" charset="0"/>
              <a:buChar char="•"/>
            </a:pPr>
            <a:endParaRPr lang="en-GB" dirty="0">
              <a:latin typeface="Comic Sans MS" panose="030F0702030302020204" pitchFamily="66" charset="0"/>
            </a:endParaRPr>
          </a:p>
          <a:p>
            <a:pPr marL="285750" indent="-285750">
              <a:buFont typeface="Arial" panose="020B0604020202020204" pitchFamily="34" charset="0"/>
              <a:buChar char="•"/>
            </a:pPr>
            <a:r>
              <a:rPr lang="en-GB" dirty="0">
                <a:latin typeface="Comic Sans MS" panose="030F0702030302020204" pitchFamily="66" charset="0"/>
              </a:rPr>
              <a:t>Salt</a:t>
            </a:r>
          </a:p>
          <a:p>
            <a:pPr marL="285750" indent="-285750">
              <a:buFont typeface="Arial" panose="020B0604020202020204" pitchFamily="34" charset="0"/>
              <a:buChar char="•"/>
            </a:pPr>
            <a:endParaRPr lang="en-GB" dirty="0">
              <a:latin typeface="Comic Sans MS" panose="030F0702030302020204" pitchFamily="66" charset="0"/>
            </a:endParaRPr>
          </a:p>
          <a:p>
            <a:pPr marL="285750" indent="-285750">
              <a:buFont typeface="Arial" panose="020B0604020202020204" pitchFamily="34" charset="0"/>
              <a:buChar char="•"/>
            </a:pPr>
            <a:r>
              <a:rPr lang="en-GB" dirty="0">
                <a:latin typeface="Comic Sans MS" panose="030F0702030302020204" pitchFamily="66" charset="0"/>
              </a:rPr>
              <a:t>A glass bowl</a:t>
            </a:r>
          </a:p>
          <a:p>
            <a:pPr marL="285750" indent="-285750">
              <a:buFont typeface="Arial" panose="020B0604020202020204" pitchFamily="34" charset="0"/>
              <a:buChar char="•"/>
            </a:pPr>
            <a:endParaRPr lang="en-GB" dirty="0">
              <a:latin typeface="Comic Sans MS" panose="030F0702030302020204" pitchFamily="66" charset="0"/>
            </a:endParaRPr>
          </a:p>
          <a:p>
            <a:pPr marL="285750" indent="-285750">
              <a:buFont typeface="Arial" panose="020B0604020202020204" pitchFamily="34" charset="0"/>
              <a:buChar char="•"/>
            </a:pPr>
            <a:r>
              <a:rPr lang="en-GB" dirty="0">
                <a:latin typeface="Comic Sans MS" panose="030F0702030302020204" pitchFamily="66" charset="0"/>
              </a:rPr>
              <a:t>A bowl of clean water</a:t>
            </a:r>
          </a:p>
          <a:p>
            <a:pPr marL="285750" indent="-285750">
              <a:buFont typeface="Arial" panose="020B0604020202020204" pitchFamily="34" charset="0"/>
              <a:buChar char="•"/>
            </a:pPr>
            <a:endParaRPr lang="en-GB" dirty="0">
              <a:latin typeface="Comic Sans MS" panose="030F0702030302020204" pitchFamily="66" charset="0"/>
            </a:endParaRPr>
          </a:p>
          <a:p>
            <a:pPr marL="285750" indent="-285750">
              <a:buFont typeface="Arial" panose="020B0604020202020204" pitchFamily="34" charset="0"/>
              <a:buChar char="•"/>
            </a:pPr>
            <a:r>
              <a:rPr lang="en-GB" dirty="0">
                <a:latin typeface="Comic Sans MS" panose="030F0702030302020204" pitchFamily="66" charset="0"/>
              </a:rPr>
              <a:t>A spoon</a:t>
            </a:r>
          </a:p>
          <a:p>
            <a:pPr marL="285750" indent="-285750">
              <a:buFont typeface="Arial" panose="020B0604020202020204" pitchFamily="34" charset="0"/>
              <a:buChar char="•"/>
            </a:pPr>
            <a:endParaRPr lang="en-GB" dirty="0">
              <a:latin typeface="Comic Sans MS" panose="030F0702030302020204" pitchFamily="66" charset="0"/>
            </a:endParaRPr>
          </a:p>
          <a:p>
            <a:pPr marL="285750" indent="-285750">
              <a:buFont typeface="Arial" panose="020B0604020202020204" pitchFamily="34" charset="0"/>
              <a:buChar char="•"/>
            </a:pPr>
            <a:r>
              <a:rPr lang="en-GB" dirty="0">
                <a:latin typeface="Comic Sans MS" panose="030F0702030302020204" pitchFamily="66" charset="0"/>
              </a:rPr>
              <a:t>Some nuts and bolts</a:t>
            </a:r>
          </a:p>
          <a:p>
            <a:pPr marL="285750" indent="-285750">
              <a:buFont typeface="Arial" panose="020B0604020202020204" pitchFamily="34" charset="0"/>
              <a:buChar char="•"/>
            </a:pPr>
            <a:endParaRPr lang="en-GB" sz="2800" dirty="0">
              <a:latin typeface="Comic Sans MS" panose="030F0702030302020204" pitchFamily="66" charset="0"/>
            </a:endParaRPr>
          </a:p>
          <a:p>
            <a:pPr marL="285750" indent="-285750">
              <a:buFont typeface="Arial" panose="020B0604020202020204" pitchFamily="34" charset="0"/>
              <a:buChar char="•"/>
            </a:pPr>
            <a:endParaRPr lang="en-GB" sz="2800" dirty="0">
              <a:latin typeface="Comic Sans MS" panose="030F0702030302020204" pitchFamily="66" charset="0"/>
            </a:endParaRPr>
          </a:p>
        </p:txBody>
      </p:sp>
    </p:spTree>
    <p:extLst>
      <p:ext uri="{BB962C8B-B14F-4D97-AF65-F5344CB8AC3E}">
        <p14:creationId xmlns:p14="http://schemas.microsoft.com/office/powerpoint/2010/main" val="186374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CD1DA-CF7F-41F7-A38F-83581A74982D}"/>
              </a:ext>
            </a:extLst>
          </p:cNvPr>
          <p:cNvSpPr>
            <a:spLocks noGrp="1"/>
          </p:cNvSpPr>
          <p:nvPr>
            <p:ph type="title"/>
          </p:nvPr>
        </p:nvSpPr>
        <p:spPr>
          <a:xfrm>
            <a:off x="1009105" y="677508"/>
            <a:ext cx="10058400" cy="736283"/>
          </a:xfrm>
        </p:spPr>
        <p:txBody>
          <a:bodyPr>
            <a:normAutofit/>
          </a:bodyPr>
          <a:lstStyle/>
          <a:p>
            <a:r>
              <a:rPr lang="en-GB" sz="3600">
                <a:latin typeface="Lucida Handwriting" panose="03010101010101010101" pitchFamily="66" charset="0"/>
              </a:rPr>
              <a:t>Method:</a:t>
            </a:r>
            <a:endParaRPr lang="en-GB" sz="3600" dirty="0">
              <a:latin typeface="Lucida Handwriting" panose="03010101010101010101" pitchFamily="66" charset="0"/>
            </a:endParaRPr>
          </a:p>
        </p:txBody>
      </p:sp>
      <p:sp>
        <p:nvSpPr>
          <p:cNvPr id="139" name="TextBox 138">
            <a:extLst>
              <a:ext uri="{FF2B5EF4-FFF2-40B4-BE49-F238E27FC236}">
                <a16:creationId xmlns:a16="http://schemas.microsoft.com/office/drawing/2014/main" id="{D0B1E028-3BB2-4906-8B0E-AAA72E3B5140}"/>
              </a:ext>
            </a:extLst>
          </p:cNvPr>
          <p:cNvSpPr txBox="1"/>
          <p:nvPr/>
        </p:nvSpPr>
        <p:spPr>
          <a:xfrm>
            <a:off x="329185" y="2659882"/>
            <a:ext cx="9843500" cy="4555093"/>
          </a:xfrm>
          <a:prstGeom prst="rect">
            <a:avLst/>
          </a:prstGeom>
          <a:noFill/>
        </p:spPr>
        <p:txBody>
          <a:bodyPr wrap="square" rtlCol="0">
            <a:spAutoFit/>
          </a:bodyPr>
          <a:lstStyle/>
          <a:p>
            <a:pPr marL="342900" indent="-342900">
              <a:buFont typeface="+mj-lt"/>
              <a:buAutoNum type="arabicPeriod"/>
            </a:pPr>
            <a:r>
              <a:rPr lang="en-GB" dirty="0">
                <a:latin typeface="Comic Sans MS" panose="030F0702030302020204" pitchFamily="66" charset="0"/>
              </a:rPr>
              <a:t>Pour some vinegar and some salt in to the empty bowl.</a:t>
            </a:r>
          </a:p>
          <a:p>
            <a:pPr marL="342900" indent="-342900">
              <a:buFont typeface="+mj-lt"/>
              <a:buAutoNum type="arabicPeriod"/>
            </a:pPr>
            <a:endParaRPr lang="en-GB" dirty="0">
              <a:latin typeface="Comic Sans MS" panose="030F0702030302020204" pitchFamily="66" charset="0"/>
            </a:endParaRPr>
          </a:p>
          <a:p>
            <a:pPr marL="342900" indent="-342900">
              <a:buFont typeface="+mj-lt"/>
              <a:buAutoNum type="arabicPeriod"/>
            </a:pPr>
            <a:r>
              <a:rPr lang="en-GB" dirty="0">
                <a:latin typeface="Comic Sans MS" panose="030F0702030302020204" pitchFamily="66" charset="0"/>
              </a:rPr>
              <a:t>Add some pennies</a:t>
            </a:r>
          </a:p>
          <a:p>
            <a:pPr marL="342900" indent="-342900">
              <a:buFont typeface="+mj-lt"/>
              <a:buAutoNum type="arabicPeriod"/>
            </a:pPr>
            <a:endParaRPr lang="en-GB" dirty="0">
              <a:latin typeface="Comic Sans MS" panose="030F0702030302020204" pitchFamily="66" charset="0"/>
            </a:endParaRPr>
          </a:p>
          <a:p>
            <a:pPr marL="342900" indent="-342900">
              <a:buFont typeface="+mj-lt"/>
              <a:buAutoNum type="arabicPeriod"/>
            </a:pPr>
            <a:r>
              <a:rPr lang="en-GB" dirty="0">
                <a:latin typeface="Comic Sans MS" panose="030F0702030302020204" pitchFamily="66" charset="0"/>
              </a:rPr>
              <a:t>Count to 10.</a:t>
            </a:r>
          </a:p>
          <a:p>
            <a:pPr marL="342900" indent="-342900">
              <a:buFont typeface="+mj-lt"/>
              <a:buAutoNum type="arabicPeriod"/>
            </a:pPr>
            <a:endParaRPr lang="en-GB" dirty="0">
              <a:latin typeface="Comic Sans MS" panose="030F0702030302020204" pitchFamily="66" charset="0"/>
            </a:endParaRPr>
          </a:p>
          <a:p>
            <a:pPr marL="342900" indent="-342900">
              <a:buFont typeface="+mj-lt"/>
              <a:buAutoNum type="arabicPeriod"/>
            </a:pPr>
            <a:r>
              <a:rPr lang="en-GB" dirty="0">
                <a:latin typeface="Comic Sans MS" panose="030F0702030302020204" pitchFamily="66" charset="0"/>
              </a:rPr>
              <a:t>Take the pennies out using the spoon.</a:t>
            </a:r>
          </a:p>
          <a:p>
            <a:pPr marL="342900" indent="-342900">
              <a:buFont typeface="+mj-lt"/>
              <a:buAutoNum type="arabicPeriod"/>
            </a:pPr>
            <a:endParaRPr lang="en-GB" dirty="0">
              <a:latin typeface="Comic Sans MS" panose="030F0702030302020204" pitchFamily="66" charset="0"/>
            </a:endParaRPr>
          </a:p>
          <a:p>
            <a:pPr marL="342900" indent="-342900">
              <a:buFont typeface="+mj-lt"/>
              <a:buAutoNum type="arabicPeriod"/>
            </a:pPr>
            <a:r>
              <a:rPr lang="en-GB" dirty="0">
                <a:latin typeface="Comic Sans MS" panose="030F0702030302020204" pitchFamily="66" charset="0"/>
              </a:rPr>
              <a:t>Wash the pennies in the bowl of clean water</a:t>
            </a:r>
          </a:p>
          <a:p>
            <a:pPr marL="342900" indent="-342900">
              <a:buFont typeface="+mj-lt"/>
              <a:buAutoNum type="arabicPeriod"/>
            </a:pPr>
            <a:endParaRPr lang="en-GB" dirty="0">
              <a:latin typeface="Comic Sans MS" panose="030F0702030302020204" pitchFamily="66" charset="0"/>
            </a:endParaRPr>
          </a:p>
          <a:p>
            <a:pPr marL="342900" indent="-342900">
              <a:buFont typeface="+mj-lt"/>
              <a:buAutoNum type="arabicPeriod"/>
            </a:pPr>
            <a:r>
              <a:rPr lang="en-GB" dirty="0">
                <a:latin typeface="Comic Sans MS" panose="030F0702030302020204" pitchFamily="66" charset="0"/>
              </a:rPr>
              <a:t>Put some nuts and bolts into the white vinegar and salt, wait for a few moments. </a:t>
            </a:r>
          </a:p>
          <a:p>
            <a:pPr marL="342900" indent="-342900">
              <a:buFont typeface="+mj-lt"/>
              <a:buAutoNum type="arabicPeriod"/>
            </a:pPr>
            <a:endParaRPr lang="en-GB" dirty="0">
              <a:latin typeface="Comic Sans MS" panose="030F0702030302020204" pitchFamily="66" charset="0"/>
            </a:endParaRPr>
          </a:p>
          <a:p>
            <a:pPr marL="342900" indent="-342900">
              <a:buFont typeface="+mj-lt"/>
              <a:buAutoNum type="arabicPeriod"/>
            </a:pPr>
            <a:endParaRPr lang="en-GB" dirty="0">
              <a:latin typeface="Comic Sans MS" panose="030F0702030302020204" pitchFamily="66" charset="0"/>
            </a:endParaRPr>
          </a:p>
          <a:p>
            <a:endParaRPr lang="en-GB" sz="2800" dirty="0">
              <a:latin typeface="Comic Sans MS" panose="030F0702030302020204" pitchFamily="66" charset="0"/>
            </a:endParaRPr>
          </a:p>
          <a:p>
            <a:pPr marL="285750" indent="-285750">
              <a:buFont typeface="Arial" panose="020B0604020202020204" pitchFamily="34" charset="0"/>
              <a:buChar char="•"/>
            </a:pPr>
            <a:endParaRPr lang="en-GB" sz="2800" dirty="0">
              <a:latin typeface="Comic Sans MS" panose="030F0702030302020204" pitchFamily="66" charset="0"/>
            </a:endParaRPr>
          </a:p>
        </p:txBody>
      </p:sp>
      <p:sp>
        <p:nvSpPr>
          <p:cNvPr id="3" name="Speech Bubble: Oval 2">
            <a:extLst>
              <a:ext uri="{FF2B5EF4-FFF2-40B4-BE49-F238E27FC236}">
                <a16:creationId xmlns:a16="http://schemas.microsoft.com/office/drawing/2014/main" id="{E63E4C5D-7E9E-458E-B237-3BD526983DD2}"/>
              </a:ext>
            </a:extLst>
          </p:cNvPr>
          <p:cNvSpPr/>
          <p:nvPr/>
        </p:nvSpPr>
        <p:spPr>
          <a:xfrm>
            <a:off x="7305985" y="2133761"/>
            <a:ext cx="2396836" cy="2369127"/>
          </a:xfrm>
          <a:prstGeom prst="wedgeEllipseCallout">
            <a:avLst>
              <a:gd name="adj1" fmla="val -142984"/>
              <a:gd name="adj2" fmla="val 446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What do the coins look like now?</a:t>
            </a:r>
          </a:p>
        </p:txBody>
      </p:sp>
      <p:sp>
        <p:nvSpPr>
          <p:cNvPr id="7" name="Speech Bubble: Oval 6">
            <a:extLst>
              <a:ext uri="{FF2B5EF4-FFF2-40B4-BE49-F238E27FC236}">
                <a16:creationId xmlns:a16="http://schemas.microsoft.com/office/drawing/2014/main" id="{9A1CC141-5A06-40FE-A692-C2A04F76D947}"/>
              </a:ext>
            </a:extLst>
          </p:cNvPr>
          <p:cNvSpPr/>
          <p:nvPr/>
        </p:nvSpPr>
        <p:spPr>
          <a:xfrm>
            <a:off x="9702821" y="4409432"/>
            <a:ext cx="2396836" cy="2369127"/>
          </a:xfrm>
          <a:prstGeom prst="wedgeEllipseCallout">
            <a:avLst>
              <a:gd name="adj1" fmla="val -85573"/>
              <a:gd name="adj2" fmla="val 274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What is happening to the nuts and bolts?</a:t>
            </a:r>
          </a:p>
        </p:txBody>
      </p:sp>
      <p:sp>
        <p:nvSpPr>
          <p:cNvPr id="8" name="TextBox 7">
            <a:extLst>
              <a:ext uri="{FF2B5EF4-FFF2-40B4-BE49-F238E27FC236}">
                <a16:creationId xmlns:a16="http://schemas.microsoft.com/office/drawing/2014/main" id="{6AF7383B-7D7B-4CDE-91A1-5EB8CDA88660}"/>
              </a:ext>
            </a:extLst>
          </p:cNvPr>
          <p:cNvSpPr txBox="1"/>
          <p:nvPr/>
        </p:nvSpPr>
        <p:spPr>
          <a:xfrm>
            <a:off x="1108237" y="1522238"/>
            <a:ext cx="3024851" cy="369332"/>
          </a:xfrm>
          <a:prstGeom prst="rect">
            <a:avLst/>
          </a:prstGeom>
          <a:noFill/>
        </p:spPr>
        <p:txBody>
          <a:bodyPr wrap="square" rtlCol="0">
            <a:spAutoFit/>
          </a:bodyPr>
          <a:lstStyle/>
          <a:p>
            <a:r>
              <a:rPr lang="en-GB">
                <a:solidFill>
                  <a:schemeClr val="bg1"/>
                </a:solidFill>
                <a:latin typeface="Comic Sans MS" panose="030F0702030302020204" pitchFamily="66" charset="0"/>
              </a:rPr>
              <a:t>What do you see? </a:t>
            </a:r>
            <a:endParaRPr lang="en-GB" dirty="0">
              <a:solidFill>
                <a:schemeClr val="bg1"/>
              </a:solidFill>
              <a:latin typeface="Comic Sans MS" panose="030F0702030302020204" pitchFamily="66" charset="0"/>
            </a:endParaRPr>
          </a:p>
        </p:txBody>
      </p:sp>
      <p:pic>
        <p:nvPicPr>
          <p:cNvPr id="18436" name="Picture 4" descr="Free See Cliparts, Download Free Clip Art, Free Clip Art on ...">
            <a:extLst>
              <a:ext uri="{FF2B5EF4-FFF2-40B4-BE49-F238E27FC236}">
                <a16:creationId xmlns:a16="http://schemas.microsoft.com/office/drawing/2014/main" id="{D00AC39F-1AFE-4C55-8A95-3938B30988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2086" y="1498424"/>
            <a:ext cx="588470" cy="528878"/>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descr="Free Think Cliparts, Download Free Clip Art, Free Clip Art on ...">
            <a:extLst>
              <a:ext uri="{FF2B5EF4-FFF2-40B4-BE49-F238E27FC236}">
                <a16:creationId xmlns:a16="http://schemas.microsoft.com/office/drawing/2014/main" id="{396F7917-070A-437C-8ED9-5E3E0FFCEF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1884" y="1484256"/>
            <a:ext cx="595411" cy="59806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880D2EC-02A6-48DC-96A2-FE170CEDC109}"/>
              </a:ext>
            </a:extLst>
          </p:cNvPr>
          <p:cNvSpPr txBox="1"/>
          <p:nvPr/>
        </p:nvSpPr>
        <p:spPr>
          <a:xfrm>
            <a:off x="4022444" y="1508854"/>
            <a:ext cx="3024851" cy="369332"/>
          </a:xfrm>
          <a:prstGeom prst="rect">
            <a:avLst/>
          </a:prstGeom>
          <a:noFill/>
        </p:spPr>
        <p:txBody>
          <a:bodyPr wrap="square" rtlCol="0">
            <a:spAutoFit/>
          </a:bodyPr>
          <a:lstStyle/>
          <a:p>
            <a:r>
              <a:rPr lang="en-GB" dirty="0">
                <a:solidFill>
                  <a:schemeClr val="bg1"/>
                </a:solidFill>
                <a:latin typeface="Comic Sans MS" panose="030F0702030302020204" pitchFamily="66" charset="0"/>
              </a:rPr>
              <a:t>What do you think? </a:t>
            </a:r>
          </a:p>
        </p:txBody>
      </p:sp>
      <p:sp>
        <p:nvSpPr>
          <p:cNvPr id="14" name="TextBox 13">
            <a:extLst>
              <a:ext uri="{FF2B5EF4-FFF2-40B4-BE49-F238E27FC236}">
                <a16:creationId xmlns:a16="http://schemas.microsoft.com/office/drawing/2014/main" id="{6F3F590B-1913-4097-A395-F638B9341CC4}"/>
              </a:ext>
            </a:extLst>
          </p:cNvPr>
          <p:cNvSpPr txBox="1"/>
          <p:nvPr/>
        </p:nvSpPr>
        <p:spPr>
          <a:xfrm>
            <a:off x="7190957" y="1490143"/>
            <a:ext cx="3024851" cy="369332"/>
          </a:xfrm>
          <a:prstGeom prst="rect">
            <a:avLst/>
          </a:prstGeom>
          <a:noFill/>
        </p:spPr>
        <p:txBody>
          <a:bodyPr wrap="square" rtlCol="0">
            <a:spAutoFit/>
          </a:bodyPr>
          <a:lstStyle/>
          <a:p>
            <a:r>
              <a:rPr lang="en-GB" dirty="0">
                <a:solidFill>
                  <a:schemeClr val="bg1"/>
                </a:solidFill>
                <a:latin typeface="Comic Sans MS" panose="030F0702030302020204" pitchFamily="66" charset="0"/>
              </a:rPr>
              <a:t>What do you wonder?  </a:t>
            </a:r>
          </a:p>
        </p:txBody>
      </p:sp>
      <p:pic>
        <p:nvPicPr>
          <p:cNvPr id="18442" name="Picture 10" descr="Free Think Cliparts, Download Free Clip Art, Free Clip Art on ...">
            <a:extLst>
              <a:ext uri="{FF2B5EF4-FFF2-40B4-BE49-F238E27FC236}">
                <a16:creationId xmlns:a16="http://schemas.microsoft.com/office/drawing/2014/main" id="{4258F6CC-67E4-44B3-A568-25403357EA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4059" y="1285264"/>
            <a:ext cx="595411" cy="77070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Free Think Cliparts, Download Free Clip Art, Free Clip Art on ...">
            <a:extLst>
              <a:ext uri="{FF2B5EF4-FFF2-40B4-BE49-F238E27FC236}">
                <a16:creationId xmlns:a16="http://schemas.microsoft.com/office/drawing/2014/main" id="{4C5B0EF8-85BA-4D29-9802-C67AD17B24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21694" y="4166719"/>
            <a:ext cx="595411" cy="77070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Free See Cliparts, Download Free Clip Art, Free Clip Art on ...">
            <a:extLst>
              <a:ext uri="{FF2B5EF4-FFF2-40B4-BE49-F238E27FC236}">
                <a16:creationId xmlns:a16="http://schemas.microsoft.com/office/drawing/2014/main" id="{197ADE73-2A64-46A9-A2D6-BF79853A74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5933" y="2269664"/>
            <a:ext cx="588470" cy="528878"/>
          </a:xfrm>
          <a:prstGeom prst="rect">
            <a:avLst/>
          </a:prstGeom>
          <a:noFill/>
          <a:extLst>
            <a:ext uri="{909E8E84-426E-40DD-AFC4-6F175D3DCCD1}">
              <a14:hiddenFill xmlns:a14="http://schemas.microsoft.com/office/drawing/2010/main">
                <a:solidFill>
                  <a:srgbClr val="FFFFFF"/>
                </a:solidFill>
              </a14:hiddenFill>
            </a:ext>
          </a:extLst>
        </p:spPr>
      </p:pic>
      <p:sp>
        <p:nvSpPr>
          <p:cNvPr id="18" name="Speech Bubble: Oval 17">
            <a:extLst>
              <a:ext uri="{FF2B5EF4-FFF2-40B4-BE49-F238E27FC236}">
                <a16:creationId xmlns:a16="http://schemas.microsoft.com/office/drawing/2014/main" id="{C92D330E-045D-4028-8829-BEC2EF329CA0}"/>
              </a:ext>
            </a:extLst>
          </p:cNvPr>
          <p:cNvSpPr/>
          <p:nvPr/>
        </p:nvSpPr>
        <p:spPr>
          <a:xfrm>
            <a:off x="9678938" y="1866818"/>
            <a:ext cx="2396836" cy="2369127"/>
          </a:xfrm>
          <a:prstGeom prst="wedgeEllipseCallout">
            <a:avLst>
              <a:gd name="adj1" fmla="val -73550"/>
              <a:gd name="adj2" fmla="val 7625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What could have happened?</a:t>
            </a:r>
          </a:p>
        </p:txBody>
      </p:sp>
      <p:pic>
        <p:nvPicPr>
          <p:cNvPr id="20" name="Picture 8" descr="Free Think Cliparts, Download Free Clip Art, Free Clip Art on ...">
            <a:extLst>
              <a:ext uri="{FF2B5EF4-FFF2-40B4-BE49-F238E27FC236}">
                <a16:creationId xmlns:a16="http://schemas.microsoft.com/office/drawing/2014/main" id="{B03411AA-0CCD-406D-80DA-89470559AE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38340" y="1892402"/>
            <a:ext cx="595411" cy="598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7905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CD1DA-CF7F-41F7-A38F-83581A74982D}"/>
              </a:ext>
            </a:extLst>
          </p:cNvPr>
          <p:cNvSpPr>
            <a:spLocks noGrp="1"/>
          </p:cNvSpPr>
          <p:nvPr>
            <p:ph type="title"/>
          </p:nvPr>
        </p:nvSpPr>
        <p:spPr>
          <a:xfrm>
            <a:off x="1108237" y="785955"/>
            <a:ext cx="10058400" cy="736283"/>
          </a:xfrm>
        </p:spPr>
        <p:txBody>
          <a:bodyPr>
            <a:normAutofit/>
          </a:bodyPr>
          <a:lstStyle/>
          <a:p>
            <a:r>
              <a:rPr lang="en-GB" sz="3600" dirty="0">
                <a:latin typeface="Lucida Handwriting" panose="03010101010101010101" pitchFamily="66" charset="0"/>
              </a:rPr>
              <a:t>The Science:</a:t>
            </a:r>
          </a:p>
        </p:txBody>
      </p:sp>
      <p:sp>
        <p:nvSpPr>
          <p:cNvPr id="3" name="Flowchart: Process 2">
            <a:extLst>
              <a:ext uri="{FF2B5EF4-FFF2-40B4-BE49-F238E27FC236}">
                <a16:creationId xmlns:a16="http://schemas.microsoft.com/office/drawing/2014/main" id="{FD896C31-8A56-439E-A2B6-65E5E4E6DF72}"/>
              </a:ext>
            </a:extLst>
          </p:cNvPr>
          <p:cNvSpPr/>
          <p:nvPr/>
        </p:nvSpPr>
        <p:spPr>
          <a:xfrm>
            <a:off x="7406640" y="3090672"/>
            <a:ext cx="73152" cy="45719"/>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945F31A-5B48-46B2-9EA1-D481DD5C5441}"/>
              </a:ext>
            </a:extLst>
          </p:cNvPr>
          <p:cNvSpPr txBox="1"/>
          <p:nvPr/>
        </p:nvSpPr>
        <p:spPr>
          <a:xfrm>
            <a:off x="618744" y="2397727"/>
            <a:ext cx="10954512" cy="3108543"/>
          </a:xfrm>
          <a:prstGeom prst="rect">
            <a:avLst/>
          </a:prstGeom>
          <a:noFill/>
        </p:spPr>
        <p:txBody>
          <a:bodyPr wrap="square" rtlCol="0">
            <a:spAutoFit/>
          </a:bodyPr>
          <a:lstStyle/>
          <a:p>
            <a:r>
              <a:rPr lang="en-GB" sz="2800" dirty="0"/>
              <a:t>Vinegar is an acid, and the acid in the vinegar reacts with the salt to remove what is called copper-oxide which was making the pennies dull and not shiny.</a:t>
            </a:r>
          </a:p>
          <a:p>
            <a:endParaRPr lang="en-GB" sz="2800" dirty="0"/>
          </a:p>
          <a:p>
            <a:r>
              <a:rPr lang="en-GB" sz="2800" dirty="0"/>
              <a:t>When the pennies are taken out, the copper that was making the pennies dull is held in  the vinegar. The copper wants to be with metal and so sticks to the nuts and bolts.</a:t>
            </a:r>
          </a:p>
        </p:txBody>
      </p:sp>
      <p:sp>
        <p:nvSpPr>
          <p:cNvPr id="5" name="Scroll: Horizontal 4">
            <a:extLst>
              <a:ext uri="{FF2B5EF4-FFF2-40B4-BE49-F238E27FC236}">
                <a16:creationId xmlns:a16="http://schemas.microsoft.com/office/drawing/2014/main" id="{79FD93E6-827E-4248-9F98-FB083ECA3AE2}"/>
              </a:ext>
            </a:extLst>
          </p:cNvPr>
          <p:cNvSpPr/>
          <p:nvPr/>
        </p:nvSpPr>
        <p:spPr>
          <a:xfrm>
            <a:off x="4034317" y="5678853"/>
            <a:ext cx="3646643" cy="786384"/>
          </a:xfrm>
          <a:prstGeom prst="horizontalScroll">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Thanks to Twinkl resources for this super investigation,</a:t>
            </a:r>
          </a:p>
        </p:txBody>
      </p:sp>
    </p:spTree>
    <p:extLst>
      <p:ext uri="{BB962C8B-B14F-4D97-AF65-F5344CB8AC3E}">
        <p14:creationId xmlns:p14="http://schemas.microsoft.com/office/powerpoint/2010/main" val="21261397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1641</TotalTime>
  <Words>1232</Words>
  <Application>Microsoft Office PowerPoint</Application>
  <PresentationFormat>Widescreen</PresentationFormat>
  <Paragraphs>143</Paragraphs>
  <Slides>19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Century Gothic</vt:lpstr>
      <vt:lpstr>Comic Sans MS</vt:lpstr>
      <vt:lpstr>Lucida Handwriting</vt:lpstr>
      <vt:lpstr>Wingdings 3</vt:lpstr>
      <vt:lpstr>Ion Boardroom</vt:lpstr>
      <vt:lpstr>Maths  Home Learning</vt:lpstr>
      <vt:lpstr>Challenge 1</vt:lpstr>
      <vt:lpstr>We are going to use a number line to help us count back and find out how many are left when we take some away.</vt:lpstr>
      <vt:lpstr>You will need a number line t o 30 for this taking away (subtraction) challenge.</vt:lpstr>
      <vt:lpstr>You might like to practise  taking away (subtracting) using the  number line to count back or ten frames and counters. Here are some problem solving questions for you.</vt:lpstr>
      <vt:lpstr>Challenge 2</vt:lpstr>
      <vt:lpstr>What can you find out about the coins by looking them? How could you sort them?</vt:lpstr>
      <vt:lpstr>What can you find out about the coins by feeling  them? </vt:lpstr>
      <vt:lpstr>Can you name the coins?</vt:lpstr>
      <vt:lpstr>Challenge 3</vt:lpstr>
      <vt:lpstr>Can you draw a picture  or find a different way to show the value of 10p in 1p coins?</vt:lpstr>
      <vt:lpstr>You might like to investigate further and work out how you could create a coin number line using different coins. You are good at adding so I think you will like this one!</vt:lpstr>
      <vt:lpstr>Challenge 4</vt:lpstr>
      <vt:lpstr>Decide what  you are going to sell in your shop.</vt:lpstr>
      <vt:lpstr>You might like to try one of these games on the Topmarks website.</vt:lpstr>
      <vt:lpstr>Challenge 4</vt:lpstr>
      <vt:lpstr>You will need:</vt:lpstr>
      <vt:lpstr>Method:</vt:lpstr>
      <vt:lpstr>The Science: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Maths  Home Learning</dc:title>
  <dc:creator>Cordelia Finch</dc:creator>
  <cp:lastModifiedBy>Cordelia Finch</cp:lastModifiedBy>
  <cp:revision>102</cp:revision>
  <dcterms:created xsi:type="dcterms:W3CDTF">2020-04-06T13:37:32Z</dcterms:created>
  <dcterms:modified xsi:type="dcterms:W3CDTF">2020-04-21T17:33:39Z</dcterms:modified>
</cp:coreProperties>
</file>