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sldIdLst>
    <p:sldId id="256" r:id="rId2"/>
    <p:sldId id="257" r:id="rId3"/>
    <p:sldId id="264" r:id="rId4"/>
    <p:sldId id="261" r:id="rId5"/>
    <p:sldId id="268" r:id="rId6"/>
    <p:sldId id="265" r:id="rId7"/>
    <p:sldId id="267" r:id="rId8"/>
    <p:sldId id="263" r:id="rId9"/>
    <p:sldId id="270" r:id="rId10"/>
    <p:sldId id="272" r:id="rId11"/>
    <p:sldId id="271" r:id="rId12"/>
    <p:sldId id="273" r:id="rId13"/>
    <p:sldId id="274" r:id="rId14"/>
    <p:sldId id="275" r:id="rId15"/>
    <p:sldId id="276" r:id="rId16"/>
    <p:sldId id="277" r:id="rId17"/>
    <p:sldId id="278" r:id="rId18"/>
    <p:sldId id="281" r:id="rId19"/>
    <p:sldId id="279" r:id="rId20"/>
    <p:sldId id="28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8" d="100"/>
          <a:sy n="68" d="100"/>
        </p:scale>
        <p:origin x="8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184DA70-C731-4C70-880D-CCD4705E623C}" type="datetime1">
              <a:rPr lang="en-US" smtClean="0"/>
              <a:t>4/7/2020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7948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978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995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7796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4/7/2020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5056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4/7/2020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423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4/7/2020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686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381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4/7/2020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837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4/7/2020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72275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5329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34920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01394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2793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4/7/2020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5626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2A279-0833-481D-8C56-F67FD0AC6C50}"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180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587DA83-5663-4C9C-B9AA-0B40A3DAFF81}" type="datetime1">
              <a:rPr lang="en-US" smtClean="0"/>
              <a:t>4/7/2020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050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2D6E202-B606-4609-B914-27C9371A1F6D}" type="datetime1">
              <a:rPr lang="en-US" smtClean="0"/>
              <a:t>4/7/2020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85603742"/>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hyperlink" Target="http://reflectionsfromthefence.blogspot.com/2013/06/why-trip-encore-posts-are-soooooo-far.html" TargetMode="Externa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s://en.wiktionary.org/wiki/dice"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hyperlink" Target="https://en.wiktionary.org/wiki/dic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FE4-5E7E-4BD6-AFBF-44390F7A0E80}"/>
              </a:ext>
            </a:extLst>
          </p:cNvPr>
          <p:cNvSpPr>
            <a:spLocks noGrp="1"/>
          </p:cNvSpPr>
          <p:nvPr>
            <p:ph type="ctrTitle"/>
          </p:nvPr>
        </p:nvSpPr>
        <p:spPr>
          <a:xfrm>
            <a:off x="6730000" y="639097"/>
            <a:ext cx="4813072" cy="3494791"/>
          </a:xfrm>
        </p:spPr>
        <p:txBody>
          <a:bodyPr>
            <a:normAutofit/>
          </a:bodyPr>
          <a:lstStyle/>
          <a:p>
            <a:r>
              <a:rPr lang="en-GB" sz="6800" b="1" i="0" dirty="0">
                <a:latin typeface="Lucida Handwriting" panose="03010101010101010101" pitchFamily="66" charset="0"/>
              </a:rPr>
              <a:t>Maths </a:t>
            </a:r>
            <a:br>
              <a:rPr lang="en-GB" sz="6800" b="1" i="0" dirty="0">
                <a:latin typeface="Lucida Handwriting" panose="03010101010101010101" pitchFamily="66" charset="0"/>
              </a:rPr>
            </a:br>
            <a:r>
              <a:rPr lang="en-GB" sz="6800" b="1" i="0" dirty="0">
                <a:latin typeface="Lucida Handwriting" panose="03010101010101010101" pitchFamily="66" charset="0"/>
              </a:rPr>
              <a:t>Home Learning</a:t>
            </a:r>
          </a:p>
        </p:txBody>
      </p:sp>
      <p:sp>
        <p:nvSpPr>
          <p:cNvPr id="3" name="Subtitle 2">
            <a:extLst>
              <a:ext uri="{FF2B5EF4-FFF2-40B4-BE49-F238E27FC236}">
                <a16:creationId xmlns:a16="http://schemas.microsoft.com/office/drawing/2014/main" id="{710488ED-3C2B-49DE-B6AE-21AB154E52A1}"/>
              </a:ext>
            </a:extLst>
          </p:cNvPr>
          <p:cNvSpPr>
            <a:spLocks noGrp="1"/>
          </p:cNvSpPr>
          <p:nvPr>
            <p:ph type="subTitle" idx="1"/>
          </p:nvPr>
        </p:nvSpPr>
        <p:spPr>
          <a:xfrm>
            <a:off x="6729999" y="4455621"/>
            <a:ext cx="5100051" cy="1238616"/>
          </a:xfrm>
        </p:spPr>
        <p:txBody>
          <a:bodyPr>
            <a:normAutofit/>
          </a:bodyPr>
          <a:lstStyle/>
          <a:p>
            <a:pPr>
              <a:spcAft>
                <a:spcPts val="600"/>
              </a:spcAft>
            </a:pPr>
            <a:r>
              <a:rPr lang="en-GB" dirty="0"/>
              <a:t>Monday 20</a:t>
            </a:r>
            <a:r>
              <a:rPr lang="en-GB" baseline="30000" dirty="0"/>
              <a:t>th</a:t>
            </a:r>
            <a:r>
              <a:rPr lang="en-GB" dirty="0"/>
              <a:t> April</a:t>
            </a:r>
          </a:p>
        </p:txBody>
      </p:sp>
      <p:pic>
        <p:nvPicPr>
          <p:cNvPr id="5" name="Picture 4">
            <a:extLst>
              <a:ext uri="{FF2B5EF4-FFF2-40B4-BE49-F238E27FC236}">
                <a16:creationId xmlns:a16="http://schemas.microsoft.com/office/drawing/2014/main" id="{E22B7B00-2046-4E77-B25D-C0F39F8378A8}"/>
              </a:ext>
            </a:extLst>
          </p:cNvPr>
          <p:cNvPicPr>
            <a:picLocks noChangeAspect="1"/>
          </p:cNvPicPr>
          <p:nvPr/>
        </p:nvPicPr>
        <p:blipFill rotWithShape="1">
          <a:blip r:embed="rId2">
            <a:extLst>
              <a:ext uri="{28A0092B-C50C-407E-A947-70E740481C1C}">
                <a14:useLocalDpi xmlns:a14="http://schemas.microsoft.com/office/drawing/2010/main" val="0"/>
              </a:ext>
            </a:extLst>
          </a:blip>
          <a:srcRect l="3644" r="7071"/>
          <a:stretch/>
        </p:blipFill>
        <p:spPr>
          <a:xfrm>
            <a:off x="960290" y="896791"/>
            <a:ext cx="4501711" cy="5064417"/>
          </a:xfrm>
          <a:prstGeom prst="rect">
            <a:avLst/>
          </a:prstGeom>
        </p:spPr>
      </p:pic>
    </p:spTree>
    <p:extLst>
      <p:ext uri="{BB962C8B-B14F-4D97-AF65-F5344CB8AC3E}">
        <p14:creationId xmlns:p14="http://schemas.microsoft.com/office/powerpoint/2010/main" val="253874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r>
              <a:rPr lang="en-GB" dirty="0"/>
              <a:t>Monday 20</a:t>
            </a:r>
            <a:r>
              <a:rPr lang="en-GB" baseline="30000" dirty="0"/>
              <a:t>th</a:t>
            </a:r>
            <a:r>
              <a:rPr lang="en-GB" dirty="0"/>
              <a:t> April</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20640" y="265472"/>
            <a:ext cx="6266688" cy="6282812"/>
          </a:xfrm>
        </p:spPr>
        <p:txBody>
          <a:bodyPr>
            <a:normAutofit lnSpcReduction="10000"/>
          </a:bodyPr>
          <a:lstStyle/>
          <a:p>
            <a:pPr algn="ctr"/>
            <a:r>
              <a:rPr lang="en-GB" b="1" dirty="0">
                <a:latin typeface="Lucida Handwriting" panose="03010101010101010101" pitchFamily="66" charset="0"/>
              </a:rPr>
              <a:t>Story Talk</a:t>
            </a:r>
          </a:p>
          <a:p>
            <a:pPr algn="ctr"/>
            <a:r>
              <a:rPr lang="en-GB" b="1" dirty="0">
                <a:latin typeface="Lucida Handwriting" panose="03010101010101010101" pitchFamily="66" charset="0"/>
              </a:rPr>
              <a:t>How many?</a:t>
            </a:r>
          </a:p>
          <a:p>
            <a:pPr algn="ctr"/>
            <a:br>
              <a:rPr lang="en-GB" dirty="0"/>
            </a:br>
            <a:r>
              <a:rPr lang="en-GB" sz="2000" dirty="0">
                <a:latin typeface="Comic Sans MS" panose="030F0702030302020204" pitchFamily="66" charset="0"/>
              </a:rPr>
              <a:t>Listen to the story of ‘What the Ladybird Heard’.</a:t>
            </a:r>
          </a:p>
          <a:p>
            <a:r>
              <a:rPr lang="en-GB" sz="2000" dirty="0">
                <a:latin typeface="Comic Sans MS" panose="030F0702030302020204" pitchFamily="66" charset="0"/>
              </a:rPr>
              <a:t>You can hear Mrs Egleton read the story again or you can listen to it on YouTube (Bedtime stories with Will).</a:t>
            </a:r>
          </a:p>
          <a:p>
            <a:r>
              <a:rPr lang="en-GB" sz="2000" i="1" dirty="0">
                <a:latin typeface="Comic Sans MS" panose="030F0702030302020204" pitchFamily="66" charset="0"/>
              </a:rPr>
              <a:t>How many different types of animals were in the story?</a:t>
            </a:r>
          </a:p>
          <a:p>
            <a:r>
              <a:rPr lang="en-GB" sz="2000" i="1" dirty="0">
                <a:latin typeface="Comic Sans MS" panose="030F0702030302020204" pitchFamily="66" charset="0"/>
              </a:rPr>
              <a:t>Every time you say an animal put a counter in front of you. You might like to add them to a ten frame instead.</a:t>
            </a:r>
          </a:p>
          <a:p>
            <a:endParaRPr lang="en-GB" sz="2000" i="1" dirty="0">
              <a:latin typeface="Comic Sans MS" panose="030F0702030302020204" pitchFamily="66" charset="0"/>
            </a:endParaRPr>
          </a:p>
          <a:p>
            <a:pPr marL="0" indent="0">
              <a:buNone/>
            </a:pPr>
            <a:r>
              <a:rPr lang="en-GB" sz="2000" i="1" dirty="0">
                <a:latin typeface="Comic Sans MS" panose="030F0702030302020204" pitchFamily="66" charset="0"/>
              </a:rPr>
              <a:t>How many have you got altogether? Can you say how many without counting?</a:t>
            </a:r>
            <a:br>
              <a:rPr lang="en-GB" sz="2000" i="1" dirty="0">
                <a:latin typeface="Comic Sans MS" panose="030F0702030302020204" pitchFamily="66" charset="0"/>
              </a:rPr>
            </a:br>
            <a:r>
              <a:rPr lang="en-GB" sz="2000" i="1" dirty="0">
                <a:latin typeface="Comic Sans MS" panose="030F0702030302020204" pitchFamily="66" charset="0"/>
              </a:rPr>
              <a:t>How many would there be if the ten frame were full?</a:t>
            </a:r>
          </a:p>
          <a:p>
            <a:pPr marL="0" indent="0">
              <a:buNone/>
            </a:pPr>
            <a:r>
              <a:rPr lang="en-GB" sz="2000" i="1" dirty="0">
                <a:latin typeface="Comic Sans MS" panose="030F0702030302020204" pitchFamily="66" charset="0"/>
              </a:rPr>
              <a:t>Look on the next slide. Did you remember them all?</a:t>
            </a: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p:txBody>
          <a:bodyPr/>
          <a:lstStyle/>
          <a:p>
            <a:pPr algn="ctr"/>
            <a:r>
              <a:rPr lang="en-GB" b="1" dirty="0">
                <a:latin typeface="Lucida Handwriting" panose="03010101010101010101" pitchFamily="66" charset="0"/>
              </a:rPr>
              <a:t>Story Talk</a:t>
            </a:r>
            <a:endParaRPr lang="en-GB" dirty="0"/>
          </a:p>
        </p:txBody>
      </p:sp>
      <p:pic>
        <p:nvPicPr>
          <p:cNvPr id="6" name="Picture 5">
            <a:extLst>
              <a:ext uri="{FF2B5EF4-FFF2-40B4-BE49-F238E27FC236}">
                <a16:creationId xmlns:a16="http://schemas.microsoft.com/office/drawing/2014/main" id="{DFB081BB-3143-434F-B3D9-90C199B22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5" y="4093223"/>
            <a:ext cx="3534859" cy="1773005"/>
          </a:xfrm>
          <a:prstGeom prst="rect">
            <a:avLst/>
          </a:prstGeom>
        </p:spPr>
      </p:pic>
      <p:pic>
        <p:nvPicPr>
          <p:cNvPr id="9" name="Picture 8">
            <a:extLst>
              <a:ext uri="{FF2B5EF4-FFF2-40B4-BE49-F238E27FC236}">
                <a16:creationId xmlns:a16="http://schemas.microsoft.com/office/drawing/2014/main" id="{BE04E053-5F1F-4324-9127-EE523BABDA68}"/>
              </a:ext>
            </a:extLst>
          </p:cNvPr>
          <p:cNvPicPr>
            <a:picLocks noChangeAspect="1"/>
          </p:cNvPicPr>
          <p:nvPr/>
        </p:nvPicPr>
        <p:blipFill rotWithShape="1">
          <a:blip r:embed="rId3">
            <a:extLst>
              <a:ext uri="{28A0092B-C50C-407E-A947-70E740481C1C}">
                <a14:useLocalDpi xmlns:a14="http://schemas.microsoft.com/office/drawing/2010/main" val="0"/>
              </a:ext>
            </a:extLst>
          </a:blip>
          <a:srcRect t="10249" b="8009"/>
          <a:stretch/>
        </p:blipFill>
        <p:spPr>
          <a:xfrm>
            <a:off x="8019928" y="4162508"/>
            <a:ext cx="1853497" cy="757540"/>
          </a:xfrm>
          <a:prstGeom prst="rect">
            <a:avLst/>
          </a:prstGeom>
        </p:spPr>
      </p:pic>
    </p:spTree>
    <p:extLst>
      <p:ext uri="{BB962C8B-B14F-4D97-AF65-F5344CB8AC3E}">
        <p14:creationId xmlns:p14="http://schemas.microsoft.com/office/powerpoint/2010/main" val="29668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7A453D7-B1A5-4AC0-BF78-061A388EE907}"/>
              </a:ext>
            </a:extLst>
          </p:cNvPr>
          <p:cNvGrpSpPr/>
          <p:nvPr/>
        </p:nvGrpSpPr>
        <p:grpSpPr>
          <a:xfrm>
            <a:off x="2053884" y="0"/>
            <a:ext cx="8356209" cy="6260122"/>
            <a:chOff x="0" y="0"/>
            <a:chExt cx="6612636" cy="4949952"/>
          </a:xfrm>
        </p:grpSpPr>
        <p:pic>
          <p:nvPicPr>
            <p:cNvPr id="7" name="Picture 6">
              <a:extLst>
                <a:ext uri="{FF2B5EF4-FFF2-40B4-BE49-F238E27FC236}">
                  <a16:creationId xmlns:a16="http://schemas.microsoft.com/office/drawing/2014/main" id="{64E261C7-2074-48E7-A59E-66828A32BCD5}"/>
                </a:ext>
              </a:extLst>
            </p:cNvPr>
            <p:cNvPicPr/>
            <p:nvPr/>
          </p:nvPicPr>
          <p:blipFill>
            <a:blip r:embed="rId2"/>
            <a:stretch>
              <a:fillRect/>
            </a:stretch>
          </p:blipFill>
          <p:spPr>
            <a:xfrm>
              <a:off x="0" y="0"/>
              <a:ext cx="6612636" cy="4949952"/>
            </a:xfrm>
            <a:prstGeom prst="rect">
              <a:avLst/>
            </a:prstGeom>
          </p:spPr>
        </p:pic>
        <p:pic>
          <p:nvPicPr>
            <p:cNvPr id="8" name="Picture 7">
              <a:extLst>
                <a:ext uri="{FF2B5EF4-FFF2-40B4-BE49-F238E27FC236}">
                  <a16:creationId xmlns:a16="http://schemas.microsoft.com/office/drawing/2014/main" id="{427F4D6F-E390-439A-8CE9-4DB9B11A969F}"/>
                </a:ext>
              </a:extLst>
            </p:cNvPr>
            <p:cNvPicPr/>
            <p:nvPr/>
          </p:nvPicPr>
          <p:blipFill>
            <a:blip r:embed="rId3"/>
            <a:stretch>
              <a:fillRect/>
            </a:stretch>
          </p:blipFill>
          <p:spPr>
            <a:xfrm>
              <a:off x="38100" y="38100"/>
              <a:ext cx="6486144" cy="4823460"/>
            </a:xfrm>
            <a:prstGeom prst="rect">
              <a:avLst/>
            </a:prstGeom>
          </p:spPr>
        </p:pic>
        <p:sp>
          <p:nvSpPr>
            <p:cNvPr id="9" name="Shape 103">
              <a:extLst>
                <a:ext uri="{FF2B5EF4-FFF2-40B4-BE49-F238E27FC236}">
                  <a16:creationId xmlns:a16="http://schemas.microsoft.com/office/drawing/2014/main" id="{E847B71A-CB52-4D31-97BC-63668EC4191B}"/>
                </a:ext>
              </a:extLst>
            </p:cNvPr>
            <p:cNvSpPr/>
            <p:nvPr/>
          </p:nvSpPr>
          <p:spPr>
            <a:xfrm>
              <a:off x="32004" y="32004"/>
              <a:ext cx="6498336" cy="4835652"/>
            </a:xfrm>
            <a:custGeom>
              <a:avLst/>
              <a:gdLst/>
              <a:ahLst/>
              <a:cxnLst/>
              <a:rect l="0" t="0" r="0" b="0"/>
              <a:pathLst>
                <a:path w="6498336" h="4835652">
                  <a:moveTo>
                    <a:pt x="0" y="4835652"/>
                  </a:moveTo>
                  <a:lnTo>
                    <a:pt x="6498336" y="4835652"/>
                  </a:lnTo>
                  <a:lnTo>
                    <a:pt x="6498336" y="0"/>
                  </a:lnTo>
                  <a:lnTo>
                    <a:pt x="0" y="0"/>
                  </a:lnTo>
                  <a:close/>
                </a:path>
              </a:pathLst>
            </a:custGeom>
            <a:ln w="12192" cap="flat">
              <a:round/>
            </a:ln>
          </p:spPr>
          <p:style>
            <a:lnRef idx="1">
              <a:srgbClr val="000000"/>
            </a:lnRef>
            <a:fillRef idx="0">
              <a:srgbClr val="000000">
                <a:alpha val="0"/>
              </a:srgbClr>
            </a:fillRef>
            <a:effectRef idx="0">
              <a:scrgbClr r="0" g="0" b="0"/>
            </a:effectRef>
            <a:fontRef idx="none"/>
          </p:style>
          <p:txBody>
            <a:bodyPr/>
            <a:lstStyle/>
            <a:p>
              <a:endParaRPr lang="en-GB" dirty="0"/>
            </a:p>
          </p:txBody>
        </p:sp>
      </p:grpSp>
      <p:pic>
        <p:nvPicPr>
          <p:cNvPr id="5" name="Picture 4">
            <a:extLst>
              <a:ext uri="{FF2B5EF4-FFF2-40B4-BE49-F238E27FC236}">
                <a16:creationId xmlns:a16="http://schemas.microsoft.com/office/drawing/2014/main" id="{FE78C79F-1EC9-4824-B863-8ADE85FEC948}"/>
              </a:ext>
            </a:extLst>
          </p:cNvPr>
          <p:cNvPicPr>
            <a:picLocks noChangeAspect="1"/>
          </p:cNvPicPr>
          <p:nvPr/>
        </p:nvPicPr>
        <p:blipFill rotWithShape="1">
          <a:blip r:embed="rId4">
            <a:extLst>
              <a:ext uri="{28A0092B-C50C-407E-A947-70E740481C1C}">
                <a14:useLocalDpi xmlns:a14="http://schemas.microsoft.com/office/drawing/2010/main" val="0"/>
              </a:ext>
            </a:extLst>
          </a:blip>
          <a:srcRect l="2691" t="19220" r="2292" b="60741"/>
          <a:stretch/>
        </p:blipFill>
        <p:spPr>
          <a:xfrm>
            <a:off x="661182" y="5757351"/>
            <a:ext cx="10522634" cy="1109620"/>
          </a:xfrm>
          <a:prstGeom prst="rect">
            <a:avLst/>
          </a:prstGeom>
        </p:spPr>
      </p:pic>
    </p:spTree>
    <p:extLst>
      <p:ext uri="{BB962C8B-B14F-4D97-AF65-F5344CB8AC3E}">
        <p14:creationId xmlns:p14="http://schemas.microsoft.com/office/powerpoint/2010/main" val="2345151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74394" y="572352"/>
            <a:ext cx="10058400" cy="1151201"/>
          </a:xfrm>
        </p:spPr>
        <p:txBody>
          <a:bodyPr>
            <a:normAutofit/>
          </a:bodyPr>
          <a:lstStyle/>
          <a:p>
            <a:r>
              <a:rPr lang="en-GB" sz="2800" dirty="0">
                <a:latin typeface="Lucida Handwriting" panose="03010101010101010101" pitchFamily="66" charset="0"/>
              </a:rPr>
              <a:t>You could…Take it in turns to draw or paint an animal from the story.</a:t>
            </a:r>
          </a:p>
        </p:txBody>
      </p:sp>
      <p:sp>
        <p:nvSpPr>
          <p:cNvPr id="7" name="TextBox 6">
            <a:extLst>
              <a:ext uri="{FF2B5EF4-FFF2-40B4-BE49-F238E27FC236}">
                <a16:creationId xmlns:a16="http://schemas.microsoft.com/office/drawing/2014/main" id="{726F2027-F992-4203-961B-031F5C2EB5C0}"/>
              </a:ext>
            </a:extLst>
          </p:cNvPr>
          <p:cNvSpPr txBox="1"/>
          <p:nvPr/>
        </p:nvSpPr>
        <p:spPr>
          <a:xfrm>
            <a:off x="656660" y="2233555"/>
            <a:ext cx="4578777" cy="1477328"/>
          </a:xfrm>
          <a:prstGeom prst="rect">
            <a:avLst/>
          </a:prstGeom>
          <a:noFill/>
        </p:spPr>
        <p:txBody>
          <a:bodyPr wrap="square" rtlCol="0">
            <a:spAutoFit/>
          </a:bodyPr>
          <a:lstStyle/>
          <a:p>
            <a:r>
              <a:rPr lang="en-GB" dirty="0">
                <a:latin typeface="Comic Sans MS" panose="030F0702030302020204" pitchFamily="66" charset="0"/>
              </a:rPr>
              <a:t>Talk about who you are going to draw next e.g. this animal has feathers, this animal has 1 beak or this animal has 4 legs! Can your child guess? Can you guess what your child will draw? </a:t>
            </a:r>
          </a:p>
        </p:txBody>
      </p:sp>
      <p:grpSp>
        <p:nvGrpSpPr>
          <p:cNvPr id="8" name="Group 7">
            <a:extLst>
              <a:ext uri="{FF2B5EF4-FFF2-40B4-BE49-F238E27FC236}">
                <a16:creationId xmlns:a16="http://schemas.microsoft.com/office/drawing/2014/main" id="{7D44F955-66E2-48AA-A795-B0F4D295915C}"/>
              </a:ext>
            </a:extLst>
          </p:cNvPr>
          <p:cNvGrpSpPr/>
          <p:nvPr/>
        </p:nvGrpSpPr>
        <p:grpSpPr>
          <a:xfrm>
            <a:off x="1476587" y="3429000"/>
            <a:ext cx="3820160" cy="3166745"/>
            <a:chOff x="0" y="0"/>
            <a:chExt cx="3820668" cy="3166872"/>
          </a:xfrm>
        </p:grpSpPr>
        <p:pic>
          <p:nvPicPr>
            <p:cNvPr id="9" name="Picture 8">
              <a:extLst>
                <a:ext uri="{FF2B5EF4-FFF2-40B4-BE49-F238E27FC236}">
                  <a16:creationId xmlns:a16="http://schemas.microsoft.com/office/drawing/2014/main" id="{6F1CE0AD-30C9-48D6-BFF1-C989BD258142}"/>
                </a:ext>
              </a:extLst>
            </p:cNvPr>
            <p:cNvPicPr/>
            <p:nvPr/>
          </p:nvPicPr>
          <p:blipFill>
            <a:blip r:embed="rId2"/>
            <a:stretch>
              <a:fillRect/>
            </a:stretch>
          </p:blipFill>
          <p:spPr>
            <a:xfrm>
              <a:off x="0" y="0"/>
              <a:ext cx="3820668" cy="3166872"/>
            </a:xfrm>
            <a:prstGeom prst="rect">
              <a:avLst/>
            </a:prstGeom>
          </p:spPr>
        </p:pic>
        <p:pic>
          <p:nvPicPr>
            <p:cNvPr id="10" name="Picture 9">
              <a:extLst>
                <a:ext uri="{FF2B5EF4-FFF2-40B4-BE49-F238E27FC236}">
                  <a16:creationId xmlns:a16="http://schemas.microsoft.com/office/drawing/2014/main" id="{4A4A7979-FE82-4372-927C-8DCA64BD40E3}"/>
                </a:ext>
              </a:extLst>
            </p:cNvPr>
            <p:cNvPicPr/>
            <p:nvPr/>
          </p:nvPicPr>
          <p:blipFill>
            <a:blip r:embed="rId3"/>
            <a:stretch>
              <a:fillRect/>
            </a:stretch>
          </p:blipFill>
          <p:spPr>
            <a:xfrm rot="-614752">
              <a:off x="234722" y="314167"/>
              <a:ext cx="3301415" cy="2489655"/>
            </a:xfrm>
            <a:prstGeom prst="rect">
              <a:avLst/>
            </a:prstGeom>
          </p:spPr>
        </p:pic>
        <p:sp>
          <p:nvSpPr>
            <p:cNvPr id="11" name="Shape 115">
              <a:extLst>
                <a:ext uri="{FF2B5EF4-FFF2-40B4-BE49-F238E27FC236}">
                  <a16:creationId xmlns:a16="http://schemas.microsoft.com/office/drawing/2014/main" id="{010381B7-947B-45CC-8A8F-D2810EDC2D69}"/>
                </a:ext>
              </a:extLst>
            </p:cNvPr>
            <p:cNvSpPr/>
            <p:nvPr/>
          </p:nvSpPr>
          <p:spPr>
            <a:xfrm>
              <a:off x="32245" y="33147"/>
              <a:ext cx="3706381" cy="3051810"/>
            </a:xfrm>
            <a:custGeom>
              <a:avLst/>
              <a:gdLst/>
              <a:ahLst/>
              <a:cxnLst/>
              <a:rect l="0" t="0" r="0" b="0"/>
              <a:pathLst>
                <a:path w="3706381" h="3051810">
                  <a:moveTo>
                    <a:pt x="0" y="589407"/>
                  </a:moveTo>
                  <a:lnTo>
                    <a:pt x="3261246" y="0"/>
                  </a:lnTo>
                  <a:lnTo>
                    <a:pt x="3706381" y="2462403"/>
                  </a:lnTo>
                  <a:lnTo>
                    <a:pt x="445084" y="3051810"/>
                  </a:lnTo>
                  <a:close/>
                </a:path>
              </a:pathLst>
            </a:custGeom>
            <a:ln w="12700" cap="flat">
              <a:round/>
            </a:ln>
          </p:spPr>
          <p:style>
            <a:lnRef idx="1">
              <a:srgbClr val="000000"/>
            </a:lnRef>
            <a:fillRef idx="0">
              <a:srgbClr val="000000">
                <a:alpha val="0"/>
              </a:srgbClr>
            </a:fillRef>
            <a:effectRef idx="0">
              <a:scrgbClr r="0" g="0" b="0"/>
            </a:effectRef>
            <a:fontRef idx="none"/>
          </p:style>
          <p:txBody>
            <a:bodyPr/>
            <a:lstStyle/>
            <a:p>
              <a:endParaRPr lang="en-GB" dirty="0"/>
            </a:p>
          </p:txBody>
        </p:sp>
      </p:grpSp>
      <p:sp>
        <p:nvSpPr>
          <p:cNvPr id="12" name="TextBox 11">
            <a:extLst>
              <a:ext uri="{FF2B5EF4-FFF2-40B4-BE49-F238E27FC236}">
                <a16:creationId xmlns:a16="http://schemas.microsoft.com/office/drawing/2014/main" id="{A732C4D4-2070-4327-983D-6EEF22DB6468}"/>
              </a:ext>
            </a:extLst>
          </p:cNvPr>
          <p:cNvSpPr txBox="1"/>
          <p:nvPr/>
        </p:nvSpPr>
        <p:spPr>
          <a:xfrm>
            <a:off x="7156198" y="2289130"/>
            <a:ext cx="4578777" cy="1754326"/>
          </a:xfrm>
          <a:prstGeom prst="rect">
            <a:avLst/>
          </a:prstGeom>
          <a:noFill/>
        </p:spPr>
        <p:txBody>
          <a:bodyPr wrap="square" rtlCol="0">
            <a:spAutoFit/>
          </a:bodyPr>
          <a:lstStyle/>
          <a:p>
            <a:r>
              <a:rPr lang="en-GB" b="1" dirty="0">
                <a:latin typeface="Comic Sans MS" panose="030F0702030302020204" pitchFamily="66" charset="0"/>
              </a:rPr>
              <a:t>Play guess the animal</a:t>
            </a:r>
            <a:r>
              <a:rPr lang="en-GB" dirty="0">
                <a:latin typeface="Comic Sans MS" panose="030F0702030302020204" pitchFamily="66" charset="0"/>
              </a:rPr>
              <a:t>.</a:t>
            </a:r>
          </a:p>
          <a:p>
            <a:r>
              <a:rPr lang="en-GB" dirty="0">
                <a:latin typeface="Comic Sans MS" panose="030F0702030302020204" pitchFamily="66" charset="0"/>
              </a:rPr>
              <a:t>Cut out your animals and arrange them in front of you or if you have toy farm animals you could use those.</a:t>
            </a:r>
          </a:p>
          <a:p>
            <a:endParaRPr lang="en-GB" dirty="0">
              <a:latin typeface="Comic Sans MS" panose="030F0702030302020204" pitchFamily="66" charset="0"/>
            </a:endParaRPr>
          </a:p>
          <a:p>
            <a:endParaRPr lang="en-GB" dirty="0">
              <a:latin typeface="Comic Sans MS" panose="030F0702030302020204" pitchFamily="66" charset="0"/>
            </a:endParaRPr>
          </a:p>
        </p:txBody>
      </p:sp>
      <p:pic>
        <p:nvPicPr>
          <p:cNvPr id="2050" name="Picture 2" descr="What the Ladybird Heard - Julia Donaldson Story Book Resources">
            <a:extLst>
              <a:ext uri="{FF2B5EF4-FFF2-40B4-BE49-F238E27FC236}">
                <a16:creationId xmlns:a16="http://schemas.microsoft.com/office/drawing/2014/main" id="{CE399801-A88E-4EBC-9602-4331BBDD60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1060" t="33809" r="3911" b="40469"/>
          <a:stretch/>
        </p:blipFill>
        <p:spPr bwMode="auto">
          <a:xfrm rot="1213135">
            <a:off x="10369062" y="4751769"/>
            <a:ext cx="975264" cy="83722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What the Ladybird Heard - Julia Donaldson Story Book Resources">
            <a:extLst>
              <a:ext uri="{FF2B5EF4-FFF2-40B4-BE49-F238E27FC236}">
                <a16:creationId xmlns:a16="http://schemas.microsoft.com/office/drawing/2014/main" id="{998F6631-92EE-4320-931A-0D4822D67A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882" t="39018" r="55032" b="40766"/>
          <a:stretch/>
        </p:blipFill>
        <p:spPr bwMode="auto">
          <a:xfrm rot="534334">
            <a:off x="10591968" y="3583486"/>
            <a:ext cx="874970" cy="73412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What the Ladybird Heard - Julia Donaldson Story Book Resources">
            <a:extLst>
              <a:ext uri="{FF2B5EF4-FFF2-40B4-BE49-F238E27FC236}">
                <a16:creationId xmlns:a16="http://schemas.microsoft.com/office/drawing/2014/main" id="{8DEBDF05-1541-49D7-B6DF-1694B94BA8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35" t="34329" r="81327" b="40260"/>
          <a:stretch/>
        </p:blipFill>
        <p:spPr bwMode="auto">
          <a:xfrm rot="21209886">
            <a:off x="9184103" y="3865234"/>
            <a:ext cx="836769" cy="743800"/>
          </a:xfrm>
          <a:prstGeom prst="rect">
            <a:avLst/>
          </a:prstGeom>
          <a:noFill/>
          <a:ln w="44450">
            <a:solidFill>
              <a:schemeClr val="tx1"/>
            </a:solidFill>
          </a:ln>
          <a:extLst>
            <a:ext uri="{909E8E84-426E-40DD-AFC4-6F175D3DCCD1}">
              <a14:hiddenFill xmlns:a14="http://schemas.microsoft.com/office/drawing/2010/main">
                <a:solidFill>
                  <a:srgbClr val="FFFFFF"/>
                </a:solidFill>
              </a14:hiddenFill>
            </a:ext>
          </a:extLst>
        </p:spPr>
      </p:pic>
      <p:pic>
        <p:nvPicPr>
          <p:cNvPr id="16" name="Picture 6" descr="What the Ladybird Heard - Julia Donaldson Story Book Resources">
            <a:extLst>
              <a:ext uri="{FF2B5EF4-FFF2-40B4-BE49-F238E27FC236}">
                <a16:creationId xmlns:a16="http://schemas.microsoft.com/office/drawing/2014/main" id="{72B9173C-5F5E-46CD-A2E2-6C6BFE5D6F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115" t="34329" r="68386" b="40260"/>
          <a:stretch/>
        </p:blipFill>
        <p:spPr bwMode="auto">
          <a:xfrm rot="21046076">
            <a:off x="9178518" y="5109370"/>
            <a:ext cx="787791" cy="743800"/>
          </a:xfrm>
          <a:prstGeom prst="rect">
            <a:avLst/>
          </a:prstGeom>
          <a:noFill/>
          <a:ln w="53975">
            <a:solidFill>
              <a:schemeClr val="tx1"/>
            </a:solidFill>
          </a:ln>
          <a:extLst>
            <a:ext uri="{909E8E84-426E-40DD-AFC4-6F175D3DCCD1}">
              <a14:hiddenFill xmlns:a14="http://schemas.microsoft.com/office/drawing/2010/main">
                <a:solidFill>
                  <a:srgbClr val="FFFFFF"/>
                </a:solidFill>
              </a14:hiddenFill>
            </a:ext>
          </a:extLst>
        </p:spPr>
      </p:pic>
      <p:sp>
        <p:nvSpPr>
          <p:cNvPr id="13" name="Speech Bubble: Oval 12">
            <a:extLst>
              <a:ext uri="{FF2B5EF4-FFF2-40B4-BE49-F238E27FC236}">
                <a16:creationId xmlns:a16="http://schemas.microsoft.com/office/drawing/2014/main" id="{4BE737F8-AD47-41F5-BA24-B2942D22D098}"/>
              </a:ext>
            </a:extLst>
          </p:cNvPr>
          <p:cNvSpPr/>
          <p:nvPr/>
        </p:nvSpPr>
        <p:spPr>
          <a:xfrm>
            <a:off x="6076185" y="4922836"/>
            <a:ext cx="2160027" cy="1754326"/>
          </a:xfrm>
          <a:prstGeom prst="wedgeEllipseCallout">
            <a:avLst>
              <a:gd name="adj1" fmla="val 70112"/>
              <a:gd name="adj2" fmla="val -472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like to eat grass in a field.</a:t>
            </a:r>
          </a:p>
          <a:p>
            <a:pPr algn="ctr"/>
            <a:r>
              <a:rPr lang="en-GB" dirty="0"/>
              <a:t>I have 4 legs.</a:t>
            </a:r>
          </a:p>
        </p:txBody>
      </p:sp>
      <p:sp>
        <p:nvSpPr>
          <p:cNvPr id="18" name="Speech Bubble: Oval 17">
            <a:extLst>
              <a:ext uri="{FF2B5EF4-FFF2-40B4-BE49-F238E27FC236}">
                <a16:creationId xmlns:a16="http://schemas.microsoft.com/office/drawing/2014/main" id="{67AED0A2-A968-4A80-A3B2-E200EBF287F2}"/>
              </a:ext>
            </a:extLst>
          </p:cNvPr>
          <p:cNvSpPr/>
          <p:nvPr/>
        </p:nvSpPr>
        <p:spPr>
          <a:xfrm>
            <a:off x="5448279" y="3191255"/>
            <a:ext cx="2420046" cy="1731581"/>
          </a:xfrm>
          <a:prstGeom prst="wedgeEllipseCallout">
            <a:avLst>
              <a:gd name="adj1" fmla="val 74671"/>
              <a:gd name="adj2" fmla="val 257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have 2 legs.</a:t>
            </a:r>
          </a:p>
          <a:p>
            <a:pPr algn="ctr"/>
            <a:r>
              <a:rPr lang="en-GB" dirty="0"/>
              <a:t>I have a beak and I like to swim.</a:t>
            </a:r>
          </a:p>
        </p:txBody>
      </p:sp>
    </p:spTree>
    <p:extLst>
      <p:ext uri="{BB962C8B-B14F-4D97-AF65-F5344CB8AC3E}">
        <p14:creationId xmlns:p14="http://schemas.microsoft.com/office/powerpoint/2010/main" val="187294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Sindhu's cocoon: Old Mac Donald Farm - Sensory Pretend Play">
            <a:extLst>
              <a:ext uri="{FF2B5EF4-FFF2-40B4-BE49-F238E27FC236}">
                <a16:creationId xmlns:a16="http://schemas.microsoft.com/office/drawing/2014/main" id="{B8AD4720-7836-49EB-A4A3-B6349258D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83972">
            <a:off x="8034182" y="2917107"/>
            <a:ext cx="2941399" cy="19191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ardboard Box Small World Play - The Imagination Tree">
            <a:extLst>
              <a:ext uri="{FF2B5EF4-FFF2-40B4-BE49-F238E27FC236}">
                <a16:creationId xmlns:a16="http://schemas.microsoft.com/office/drawing/2014/main" id="{265BACD2-4B30-48D7-BD36-F23069CF6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30485">
            <a:off x="5138299" y="2737741"/>
            <a:ext cx="2495550" cy="1838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1154954" y="1295400"/>
            <a:ext cx="3023369" cy="1600200"/>
          </a:xfrm>
        </p:spPr>
        <p:txBody>
          <a:bodyPr/>
          <a:lstStyle/>
          <a:p>
            <a:r>
              <a:rPr lang="en-GB" dirty="0"/>
              <a:t>Tuesday 21st</a:t>
            </a:r>
            <a:r>
              <a:rPr lang="en-GB" baseline="30000" dirty="0"/>
              <a:t>h</a:t>
            </a:r>
            <a:r>
              <a:rPr lang="en-GB" dirty="0"/>
              <a:t> April</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279717" y="430914"/>
            <a:ext cx="5928344" cy="3873028"/>
          </a:xfrm>
        </p:spPr>
        <p:txBody>
          <a:bodyPr>
            <a:normAutofit/>
          </a:bodyPr>
          <a:lstStyle/>
          <a:p>
            <a:pPr algn="ctr"/>
            <a:r>
              <a:rPr lang="en-GB" b="1" dirty="0">
                <a:latin typeface="Lucida Handwriting" panose="03010101010101010101" pitchFamily="66" charset="0"/>
              </a:rPr>
              <a:t>Story Talk – Where? </a:t>
            </a:r>
          </a:p>
          <a:p>
            <a:pPr algn="ctr"/>
            <a:r>
              <a:rPr lang="en-GB" b="1" dirty="0">
                <a:latin typeface="Lucida Handwriting" panose="03010101010101010101" pitchFamily="66" charset="0"/>
              </a:rPr>
              <a:t>Using positional language</a:t>
            </a:r>
          </a:p>
          <a:p>
            <a:r>
              <a:rPr lang="en-GB" dirty="0">
                <a:latin typeface="Comic Sans MS" panose="030F0702030302020204" pitchFamily="66" charset="0"/>
              </a:rPr>
              <a:t>Can you design your own farmyard? </a:t>
            </a:r>
          </a:p>
          <a:p>
            <a:r>
              <a:rPr lang="en-GB" dirty="0">
                <a:latin typeface="Comic Sans MS" panose="030F0702030302020204" pitchFamily="66" charset="0"/>
              </a:rPr>
              <a:t>You could draw it on paper or with chalk on the ground outside or you could build one with bricks or junk. Where will you put the pond/barn/field?</a:t>
            </a:r>
          </a:p>
          <a:p>
            <a:endParaRPr lang="en-GB" dirty="0">
              <a:latin typeface="Comic Sans MS" panose="030F0702030302020204" pitchFamily="66" charset="0"/>
            </a:endParaRPr>
          </a:p>
          <a:p>
            <a:endParaRPr lang="en-GB" dirty="0">
              <a:latin typeface="Comic Sans MS" panose="030F0702030302020204" pitchFamily="66" charset="0"/>
            </a:endParaRPr>
          </a:p>
          <a:p>
            <a:pPr algn="ctr"/>
            <a:br>
              <a:rPr lang="en-GB" dirty="0"/>
            </a:br>
            <a:endParaRPr lang="en-GB" sz="2000"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p:txBody>
          <a:bodyPr/>
          <a:lstStyle/>
          <a:p>
            <a:pPr algn="ctr"/>
            <a:r>
              <a:rPr lang="en-GB" b="1" dirty="0">
                <a:latin typeface="Lucida Handwriting" panose="03010101010101010101" pitchFamily="66" charset="0"/>
              </a:rPr>
              <a:t>Story Talk</a:t>
            </a:r>
            <a:endParaRPr lang="en-GB" dirty="0"/>
          </a:p>
        </p:txBody>
      </p:sp>
      <p:pic>
        <p:nvPicPr>
          <p:cNvPr id="6" name="Picture 5">
            <a:extLst>
              <a:ext uri="{FF2B5EF4-FFF2-40B4-BE49-F238E27FC236}">
                <a16:creationId xmlns:a16="http://schemas.microsoft.com/office/drawing/2014/main" id="{DFB081BB-3143-434F-B3D9-90C199B22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465" y="4093223"/>
            <a:ext cx="3534859" cy="1773005"/>
          </a:xfrm>
          <a:prstGeom prst="rect">
            <a:avLst/>
          </a:prstGeom>
        </p:spPr>
      </p:pic>
      <p:pic>
        <p:nvPicPr>
          <p:cNvPr id="3078" name="Picture 6" descr="Mr Garnett on Twitter: &quot;We have created junk model farm yards! I ...">
            <a:extLst>
              <a:ext uri="{FF2B5EF4-FFF2-40B4-BE49-F238E27FC236}">
                <a16:creationId xmlns:a16="http://schemas.microsoft.com/office/drawing/2014/main" id="{5D0812D1-D168-46B9-A70C-628DD1EFE3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05133">
            <a:off x="5209440" y="4725653"/>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DA Kids' Page">
            <a:extLst>
              <a:ext uri="{FF2B5EF4-FFF2-40B4-BE49-F238E27FC236}">
                <a16:creationId xmlns:a16="http://schemas.microsoft.com/office/drawing/2014/main" id="{D0C6E844-2688-4AED-B8B2-A0FBF71C7D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5190">
            <a:off x="8651750" y="4720805"/>
            <a:ext cx="2447925"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05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1174394" y="420166"/>
            <a:ext cx="10058400" cy="1151201"/>
          </a:xfrm>
        </p:spPr>
        <p:txBody>
          <a:bodyPr>
            <a:normAutofit/>
          </a:bodyPr>
          <a:lstStyle/>
          <a:p>
            <a:r>
              <a:rPr lang="en-GB" sz="3600" dirty="0">
                <a:latin typeface="Lucida Handwriting" panose="03010101010101010101" pitchFamily="66" charset="0"/>
              </a:rPr>
              <a:t>Where will you put the animals?</a:t>
            </a:r>
          </a:p>
        </p:txBody>
      </p:sp>
      <p:sp>
        <p:nvSpPr>
          <p:cNvPr id="7" name="TextBox 6">
            <a:extLst>
              <a:ext uri="{FF2B5EF4-FFF2-40B4-BE49-F238E27FC236}">
                <a16:creationId xmlns:a16="http://schemas.microsoft.com/office/drawing/2014/main" id="{726F2027-F992-4203-961B-031F5C2EB5C0}"/>
              </a:ext>
            </a:extLst>
          </p:cNvPr>
          <p:cNvSpPr txBox="1"/>
          <p:nvPr/>
        </p:nvSpPr>
        <p:spPr>
          <a:xfrm>
            <a:off x="1010751" y="2145671"/>
            <a:ext cx="1716258" cy="2862322"/>
          </a:xfrm>
          <a:prstGeom prst="rect">
            <a:avLst/>
          </a:prstGeom>
          <a:noFill/>
        </p:spPr>
        <p:txBody>
          <a:bodyPr wrap="square" rtlCol="0">
            <a:spAutoFit/>
          </a:bodyPr>
          <a:lstStyle/>
          <a:p>
            <a:r>
              <a:rPr lang="en-GB" dirty="0">
                <a:latin typeface="Comic Sans MS" panose="030F0702030302020204" pitchFamily="66" charset="0"/>
              </a:rPr>
              <a:t>Take it in turns to give instructions to place your pictures of the animals or your toy animals on your design or construction. </a:t>
            </a:r>
          </a:p>
        </p:txBody>
      </p:sp>
      <p:pic>
        <p:nvPicPr>
          <p:cNvPr id="2050" name="Picture 2" descr="What the Ladybird Heard - Julia Donaldson Story Book Resources">
            <a:extLst>
              <a:ext uri="{FF2B5EF4-FFF2-40B4-BE49-F238E27FC236}">
                <a16:creationId xmlns:a16="http://schemas.microsoft.com/office/drawing/2014/main" id="{CE399801-A88E-4EBC-9602-4331BBDD60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060" t="33809" r="3911" b="40469"/>
          <a:stretch/>
        </p:blipFill>
        <p:spPr bwMode="auto">
          <a:xfrm rot="21060119">
            <a:off x="9767092" y="665762"/>
            <a:ext cx="975264" cy="83722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What the Ladybird Heard - Julia Donaldson Story Book Resources">
            <a:extLst>
              <a:ext uri="{FF2B5EF4-FFF2-40B4-BE49-F238E27FC236}">
                <a16:creationId xmlns:a16="http://schemas.microsoft.com/office/drawing/2014/main" id="{998F6631-92EE-4320-931A-0D4822D67A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882" t="39018" r="55032" b="40766"/>
          <a:stretch/>
        </p:blipFill>
        <p:spPr bwMode="auto">
          <a:xfrm rot="534334">
            <a:off x="11019662" y="483466"/>
            <a:ext cx="874970" cy="73412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What the Ladybird Heard - Julia Donaldson Story Book Resources">
            <a:extLst>
              <a:ext uri="{FF2B5EF4-FFF2-40B4-BE49-F238E27FC236}">
                <a16:creationId xmlns:a16="http://schemas.microsoft.com/office/drawing/2014/main" id="{8DEBDF05-1541-49D7-B6DF-1694B94BA8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35" t="34329" r="81327" b="40260"/>
          <a:stretch/>
        </p:blipFill>
        <p:spPr bwMode="auto">
          <a:xfrm rot="21209886">
            <a:off x="276320" y="432100"/>
            <a:ext cx="836769" cy="743800"/>
          </a:xfrm>
          <a:prstGeom prst="rect">
            <a:avLst/>
          </a:prstGeom>
          <a:noFill/>
          <a:ln w="44450">
            <a:solidFill>
              <a:schemeClr val="tx1"/>
            </a:solidFill>
          </a:ln>
          <a:extLst>
            <a:ext uri="{909E8E84-426E-40DD-AFC4-6F175D3DCCD1}">
              <a14:hiddenFill xmlns:a14="http://schemas.microsoft.com/office/drawing/2010/main">
                <a:solidFill>
                  <a:srgbClr val="FFFFFF"/>
                </a:solidFill>
              </a14:hiddenFill>
            </a:ext>
          </a:extLst>
        </p:spPr>
      </p:pic>
      <p:pic>
        <p:nvPicPr>
          <p:cNvPr id="16" name="Picture 6" descr="What the Ladybird Heard - Julia Donaldson Story Book Resources">
            <a:extLst>
              <a:ext uri="{FF2B5EF4-FFF2-40B4-BE49-F238E27FC236}">
                <a16:creationId xmlns:a16="http://schemas.microsoft.com/office/drawing/2014/main" id="{72B9173C-5F5E-46CD-A2E2-6C6BFE5D6F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15" t="34329" r="68386" b="40260"/>
          <a:stretch/>
        </p:blipFill>
        <p:spPr bwMode="auto">
          <a:xfrm rot="21046076">
            <a:off x="291462" y="1397954"/>
            <a:ext cx="787791" cy="743800"/>
          </a:xfrm>
          <a:prstGeom prst="rect">
            <a:avLst/>
          </a:prstGeom>
          <a:noFill/>
          <a:ln w="53975">
            <a:solidFill>
              <a:schemeClr val="tx1"/>
            </a:solidFill>
          </a:ln>
          <a:extLst>
            <a:ext uri="{909E8E84-426E-40DD-AFC4-6F175D3DCCD1}">
              <a14:hiddenFill xmlns:a14="http://schemas.microsoft.com/office/drawing/2010/main">
                <a:solidFill>
                  <a:srgbClr val="FFFFFF"/>
                </a:solidFill>
              </a14:hiddenFill>
            </a:ext>
          </a:extLst>
        </p:spPr>
      </p:pic>
      <p:sp>
        <p:nvSpPr>
          <p:cNvPr id="18" name="Speech Bubble: Oval 17">
            <a:extLst>
              <a:ext uri="{FF2B5EF4-FFF2-40B4-BE49-F238E27FC236}">
                <a16:creationId xmlns:a16="http://schemas.microsoft.com/office/drawing/2014/main" id="{67AED0A2-A968-4A80-A3B2-E200EBF287F2}"/>
              </a:ext>
            </a:extLst>
          </p:cNvPr>
          <p:cNvSpPr/>
          <p:nvPr/>
        </p:nvSpPr>
        <p:spPr>
          <a:xfrm>
            <a:off x="1140248" y="5088829"/>
            <a:ext cx="2160027" cy="1349005"/>
          </a:xfrm>
          <a:prstGeom prst="wedgeEllipseCallout">
            <a:avLst>
              <a:gd name="adj1" fmla="val 75974"/>
              <a:gd name="adj2" fmla="val -931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Put the hen </a:t>
            </a:r>
            <a:r>
              <a:rPr lang="en-GB" sz="2800" b="1" dirty="0"/>
              <a:t>next to </a:t>
            </a:r>
            <a:r>
              <a:rPr lang="en-GB" dirty="0"/>
              <a:t>the tree.</a:t>
            </a:r>
          </a:p>
        </p:txBody>
      </p:sp>
      <p:grpSp>
        <p:nvGrpSpPr>
          <p:cNvPr id="23" name="Group 22">
            <a:extLst>
              <a:ext uri="{FF2B5EF4-FFF2-40B4-BE49-F238E27FC236}">
                <a16:creationId xmlns:a16="http://schemas.microsoft.com/office/drawing/2014/main" id="{58D30AF3-BB46-4D38-968E-7692F4C6A80C}"/>
              </a:ext>
            </a:extLst>
          </p:cNvPr>
          <p:cNvGrpSpPr/>
          <p:nvPr/>
        </p:nvGrpSpPr>
        <p:grpSpPr>
          <a:xfrm>
            <a:off x="3673919" y="1922402"/>
            <a:ext cx="6729083" cy="4472804"/>
            <a:chOff x="0" y="0"/>
            <a:chExt cx="6612636" cy="4949952"/>
          </a:xfrm>
        </p:grpSpPr>
        <p:pic>
          <p:nvPicPr>
            <p:cNvPr id="24" name="Picture 23">
              <a:extLst>
                <a:ext uri="{FF2B5EF4-FFF2-40B4-BE49-F238E27FC236}">
                  <a16:creationId xmlns:a16="http://schemas.microsoft.com/office/drawing/2014/main" id="{DE2E3802-C870-4E33-8390-09C93C0819EE}"/>
                </a:ext>
              </a:extLst>
            </p:cNvPr>
            <p:cNvPicPr/>
            <p:nvPr/>
          </p:nvPicPr>
          <p:blipFill>
            <a:blip r:embed="rId3"/>
            <a:stretch>
              <a:fillRect/>
            </a:stretch>
          </p:blipFill>
          <p:spPr>
            <a:xfrm>
              <a:off x="0" y="0"/>
              <a:ext cx="6612636" cy="4949952"/>
            </a:xfrm>
            <a:prstGeom prst="rect">
              <a:avLst/>
            </a:prstGeom>
          </p:spPr>
        </p:pic>
        <p:pic>
          <p:nvPicPr>
            <p:cNvPr id="25" name="Picture 24">
              <a:extLst>
                <a:ext uri="{FF2B5EF4-FFF2-40B4-BE49-F238E27FC236}">
                  <a16:creationId xmlns:a16="http://schemas.microsoft.com/office/drawing/2014/main" id="{3E86BDE2-92C2-48F8-AA33-4233344EAD72}"/>
                </a:ext>
              </a:extLst>
            </p:cNvPr>
            <p:cNvPicPr/>
            <p:nvPr/>
          </p:nvPicPr>
          <p:blipFill>
            <a:blip r:embed="rId4"/>
            <a:stretch>
              <a:fillRect/>
            </a:stretch>
          </p:blipFill>
          <p:spPr>
            <a:xfrm>
              <a:off x="38100" y="38100"/>
              <a:ext cx="6486144" cy="4823460"/>
            </a:xfrm>
            <a:prstGeom prst="rect">
              <a:avLst/>
            </a:prstGeom>
          </p:spPr>
        </p:pic>
        <p:sp>
          <p:nvSpPr>
            <p:cNvPr id="26" name="Shape 103">
              <a:extLst>
                <a:ext uri="{FF2B5EF4-FFF2-40B4-BE49-F238E27FC236}">
                  <a16:creationId xmlns:a16="http://schemas.microsoft.com/office/drawing/2014/main" id="{89DFC2E6-B291-416C-9BEE-7B03F9995D8C}"/>
                </a:ext>
              </a:extLst>
            </p:cNvPr>
            <p:cNvSpPr/>
            <p:nvPr/>
          </p:nvSpPr>
          <p:spPr>
            <a:xfrm>
              <a:off x="32004" y="32004"/>
              <a:ext cx="6498336" cy="4835652"/>
            </a:xfrm>
            <a:custGeom>
              <a:avLst/>
              <a:gdLst/>
              <a:ahLst/>
              <a:cxnLst/>
              <a:rect l="0" t="0" r="0" b="0"/>
              <a:pathLst>
                <a:path w="6498336" h="4835652">
                  <a:moveTo>
                    <a:pt x="0" y="4835652"/>
                  </a:moveTo>
                  <a:lnTo>
                    <a:pt x="6498336" y="4835652"/>
                  </a:lnTo>
                  <a:lnTo>
                    <a:pt x="6498336" y="0"/>
                  </a:lnTo>
                  <a:lnTo>
                    <a:pt x="0" y="0"/>
                  </a:lnTo>
                  <a:close/>
                </a:path>
              </a:pathLst>
            </a:custGeom>
            <a:ln w="12192" cap="flat">
              <a:round/>
            </a:ln>
          </p:spPr>
          <p:style>
            <a:lnRef idx="1">
              <a:srgbClr val="000000"/>
            </a:lnRef>
            <a:fillRef idx="0">
              <a:srgbClr val="000000">
                <a:alpha val="0"/>
              </a:srgbClr>
            </a:fillRef>
            <a:effectRef idx="0">
              <a:scrgbClr r="0" g="0" b="0"/>
            </a:effectRef>
            <a:fontRef idx="none"/>
          </p:style>
          <p:txBody>
            <a:bodyPr/>
            <a:lstStyle/>
            <a:p>
              <a:endParaRPr lang="en-GB" dirty="0"/>
            </a:p>
          </p:txBody>
        </p:sp>
      </p:grpSp>
      <p:pic>
        <p:nvPicPr>
          <p:cNvPr id="27" name="Picture 2" descr="What the Ladybird Heard - Julia Donaldson Story Book Resources">
            <a:extLst>
              <a:ext uri="{FF2B5EF4-FFF2-40B4-BE49-F238E27FC236}">
                <a16:creationId xmlns:a16="http://schemas.microsoft.com/office/drawing/2014/main" id="{529E155C-F347-4867-A3BA-99324548C8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060" t="33809" r="3911" b="40469"/>
          <a:stretch/>
        </p:blipFill>
        <p:spPr bwMode="auto">
          <a:xfrm>
            <a:off x="9243416" y="5369626"/>
            <a:ext cx="458617" cy="39370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28" name="Speech Bubble: Oval 27">
            <a:extLst>
              <a:ext uri="{FF2B5EF4-FFF2-40B4-BE49-F238E27FC236}">
                <a16:creationId xmlns:a16="http://schemas.microsoft.com/office/drawing/2014/main" id="{48F70E30-8556-49E8-B559-6B7058B5045A}"/>
              </a:ext>
            </a:extLst>
          </p:cNvPr>
          <p:cNvSpPr/>
          <p:nvPr/>
        </p:nvSpPr>
        <p:spPr>
          <a:xfrm>
            <a:off x="9888098" y="3189553"/>
            <a:ext cx="2160027" cy="1818440"/>
          </a:xfrm>
          <a:prstGeom prst="wedgeEllipseCallout">
            <a:avLst>
              <a:gd name="adj1" fmla="val -51676"/>
              <a:gd name="adj2" fmla="val 883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Put the horse </a:t>
            </a:r>
            <a:r>
              <a:rPr lang="en-GB" sz="2400" b="1" dirty="0"/>
              <a:t>in front </a:t>
            </a:r>
            <a:r>
              <a:rPr lang="en-GB" dirty="0"/>
              <a:t>of the house</a:t>
            </a:r>
          </a:p>
        </p:txBody>
      </p:sp>
      <p:pic>
        <p:nvPicPr>
          <p:cNvPr id="29" name="Picture 6" descr="What the Ladybird Heard - Julia Donaldson Story Book Resources">
            <a:extLst>
              <a:ext uri="{FF2B5EF4-FFF2-40B4-BE49-F238E27FC236}">
                <a16:creationId xmlns:a16="http://schemas.microsoft.com/office/drawing/2014/main" id="{B5C98C00-5F3E-4C53-AA04-769DE0ADA6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15" t="34329" r="68386" b="40260"/>
          <a:stretch/>
        </p:blipFill>
        <p:spPr bwMode="auto">
          <a:xfrm>
            <a:off x="3601422" y="4158804"/>
            <a:ext cx="584259" cy="551633"/>
          </a:xfrm>
          <a:prstGeom prst="rect">
            <a:avLst/>
          </a:prstGeom>
          <a:noFill/>
          <a:ln w="539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46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1E4A-3094-4CD3-BE98-2601F6FD92CD}"/>
              </a:ext>
            </a:extLst>
          </p:cNvPr>
          <p:cNvSpPr>
            <a:spLocks noGrp="1"/>
          </p:cNvSpPr>
          <p:nvPr>
            <p:ph type="title"/>
          </p:nvPr>
        </p:nvSpPr>
        <p:spPr/>
        <p:txBody>
          <a:bodyPr>
            <a:normAutofit fontScale="90000"/>
          </a:bodyPr>
          <a:lstStyle/>
          <a:p>
            <a:r>
              <a:rPr lang="en-GB" sz="3600" dirty="0">
                <a:latin typeface="Lucida Handwriting" panose="03010101010101010101" pitchFamily="66" charset="0"/>
              </a:rPr>
              <a:t>This is the vocabulary we would like the children to be confident using and understanding…</a:t>
            </a:r>
          </a:p>
        </p:txBody>
      </p:sp>
      <p:sp>
        <p:nvSpPr>
          <p:cNvPr id="3" name="TextBox 2">
            <a:extLst>
              <a:ext uri="{FF2B5EF4-FFF2-40B4-BE49-F238E27FC236}">
                <a16:creationId xmlns:a16="http://schemas.microsoft.com/office/drawing/2014/main" id="{B03322AA-6C96-4A4C-8151-2F55289DAD59}"/>
              </a:ext>
            </a:extLst>
          </p:cNvPr>
          <p:cNvSpPr txBox="1"/>
          <p:nvPr/>
        </p:nvSpPr>
        <p:spPr>
          <a:xfrm>
            <a:off x="737378" y="2691223"/>
            <a:ext cx="2363373"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next to </a:t>
            </a:r>
          </a:p>
        </p:txBody>
      </p:sp>
      <p:sp>
        <p:nvSpPr>
          <p:cNvPr id="5" name="TextBox 4">
            <a:extLst>
              <a:ext uri="{FF2B5EF4-FFF2-40B4-BE49-F238E27FC236}">
                <a16:creationId xmlns:a16="http://schemas.microsoft.com/office/drawing/2014/main" id="{D1C0A0D9-D3D8-4A17-A293-4CBAC9838A7E}"/>
              </a:ext>
            </a:extLst>
          </p:cNvPr>
          <p:cNvSpPr txBox="1"/>
          <p:nvPr/>
        </p:nvSpPr>
        <p:spPr>
          <a:xfrm>
            <a:off x="591025" y="4870148"/>
            <a:ext cx="2970629"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between</a:t>
            </a:r>
          </a:p>
        </p:txBody>
      </p:sp>
      <p:sp>
        <p:nvSpPr>
          <p:cNvPr id="6" name="TextBox 5">
            <a:extLst>
              <a:ext uri="{FF2B5EF4-FFF2-40B4-BE49-F238E27FC236}">
                <a16:creationId xmlns:a16="http://schemas.microsoft.com/office/drawing/2014/main" id="{4122940F-EFEE-46D6-952F-774354D974AB}"/>
              </a:ext>
            </a:extLst>
          </p:cNvPr>
          <p:cNvSpPr txBox="1"/>
          <p:nvPr/>
        </p:nvSpPr>
        <p:spPr>
          <a:xfrm>
            <a:off x="4914313" y="4130361"/>
            <a:ext cx="2363373"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under</a:t>
            </a:r>
          </a:p>
        </p:txBody>
      </p:sp>
      <p:sp>
        <p:nvSpPr>
          <p:cNvPr id="7" name="TextBox 6">
            <a:extLst>
              <a:ext uri="{FF2B5EF4-FFF2-40B4-BE49-F238E27FC236}">
                <a16:creationId xmlns:a16="http://schemas.microsoft.com/office/drawing/2014/main" id="{72A7BC2F-60E1-4CD9-94B6-B3436371D7B3}"/>
              </a:ext>
            </a:extLst>
          </p:cNvPr>
          <p:cNvSpPr txBox="1"/>
          <p:nvPr/>
        </p:nvSpPr>
        <p:spPr>
          <a:xfrm>
            <a:off x="4914313" y="2728525"/>
            <a:ext cx="2236763"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on top</a:t>
            </a:r>
          </a:p>
        </p:txBody>
      </p:sp>
      <p:sp>
        <p:nvSpPr>
          <p:cNvPr id="8" name="TextBox 7">
            <a:extLst>
              <a:ext uri="{FF2B5EF4-FFF2-40B4-BE49-F238E27FC236}">
                <a16:creationId xmlns:a16="http://schemas.microsoft.com/office/drawing/2014/main" id="{FB6935AD-3EBF-453F-8D9C-460E831AA69E}"/>
              </a:ext>
            </a:extLst>
          </p:cNvPr>
          <p:cNvSpPr txBox="1"/>
          <p:nvPr/>
        </p:nvSpPr>
        <p:spPr>
          <a:xfrm>
            <a:off x="8630345" y="4870148"/>
            <a:ext cx="2572044"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in front</a:t>
            </a:r>
          </a:p>
        </p:txBody>
      </p:sp>
      <p:sp>
        <p:nvSpPr>
          <p:cNvPr id="9" name="TextBox 8">
            <a:extLst>
              <a:ext uri="{FF2B5EF4-FFF2-40B4-BE49-F238E27FC236}">
                <a16:creationId xmlns:a16="http://schemas.microsoft.com/office/drawing/2014/main" id="{76AFBF2B-43CF-49DB-8466-27AA23BE52D5}"/>
              </a:ext>
            </a:extLst>
          </p:cNvPr>
          <p:cNvSpPr txBox="1"/>
          <p:nvPr/>
        </p:nvSpPr>
        <p:spPr>
          <a:xfrm>
            <a:off x="8614119" y="2627607"/>
            <a:ext cx="2363373"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behind</a:t>
            </a:r>
          </a:p>
        </p:txBody>
      </p:sp>
      <p:sp>
        <p:nvSpPr>
          <p:cNvPr id="10" name="TextBox 9">
            <a:extLst>
              <a:ext uri="{FF2B5EF4-FFF2-40B4-BE49-F238E27FC236}">
                <a16:creationId xmlns:a16="http://schemas.microsoft.com/office/drawing/2014/main" id="{0A7EA051-5792-433C-8E85-11EB158BA887}"/>
              </a:ext>
            </a:extLst>
          </p:cNvPr>
          <p:cNvSpPr txBox="1"/>
          <p:nvPr/>
        </p:nvSpPr>
        <p:spPr>
          <a:xfrm>
            <a:off x="4851007" y="5401866"/>
            <a:ext cx="2363373" cy="707886"/>
          </a:xfrm>
          <a:prstGeom prst="rect">
            <a:avLst/>
          </a:prstGeom>
          <a:solidFill>
            <a:schemeClr val="accent1">
              <a:lumMod val="60000"/>
              <a:lumOff val="40000"/>
            </a:schemeClr>
          </a:solidFill>
        </p:spPr>
        <p:txBody>
          <a:bodyPr wrap="square" rtlCol="0">
            <a:spAutoFit/>
          </a:bodyPr>
          <a:lstStyle/>
          <a:p>
            <a:r>
              <a:rPr lang="en-GB" sz="4000" dirty="0">
                <a:latin typeface="Letterjoin-Air Plus 40" panose="02000805000000020003" pitchFamily="50" charset="0"/>
              </a:rPr>
              <a:t>below</a:t>
            </a:r>
          </a:p>
        </p:txBody>
      </p:sp>
    </p:spTree>
    <p:extLst>
      <p:ext uri="{BB962C8B-B14F-4D97-AF65-F5344CB8AC3E}">
        <p14:creationId xmlns:p14="http://schemas.microsoft.com/office/powerpoint/2010/main" val="1458101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773980" y="1295400"/>
            <a:ext cx="3827517" cy="1600200"/>
          </a:xfrm>
        </p:spPr>
        <p:txBody>
          <a:bodyPr/>
          <a:lstStyle/>
          <a:p>
            <a:r>
              <a:rPr lang="en-GB" dirty="0"/>
              <a:t>Wednesday 23rd April</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08701" y="425941"/>
            <a:ext cx="5928344" cy="3872813"/>
          </a:xfrm>
        </p:spPr>
        <p:txBody>
          <a:bodyPr>
            <a:normAutofit/>
          </a:bodyPr>
          <a:lstStyle/>
          <a:p>
            <a:pPr algn="ctr"/>
            <a:r>
              <a:rPr lang="en-GB" b="1" dirty="0">
                <a:latin typeface="Lucida Handwriting" panose="03010101010101010101" pitchFamily="66" charset="0"/>
              </a:rPr>
              <a:t>Story Talk – Which way? </a:t>
            </a:r>
          </a:p>
          <a:p>
            <a:pPr algn="ctr"/>
            <a:r>
              <a:rPr lang="en-GB" b="1" dirty="0">
                <a:latin typeface="Lucida Handwriting" panose="03010101010101010101" pitchFamily="66" charset="0"/>
              </a:rPr>
              <a:t>Using language for direction</a:t>
            </a:r>
          </a:p>
          <a:p>
            <a:r>
              <a:rPr lang="en-GB" dirty="0">
                <a:latin typeface="Comic Sans MS" panose="030F0702030302020204" pitchFamily="66" charset="0"/>
              </a:rPr>
              <a:t>Have a  look at the map that the robbers drew when they were planning to steal the fine prize cow and listen again to the story to hear how the robbers describe their route when they whisper their plan. Which words did they use?</a:t>
            </a:r>
          </a:p>
          <a:p>
            <a:endParaRPr lang="en-GB" dirty="0">
              <a:latin typeface="Comic Sans MS" panose="030F0702030302020204" pitchFamily="66" charset="0"/>
            </a:endParaRPr>
          </a:p>
          <a:p>
            <a:pPr algn="ctr"/>
            <a:br>
              <a:rPr lang="en-GB" dirty="0"/>
            </a:br>
            <a:endParaRPr lang="en-GB" sz="2000"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p:txBody>
          <a:bodyPr/>
          <a:lstStyle/>
          <a:p>
            <a:pPr algn="ctr"/>
            <a:r>
              <a:rPr lang="en-GB" dirty="0">
                <a:latin typeface="Lucida Handwriting" panose="03010101010101010101" pitchFamily="66" charset="0"/>
              </a:rPr>
              <a:t>The Robbers’ Map</a:t>
            </a:r>
          </a:p>
        </p:txBody>
      </p:sp>
      <p:pic>
        <p:nvPicPr>
          <p:cNvPr id="14" name="Picture 2" descr="Wonderful Writing! | Woodlands Primary and Nursery School">
            <a:extLst>
              <a:ext uri="{FF2B5EF4-FFF2-40B4-BE49-F238E27FC236}">
                <a16:creationId xmlns:a16="http://schemas.microsoft.com/office/drawing/2014/main" id="{7E642B25-F2AF-4BD5-BDA4-11B6823E23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466" y="3681433"/>
            <a:ext cx="3174133" cy="21122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8708D7F-6018-4E80-A820-5BCAAE712569}"/>
              </a:ext>
            </a:extLst>
          </p:cNvPr>
          <p:cNvPicPr>
            <a:picLocks noChangeAspect="1"/>
          </p:cNvPicPr>
          <p:nvPr/>
        </p:nvPicPr>
        <p:blipFill rotWithShape="1">
          <a:blip r:embed="rId3"/>
          <a:srcRect l="7615" t="25219" r="36423" b="22653"/>
          <a:stretch/>
        </p:blipFill>
        <p:spPr>
          <a:xfrm>
            <a:off x="5290838" y="3043050"/>
            <a:ext cx="6471139" cy="3389009"/>
          </a:xfrm>
          <a:prstGeom prst="rect">
            <a:avLst/>
          </a:prstGeom>
        </p:spPr>
      </p:pic>
    </p:spTree>
    <p:extLst>
      <p:ext uri="{BB962C8B-B14F-4D97-AF65-F5344CB8AC3E}">
        <p14:creationId xmlns:p14="http://schemas.microsoft.com/office/powerpoint/2010/main" val="2937813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Wonderful Writing! | Woodlands Primary and Nursery School">
            <a:extLst>
              <a:ext uri="{FF2B5EF4-FFF2-40B4-BE49-F238E27FC236}">
                <a16:creationId xmlns:a16="http://schemas.microsoft.com/office/drawing/2014/main" id="{FB209871-4FB7-4F01-AFB9-E0411B6DB0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083" y="536324"/>
            <a:ext cx="8693834" cy="5785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73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ching younger children about maps | OS GetOutside">
            <a:extLst>
              <a:ext uri="{FF2B5EF4-FFF2-40B4-BE49-F238E27FC236}">
                <a16:creationId xmlns:a16="http://schemas.microsoft.com/office/drawing/2014/main" id="{91C0CB6F-D78E-4626-A527-D5811D247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08225">
            <a:off x="744316" y="453665"/>
            <a:ext cx="3245883" cy="2276963"/>
          </a:xfrm>
          <a:prstGeom prst="rect">
            <a:avLst/>
          </a:prstGeom>
          <a:noFill/>
          <a:ln w="53975">
            <a:solidFill>
              <a:schemeClr val="tx1"/>
            </a:solidFill>
          </a:ln>
          <a:extLst>
            <a:ext uri="{909E8E84-426E-40DD-AFC4-6F175D3DCCD1}">
              <a14:hiddenFill xmlns:a14="http://schemas.microsoft.com/office/drawing/2010/main">
                <a:solidFill>
                  <a:srgbClr val="FFFFFF"/>
                </a:solidFill>
              </a14:hiddenFill>
            </a:ext>
          </a:extLst>
        </p:spPr>
      </p:pic>
      <p:pic>
        <p:nvPicPr>
          <p:cNvPr id="4" name="Picture 4" descr="Teach your child how to read a paper map | TreeHugger">
            <a:extLst>
              <a:ext uri="{FF2B5EF4-FFF2-40B4-BE49-F238E27FC236}">
                <a16:creationId xmlns:a16="http://schemas.microsoft.com/office/drawing/2014/main" id="{33B76F59-D6A3-467C-B1ED-BEE79B8D27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7759" y="4675911"/>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4244523" y="761855"/>
            <a:ext cx="6610472" cy="1151201"/>
          </a:xfrm>
        </p:spPr>
        <p:txBody>
          <a:bodyPr>
            <a:normAutofit fontScale="90000"/>
          </a:bodyPr>
          <a:lstStyle/>
          <a:p>
            <a:r>
              <a:rPr lang="en-GB" sz="2800" dirty="0">
                <a:latin typeface="Lucida Handwriting" panose="03010101010101010101" pitchFamily="66" charset="0"/>
              </a:rPr>
              <a:t>Can you draw a map or plan of your garden or one of the rooms in your home?</a:t>
            </a:r>
          </a:p>
        </p:txBody>
      </p:sp>
      <p:sp>
        <p:nvSpPr>
          <p:cNvPr id="12" name="TextBox 11">
            <a:extLst>
              <a:ext uri="{FF2B5EF4-FFF2-40B4-BE49-F238E27FC236}">
                <a16:creationId xmlns:a16="http://schemas.microsoft.com/office/drawing/2014/main" id="{A732C4D4-2070-4327-983D-6EEF22DB6468}"/>
              </a:ext>
            </a:extLst>
          </p:cNvPr>
          <p:cNvSpPr txBox="1"/>
          <p:nvPr/>
        </p:nvSpPr>
        <p:spPr>
          <a:xfrm>
            <a:off x="315929" y="3189487"/>
            <a:ext cx="4341157" cy="3416320"/>
          </a:xfrm>
          <a:prstGeom prst="rect">
            <a:avLst/>
          </a:prstGeom>
          <a:noFill/>
        </p:spPr>
        <p:txBody>
          <a:bodyPr wrap="square" rtlCol="0">
            <a:spAutoFit/>
          </a:bodyPr>
          <a:lstStyle/>
          <a:p>
            <a:r>
              <a:rPr lang="en-GB" b="1" dirty="0">
                <a:latin typeface="Comic Sans MS" panose="030F0702030302020204" pitchFamily="66" charset="0"/>
              </a:rPr>
              <a:t>Play Hide the Fine Prize Cow</a:t>
            </a:r>
            <a:r>
              <a:rPr lang="en-GB" dirty="0">
                <a:latin typeface="Comic Sans MS" panose="030F0702030302020204" pitchFamily="66" charset="0"/>
              </a:rPr>
              <a:t>.</a:t>
            </a:r>
          </a:p>
          <a:p>
            <a:r>
              <a:rPr lang="en-GB" dirty="0">
                <a:latin typeface="Comic Sans MS" panose="030F0702030302020204" pitchFamily="66" charset="0"/>
              </a:rPr>
              <a:t>Take it in turns to hide a toy animal or one of your pictures from yesterday.</a:t>
            </a:r>
          </a:p>
          <a:p>
            <a:endParaRPr lang="en-GB" dirty="0">
              <a:latin typeface="Comic Sans MS" panose="030F0702030302020204" pitchFamily="66" charset="0"/>
            </a:endParaRPr>
          </a:p>
          <a:p>
            <a:r>
              <a:rPr lang="en-GB" dirty="0">
                <a:latin typeface="Comic Sans MS" panose="030F0702030302020204" pitchFamily="66" charset="0"/>
              </a:rPr>
              <a:t> Put a sticker or cross on your map to show where it is hidden.</a:t>
            </a:r>
          </a:p>
          <a:p>
            <a:endParaRPr lang="en-GB" dirty="0">
              <a:latin typeface="Comic Sans MS" panose="030F0702030302020204" pitchFamily="66" charset="0"/>
            </a:endParaRPr>
          </a:p>
          <a:p>
            <a:r>
              <a:rPr lang="en-GB" dirty="0">
                <a:latin typeface="Comic Sans MS" panose="030F0702030302020204" pitchFamily="66" charset="0"/>
              </a:rPr>
              <a:t>Then give directions to guide each other to the fine prize cow. You will probably have to model this first.</a:t>
            </a:r>
          </a:p>
          <a:p>
            <a:endParaRPr lang="en-GB" dirty="0">
              <a:latin typeface="Comic Sans MS" panose="030F0702030302020204" pitchFamily="66" charset="0"/>
            </a:endParaRPr>
          </a:p>
          <a:p>
            <a:endParaRPr lang="en-GB" dirty="0">
              <a:latin typeface="Comic Sans MS" panose="030F0702030302020204" pitchFamily="66" charset="0"/>
            </a:endParaRPr>
          </a:p>
        </p:txBody>
      </p:sp>
      <p:sp>
        <p:nvSpPr>
          <p:cNvPr id="13" name="Speech Bubble: Oval 12">
            <a:extLst>
              <a:ext uri="{FF2B5EF4-FFF2-40B4-BE49-F238E27FC236}">
                <a16:creationId xmlns:a16="http://schemas.microsoft.com/office/drawing/2014/main" id="{4BE737F8-AD47-41F5-BA24-B2942D22D098}"/>
              </a:ext>
            </a:extLst>
          </p:cNvPr>
          <p:cNvSpPr/>
          <p:nvPr/>
        </p:nvSpPr>
        <p:spPr>
          <a:xfrm>
            <a:off x="4227928" y="5323379"/>
            <a:ext cx="2160027" cy="1349005"/>
          </a:xfrm>
          <a:prstGeom prst="wedgeEllipseCallout">
            <a:avLst>
              <a:gd name="adj1" fmla="val 114399"/>
              <a:gd name="adj2" fmla="val -34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Go forwards then turn past the sofa.</a:t>
            </a:r>
          </a:p>
        </p:txBody>
      </p:sp>
      <p:sp>
        <p:nvSpPr>
          <p:cNvPr id="17" name="Speech Bubble: Oval 16">
            <a:extLst>
              <a:ext uri="{FF2B5EF4-FFF2-40B4-BE49-F238E27FC236}">
                <a16:creationId xmlns:a16="http://schemas.microsoft.com/office/drawing/2014/main" id="{01C3E489-E35F-49A0-96DD-D1C11429A80B}"/>
              </a:ext>
            </a:extLst>
          </p:cNvPr>
          <p:cNvSpPr/>
          <p:nvPr/>
        </p:nvSpPr>
        <p:spPr>
          <a:xfrm>
            <a:off x="4787496" y="2980002"/>
            <a:ext cx="2428537" cy="1524855"/>
          </a:xfrm>
          <a:prstGeom prst="wedgeEllipseCallout">
            <a:avLst>
              <a:gd name="adj1" fmla="val 70764"/>
              <a:gd name="adj2" fmla="val 820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Go through the gap between the chair and the table</a:t>
            </a:r>
          </a:p>
        </p:txBody>
      </p:sp>
      <p:sp>
        <p:nvSpPr>
          <p:cNvPr id="19" name="Speech Bubble: Oval 18">
            <a:extLst>
              <a:ext uri="{FF2B5EF4-FFF2-40B4-BE49-F238E27FC236}">
                <a16:creationId xmlns:a16="http://schemas.microsoft.com/office/drawing/2014/main" id="{05363523-0E95-4970-A7A6-449CE4EC21AF}"/>
              </a:ext>
            </a:extLst>
          </p:cNvPr>
          <p:cNvSpPr/>
          <p:nvPr/>
        </p:nvSpPr>
        <p:spPr>
          <a:xfrm>
            <a:off x="7567107" y="2349335"/>
            <a:ext cx="2160027" cy="1349005"/>
          </a:xfrm>
          <a:prstGeom prst="wedgeEllipseCallout">
            <a:avLst>
              <a:gd name="adj1" fmla="val -876"/>
              <a:gd name="adj2" fmla="val 1185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Go backwards, you have gone too far!</a:t>
            </a:r>
          </a:p>
        </p:txBody>
      </p:sp>
      <p:sp>
        <p:nvSpPr>
          <p:cNvPr id="20" name="Speech Bubble: Oval 19">
            <a:extLst>
              <a:ext uri="{FF2B5EF4-FFF2-40B4-BE49-F238E27FC236}">
                <a16:creationId xmlns:a16="http://schemas.microsoft.com/office/drawing/2014/main" id="{E69B0D2A-0DAD-4517-AA29-24C68AE681A5}"/>
              </a:ext>
            </a:extLst>
          </p:cNvPr>
          <p:cNvSpPr/>
          <p:nvPr/>
        </p:nvSpPr>
        <p:spPr>
          <a:xfrm>
            <a:off x="9774982" y="3023838"/>
            <a:ext cx="2160027" cy="1349005"/>
          </a:xfrm>
          <a:prstGeom prst="wedgeEllipseCallout">
            <a:avLst>
              <a:gd name="adj1" fmla="val -68609"/>
              <a:gd name="adj2" fmla="val 1185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Go backwards, you have gone too far!</a:t>
            </a:r>
          </a:p>
        </p:txBody>
      </p:sp>
      <p:sp>
        <p:nvSpPr>
          <p:cNvPr id="21" name="Speech Bubble: Oval 20">
            <a:extLst>
              <a:ext uri="{FF2B5EF4-FFF2-40B4-BE49-F238E27FC236}">
                <a16:creationId xmlns:a16="http://schemas.microsoft.com/office/drawing/2014/main" id="{D5C46C4B-2773-4A65-BA30-B3429CCCA962}"/>
              </a:ext>
            </a:extLst>
          </p:cNvPr>
          <p:cNvSpPr/>
          <p:nvPr/>
        </p:nvSpPr>
        <p:spPr>
          <a:xfrm>
            <a:off x="9774982" y="5220627"/>
            <a:ext cx="2160027" cy="1597724"/>
          </a:xfrm>
          <a:prstGeom prst="wedgeEllipseCallout">
            <a:avLst>
              <a:gd name="adj1" fmla="val -75773"/>
              <a:gd name="adj2" fmla="val -176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Well done, you have found the fine prize cow!</a:t>
            </a:r>
          </a:p>
        </p:txBody>
      </p:sp>
    </p:spTree>
    <p:extLst>
      <p:ext uri="{BB962C8B-B14F-4D97-AF65-F5344CB8AC3E}">
        <p14:creationId xmlns:p14="http://schemas.microsoft.com/office/powerpoint/2010/main" val="1010872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D1DA-CF7F-41F7-A38F-83581A74982D}"/>
              </a:ext>
            </a:extLst>
          </p:cNvPr>
          <p:cNvSpPr>
            <a:spLocks noGrp="1"/>
          </p:cNvSpPr>
          <p:nvPr>
            <p:ph type="title"/>
          </p:nvPr>
        </p:nvSpPr>
        <p:spPr>
          <a:xfrm>
            <a:off x="1108237" y="785955"/>
            <a:ext cx="10058400" cy="736283"/>
          </a:xfrm>
        </p:spPr>
        <p:txBody>
          <a:bodyPr>
            <a:normAutofit/>
          </a:bodyPr>
          <a:lstStyle/>
          <a:p>
            <a:r>
              <a:rPr lang="en-GB" sz="3600" dirty="0">
                <a:latin typeface="Lucida Handwriting" panose="03010101010101010101" pitchFamily="66" charset="0"/>
              </a:rPr>
              <a:t>Vocabulary for direction</a:t>
            </a:r>
          </a:p>
        </p:txBody>
      </p:sp>
      <p:sp>
        <p:nvSpPr>
          <p:cNvPr id="4" name="Content Placeholder 3">
            <a:extLst>
              <a:ext uri="{FF2B5EF4-FFF2-40B4-BE49-F238E27FC236}">
                <a16:creationId xmlns:a16="http://schemas.microsoft.com/office/drawing/2014/main" id="{4D22064C-AF84-4B7A-A32B-5D9CA7E68552}"/>
              </a:ext>
            </a:extLst>
          </p:cNvPr>
          <p:cNvSpPr>
            <a:spLocks noGrp="1"/>
          </p:cNvSpPr>
          <p:nvPr>
            <p:ph sz="half" idx="2"/>
          </p:nvPr>
        </p:nvSpPr>
        <p:spPr>
          <a:xfrm>
            <a:off x="953419" y="2622865"/>
            <a:ext cx="6183146" cy="3449179"/>
          </a:xfrm>
        </p:spPr>
        <p:txBody>
          <a:bodyPr/>
          <a:lstStyle/>
          <a:p>
            <a:r>
              <a:rPr lang="en-GB" dirty="0">
                <a:latin typeface="Lucida Handwriting" panose="03010101010101010101" pitchFamily="66" charset="0"/>
              </a:rPr>
              <a:t>This is the vocabulary we would like the children to be confident using and understanding…</a:t>
            </a:r>
            <a:endParaRPr lang="en-GB" dirty="0"/>
          </a:p>
        </p:txBody>
      </p:sp>
      <p:sp>
        <p:nvSpPr>
          <p:cNvPr id="6" name="Content Placeholder 5">
            <a:extLst>
              <a:ext uri="{FF2B5EF4-FFF2-40B4-BE49-F238E27FC236}">
                <a16:creationId xmlns:a16="http://schemas.microsoft.com/office/drawing/2014/main" id="{3CA69313-497B-4F76-B825-AC711E21290F}"/>
              </a:ext>
            </a:extLst>
          </p:cNvPr>
          <p:cNvSpPr>
            <a:spLocks noGrp="1"/>
          </p:cNvSpPr>
          <p:nvPr>
            <p:ph sz="quarter" idx="4"/>
          </p:nvPr>
        </p:nvSpPr>
        <p:spPr>
          <a:xfrm>
            <a:off x="7551173" y="2572769"/>
            <a:ext cx="3615463" cy="3397093"/>
          </a:xfrm>
        </p:spPr>
        <p:txBody>
          <a:bodyPr/>
          <a:lstStyle/>
          <a:p>
            <a:r>
              <a:rPr lang="en-GB" dirty="0">
                <a:latin typeface="Lucida Handwriting" panose="03010101010101010101" pitchFamily="66" charset="0"/>
              </a:rPr>
              <a:t>This is the additional super vocabulary from the story that would be brilliant for the children to learn and use…</a:t>
            </a:r>
            <a:endParaRPr lang="en-GB" dirty="0"/>
          </a:p>
        </p:txBody>
      </p:sp>
      <p:sp>
        <p:nvSpPr>
          <p:cNvPr id="8" name="TextBox 7">
            <a:extLst>
              <a:ext uri="{FF2B5EF4-FFF2-40B4-BE49-F238E27FC236}">
                <a16:creationId xmlns:a16="http://schemas.microsoft.com/office/drawing/2014/main" id="{EB30A934-8776-44C8-ABCB-92791151853C}"/>
              </a:ext>
            </a:extLst>
          </p:cNvPr>
          <p:cNvSpPr txBox="1"/>
          <p:nvPr/>
        </p:nvSpPr>
        <p:spPr>
          <a:xfrm>
            <a:off x="4390881" y="3852749"/>
            <a:ext cx="2096854" cy="707886"/>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forwards</a:t>
            </a:r>
            <a:r>
              <a:rPr lang="en-GB" sz="4000" dirty="0">
                <a:latin typeface="Letterjoin-Air Plus 40" panose="02000805000000020003" pitchFamily="50" charset="0"/>
              </a:rPr>
              <a:t> </a:t>
            </a:r>
          </a:p>
        </p:txBody>
      </p:sp>
      <p:sp>
        <p:nvSpPr>
          <p:cNvPr id="9" name="TextBox 8">
            <a:extLst>
              <a:ext uri="{FF2B5EF4-FFF2-40B4-BE49-F238E27FC236}">
                <a16:creationId xmlns:a16="http://schemas.microsoft.com/office/drawing/2014/main" id="{AF962495-1F11-448C-B502-550A4E2F21D0}"/>
              </a:ext>
            </a:extLst>
          </p:cNvPr>
          <p:cNvSpPr txBox="1"/>
          <p:nvPr/>
        </p:nvSpPr>
        <p:spPr>
          <a:xfrm>
            <a:off x="1176433" y="4028180"/>
            <a:ext cx="2442963"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backwards</a:t>
            </a:r>
          </a:p>
        </p:txBody>
      </p:sp>
      <p:sp>
        <p:nvSpPr>
          <p:cNvPr id="10" name="TextBox 9">
            <a:extLst>
              <a:ext uri="{FF2B5EF4-FFF2-40B4-BE49-F238E27FC236}">
                <a16:creationId xmlns:a16="http://schemas.microsoft.com/office/drawing/2014/main" id="{AEF1AECB-68B4-4331-9B6B-940289972C8A}"/>
              </a:ext>
            </a:extLst>
          </p:cNvPr>
          <p:cNvSpPr txBox="1"/>
          <p:nvPr/>
        </p:nvSpPr>
        <p:spPr>
          <a:xfrm>
            <a:off x="1176434" y="4759500"/>
            <a:ext cx="1222210"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turn</a:t>
            </a:r>
          </a:p>
        </p:txBody>
      </p:sp>
      <p:sp>
        <p:nvSpPr>
          <p:cNvPr id="11" name="TextBox 10">
            <a:extLst>
              <a:ext uri="{FF2B5EF4-FFF2-40B4-BE49-F238E27FC236}">
                <a16:creationId xmlns:a16="http://schemas.microsoft.com/office/drawing/2014/main" id="{BFACCE45-4052-40CC-882C-6437A42DE0A7}"/>
              </a:ext>
            </a:extLst>
          </p:cNvPr>
          <p:cNvSpPr txBox="1"/>
          <p:nvPr/>
        </p:nvSpPr>
        <p:spPr>
          <a:xfrm>
            <a:off x="1176434" y="5446643"/>
            <a:ext cx="1222210"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over</a:t>
            </a:r>
          </a:p>
        </p:txBody>
      </p:sp>
      <p:sp>
        <p:nvSpPr>
          <p:cNvPr id="12" name="TextBox 11">
            <a:extLst>
              <a:ext uri="{FF2B5EF4-FFF2-40B4-BE49-F238E27FC236}">
                <a16:creationId xmlns:a16="http://schemas.microsoft.com/office/drawing/2014/main" id="{A4A8B4A4-B319-486C-9775-A8F06AD9D5DD}"/>
              </a:ext>
            </a:extLst>
          </p:cNvPr>
          <p:cNvSpPr txBox="1"/>
          <p:nvPr/>
        </p:nvSpPr>
        <p:spPr>
          <a:xfrm>
            <a:off x="2627547" y="5446643"/>
            <a:ext cx="1772176"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around</a:t>
            </a:r>
          </a:p>
        </p:txBody>
      </p:sp>
      <p:sp>
        <p:nvSpPr>
          <p:cNvPr id="13" name="TextBox 12">
            <a:extLst>
              <a:ext uri="{FF2B5EF4-FFF2-40B4-BE49-F238E27FC236}">
                <a16:creationId xmlns:a16="http://schemas.microsoft.com/office/drawing/2014/main" id="{20F7C114-F0DB-4BC2-A176-7E58B632301D}"/>
              </a:ext>
            </a:extLst>
          </p:cNvPr>
          <p:cNvSpPr txBox="1"/>
          <p:nvPr/>
        </p:nvSpPr>
        <p:spPr>
          <a:xfrm>
            <a:off x="2662182" y="4757005"/>
            <a:ext cx="1222210"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past</a:t>
            </a:r>
          </a:p>
        </p:txBody>
      </p:sp>
      <p:sp>
        <p:nvSpPr>
          <p:cNvPr id="14" name="TextBox 13">
            <a:extLst>
              <a:ext uri="{FF2B5EF4-FFF2-40B4-BE49-F238E27FC236}">
                <a16:creationId xmlns:a16="http://schemas.microsoft.com/office/drawing/2014/main" id="{EA5F4E19-4221-4E14-8E24-34F9A4ECDBCB}"/>
              </a:ext>
            </a:extLst>
          </p:cNvPr>
          <p:cNvSpPr txBox="1"/>
          <p:nvPr/>
        </p:nvSpPr>
        <p:spPr>
          <a:xfrm>
            <a:off x="7830498" y="4960370"/>
            <a:ext cx="1222210"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left</a:t>
            </a:r>
          </a:p>
        </p:txBody>
      </p:sp>
      <p:sp>
        <p:nvSpPr>
          <p:cNvPr id="15" name="TextBox 14">
            <a:extLst>
              <a:ext uri="{FF2B5EF4-FFF2-40B4-BE49-F238E27FC236}">
                <a16:creationId xmlns:a16="http://schemas.microsoft.com/office/drawing/2014/main" id="{247E732D-218E-4920-BEB8-29D9E08DE56F}"/>
              </a:ext>
            </a:extLst>
          </p:cNvPr>
          <p:cNvSpPr txBox="1"/>
          <p:nvPr/>
        </p:nvSpPr>
        <p:spPr>
          <a:xfrm>
            <a:off x="9529818" y="4910273"/>
            <a:ext cx="1222210"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right</a:t>
            </a:r>
          </a:p>
        </p:txBody>
      </p:sp>
      <p:sp>
        <p:nvSpPr>
          <p:cNvPr id="16" name="TextBox 15">
            <a:extLst>
              <a:ext uri="{FF2B5EF4-FFF2-40B4-BE49-F238E27FC236}">
                <a16:creationId xmlns:a16="http://schemas.microsoft.com/office/drawing/2014/main" id="{5B3DCBF1-5926-42AB-8B6B-F87A0B97FD2E}"/>
              </a:ext>
            </a:extLst>
          </p:cNvPr>
          <p:cNvSpPr txBox="1"/>
          <p:nvPr/>
        </p:nvSpPr>
        <p:spPr>
          <a:xfrm>
            <a:off x="4478498" y="4757005"/>
            <a:ext cx="1955342" cy="523220"/>
          </a:xfrm>
          <a:prstGeom prst="rect">
            <a:avLst/>
          </a:prstGeom>
          <a:solidFill>
            <a:schemeClr val="accent1">
              <a:lumMod val="60000"/>
              <a:lumOff val="40000"/>
            </a:schemeClr>
          </a:solidFill>
        </p:spPr>
        <p:txBody>
          <a:bodyPr wrap="square" rtlCol="0">
            <a:spAutoFit/>
          </a:bodyPr>
          <a:lstStyle/>
          <a:p>
            <a:r>
              <a:rPr lang="en-GB" sz="2800" dirty="0">
                <a:latin typeface="Letterjoin-Air Plus 40" panose="02000805000000020003" pitchFamily="50" charset="0"/>
              </a:rPr>
              <a:t>through</a:t>
            </a:r>
          </a:p>
        </p:txBody>
      </p:sp>
    </p:spTree>
    <p:extLst>
      <p:ext uri="{BB962C8B-B14F-4D97-AF65-F5344CB8AC3E}">
        <p14:creationId xmlns:p14="http://schemas.microsoft.com/office/powerpoint/2010/main" val="186374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560850" y="1295400"/>
            <a:ext cx="4111672" cy="1600200"/>
          </a:xfrm>
        </p:spPr>
        <p:txBody>
          <a:bodyPr/>
          <a:lstStyle/>
          <a:p>
            <a:pPr algn="ctr"/>
            <a:r>
              <a:rPr lang="en-GB" dirty="0"/>
              <a:t>Thursday 24th April</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56174" y="575367"/>
            <a:ext cx="6575429" cy="5866796"/>
          </a:xfrm>
        </p:spPr>
        <p:txBody>
          <a:bodyPr>
            <a:normAutofit/>
          </a:bodyPr>
          <a:lstStyle/>
          <a:p>
            <a:pPr marL="0" indent="0" algn="ctr">
              <a:buNone/>
            </a:pPr>
            <a:r>
              <a:rPr lang="en-GB" sz="3600" b="1" dirty="0">
                <a:latin typeface="Lucida Handwriting" panose="03010101010101010101" pitchFamily="66" charset="0"/>
              </a:rPr>
              <a:t>Careful counting, number recognition and addition.</a:t>
            </a:r>
          </a:p>
          <a:p>
            <a:r>
              <a:rPr lang="en-GB" dirty="0">
                <a:latin typeface="Comic Sans MS" panose="030F0702030302020204" pitchFamily="66" charset="0"/>
              </a:rPr>
              <a:t> </a:t>
            </a:r>
          </a:p>
          <a:p>
            <a:pPr marL="0" indent="0">
              <a:buNone/>
            </a:pPr>
            <a:r>
              <a:rPr lang="en-GB" dirty="0">
                <a:latin typeface="Comic Sans MS" panose="030F0702030302020204" pitchFamily="66" charset="0"/>
              </a:rPr>
              <a:t>Have a look at the picture of the ladybird. What can you see?</a:t>
            </a:r>
          </a:p>
          <a:p>
            <a:pPr marL="0" indent="0">
              <a:buNone/>
            </a:pPr>
            <a:r>
              <a:rPr lang="en-GB" i="1" dirty="0">
                <a:latin typeface="Comic Sans MS" panose="030F0702030302020204" pitchFamily="66" charset="0"/>
              </a:rPr>
              <a:t>How many legs has it got?</a:t>
            </a:r>
          </a:p>
          <a:p>
            <a:pPr marL="0" indent="0">
              <a:buNone/>
            </a:pPr>
            <a:r>
              <a:rPr lang="en-GB" i="1" dirty="0">
                <a:latin typeface="Comic Sans MS" panose="030F0702030302020204" pitchFamily="66" charset="0"/>
              </a:rPr>
              <a:t>How many antennae?</a:t>
            </a:r>
          </a:p>
          <a:p>
            <a:pPr marL="0" indent="0">
              <a:buNone/>
            </a:pPr>
            <a:r>
              <a:rPr lang="en-GB" i="1" dirty="0">
                <a:latin typeface="Comic Sans MS" panose="030F0702030302020204" pitchFamily="66" charset="0"/>
              </a:rPr>
              <a:t>How many wings?</a:t>
            </a:r>
          </a:p>
          <a:p>
            <a:endParaRPr lang="en-GB" dirty="0">
              <a:latin typeface="Comic Sans MS" panose="030F0702030302020204" pitchFamily="66" charset="0"/>
            </a:endParaRPr>
          </a:p>
          <a:p>
            <a:pPr algn="ctr"/>
            <a:br>
              <a:rPr lang="en-GB" dirty="0"/>
            </a:br>
            <a:endParaRPr lang="en-GB" sz="2000"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p:txBody>
          <a:bodyPr/>
          <a:lstStyle/>
          <a:p>
            <a:pPr algn="ctr"/>
            <a:r>
              <a:rPr lang="en-GB" dirty="0">
                <a:latin typeface="Lucida Handwriting" panose="03010101010101010101" pitchFamily="66" charset="0"/>
              </a:rPr>
              <a:t>The Ladybird</a:t>
            </a:r>
          </a:p>
        </p:txBody>
      </p:sp>
      <p:pic>
        <p:nvPicPr>
          <p:cNvPr id="8" name="Picture 2" descr="Image result for what the ladybird heard characters">
            <a:extLst>
              <a:ext uri="{FF2B5EF4-FFF2-40B4-BE49-F238E27FC236}">
                <a16:creationId xmlns:a16="http://schemas.microsoft.com/office/drawing/2014/main" id="{120C9DB7-4BB7-48F9-B793-7540C06AFF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83" t="44850" r="19176"/>
          <a:stretch/>
        </p:blipFill>
        <p:spPr bwMode="auto">
          <a:xfrm>
            <a:off x="1220107" y="3847282"/>
            <a:ext cx="2793158" cy="217759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acts About Ladybirds | What Are Ladybirds? | DK Find Out">
            <a:extLst>
              <a:ext uri="{FF2B5EF4-FFF2-40B4-BE49-F238E27FC236}">
                <a16:creationId xmlns:a16="http://schemas.microsoft.com/office/drawing/2014/main" id="{7079BA4E-FA61-40E2-B3B3-0927EF01AD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30" r="14246" b="19721"/>
          <a:stretch/>
        </p:blipFill>
        <p:spPr bwMode="auto">
          <a:xfrm>
            <a:off x="8113583" y="2521418"/>
            <a:ext cx="3517568" cy="3920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69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198E-2441-4086-9796-2288CBF77332}"/>
              </a:ext>
            </a:extLst>
          </p:cNvPr>
          <p:cNvSpPr>
            <a:spLocks noGrp="1"/>
          </p:cNvSpPr>
          <p:nvPr>
            <p:ph type="title"/>
          </p:nvPr>
        </p:nvSpPr>
        <p:spPr>
          <a:xfrm>
            <a:off x="542258" y="744795"/>
            <a:ext cx="10620198" cy="1151201"/>
          </a:xfrm>
        </p:spPr>
        <p:txBody>
          <a:bodyPr>
            <a:normAutofit/>
          </a:bodyPr>
          <a:lstStyle/>
          <a:p>
            <a:pPr algn="ctr"/>
            <a:r>
              <a:rPr lang="en-GB" sz="2800" dirty="0">
                <a:latin typeface="Lucida Handwriting" panose="03010101010101010101" pitchFamily="66" charset="0"/>
              </a:rPr>
              <a:t>Play Draw a Ladybird with your family. </a:t>
            </a:r>
            <a:br>
              <a:rPr lang="en-GB" sz="2800" dirty="0">
                <a:latin typeface="Lucida Handwriting" panose="03010101010101010101" pitchFamily="66" charset="0"/>
              </a:rPr>
            </a:br>
            <a:r>
              <a:rPr lang="en-GB" sz="2800" dirty="0">
                <a:latin typeface="Lucida Handwriting" panose="03010101010101010101" pitchFamily="66" charset="0"/>
              </a:rPr>
              <a:t>This is based on the old game Beetle Drive. </a:t>
            </a:r>
          </a:p>
        </p:txBody>
      </p:sp>
      <p:sp>
        <p:nvSpPr>
          <p:cNvPr id="5" name="Rectangle 4">
            <a:extLst>
              <a:ext uri="{FF2B5EF4-FFF2-40B4-BE49-F238E27FC236}">
                <a16:creationId xmlns:a16="http://schemas.microsoft.com/office/drawing/2014/main" id="{60E350EE-40EC-4710-A48C-26A0FF3D85EC}"/>
              </a:ext>
            </a:extLst>
          </p:cNvPr>
          <p:cNvSpPr/>
          <p:nvPr/>
        </p:nvSpPr>
        <p:spPr>
          <a:xfrm>
            <a:off x="294968" y="2551837"/>
            <a:ext cx="10867488" cy="3539430"/>
          </a:xfrm>
          <a:prstGeom prst="rect">
            <a:avLst/>
          </a:prstGeom>
        </p:spPr>
        <p:txBody>
          <a:bodyPr wrap="square">
            <a:spAutoFit/>
          </a:bodyPr>
          <a:lstStyle/>
          <a:p>
            <a:r>
              <a:rPr lang="en-GB" sz="2800" dirty="0">
                <a:latin typeface="Lucida Handwriting" panose="03010101010101010101" pitchFamily="66" charset="0"/>
              </a:rPr>
              <a:t>You will need;</a:t>
            </a:r>
          </a:p>
          <a:p>
            <a:pPr marL="285750" indent="-285750">
              <a:buFont typeface="Arial" panose="020B0604020202020204" pitchFamily="34" charset="0"/>
              <a:buChar char="•"/>
            </a:pPr>
            <a:r>
              <a:rPr lang="en-GB" sz="2800" dirty="0">
                <a:latin typeface="Lucida Handwriting" panose="03010101010101010101" pitchFamily="66" charset="0"/>
              </a:rPr>
              <a:t> a line drawing of a ladybird       </a:t>
            </a:r>
          </a:p>
          <a:p>
            <a:pPr marL="285750" indent="-285750">
              <a:buFont typeface="Arial" panose="020B0604020202020204" pitchFamily="34" charset="0"/>
              <a:buChar char="•"/>
            </a:pPr>
            <a:endParaRPr lang="en-GB" sz="2800" dirty="0">
              <a:latin typeface="Lucida Handwriting" panose="03010101010101010101" pitchFamily="66" charset="0"/>
            </a:endParaRPr>
          </a:p>
          <a:p>
            <a:pPr marL="285750" indent="-285750">
              <a:buFont typeface="Arial" panose="020B0604020202020204" pitchFamily="34" charset="0"/>
              <a:buChar char="•"/>
            </a:pPr>
            <a:endParaRPr lang="en-GB" sz="2800" dirty="0">
              <a:latin typeface="Lucida Handwriting" panose="03010101010101010101" pitchFamily="66" charset="0"/>
            </a:endParaRPr>
          </a:p>
          <a:p>
            <a:pPr marL="285750" indent="-285750">
              <a:buFont typeface="Arial" panose="020B0604020202020204" pitchFamily="34" charset="0"/>
              <a:buChar char="•"/>
            </a:pPr>
            <a:r>
              <a:rPr lang="en-GB" sz="2800" dirty="0">
                <a:latin typeface="Lucida Handwriting" panose="03010101010101010101" pitchFamily="66" charset="0"/>
              </a:rPr>
              <a:t>a die,</a:t>
            </a:r>
          </a:p>
          <a:p>
            <a:pPr marL="285750" indent="-285750">
              <a:buFont typeface="Arial" panose="020B0604020202020204" pitchFamily="34" charset="0"/>
              <a:buChar char="•"/>
            </a:pPr>
            <a:endParaRPr lang="en-GB" sz="2800" dirty="0">
              <a:latin typeface="Lucida Handwriting" panose="03010101010101010101" pitchFamily="66" charset="0"/>
            </a:endParaRPr>
          </a:p>
          <a:p>
            <a:pPr marL="285750" indent="-285750">
              <a:buFont typeface="Arial" panose="020B0604020202020204" pitchFamily="34" charset="0"/>
              <a:buChar char="•"/>
            </a:pPr>
            <a:r>
              <a:rPr lang="en-GB" sz="2800" dirty="0">
                <a:latin typeface="Lucida Handwriting" panose="03010101010101010101" pitchFamily="66" charset="0"/>
              </a:rPr>
              <a:t>paper and pencils, paints or chalks if you  are outside</a:t>
            </a:r>
            <a:endParaRPr lang="en-GB" sz="2800" dirty="0"/>
          </a:p>
        </p:txBody>
      </p:sp>
      <p:pic>
        <p:nvPicPr>
          <p:cNvPr id="5126" name="Picture 6" descr="Dice icon Royalty Free Vector Image - VectorStock">
            <a:extLst>
              <a:ext uri="{FF2B5EF4-FFF2-40B4-BE49-F238E27FC236}">
                <a16:creationId xmlns:a16="http://schemas.microsoft.com/office/drawing/2014/main" id="{11A13813-17EA-4EB6-ADCD-AB0D6BC6FE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708" t="8160" r="20210" b="25273"/>
          <a:stretch/>
        </p:blipFill>
        <p:spPr bwMode="auto">
          <a:xfrm>
            <a:off x="2733368" y="3466794"/>
            <a:ext cx="1343559" cy="15293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Free Ladybug Drawings, Download Free Clip Art, Free Clip Art on ...">
            <a:extLst>
              <a:ext uri="{FF2B5EF4-FFF2-40B4-BE49-F238E27FC236}">
                <a16:creationId xmlns:a16="http://schemas.microsoft.com/office/drawing/2014/main" id="{F507EB12-DF02-4799-89D2-288947E04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574" y="2471417"/>
            <a:ext cx="1690580" cy="1767425"/>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3C07CC6-623F-43CF-82EC-AC07E6BBA9D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834317" y="4844742"/>
            <a:ext cx="1690580" cy="1678840"/>
          </a:xfrm>
          <a:prstGeom prst="rect">
            <a:avLst/>
          </a:prstGeom>
        </p:spPr>
      </p:pic>
    </p:spTree>
    <p:extLst>
      <p:ext uri="{BB962C8B-B14F-4D97-AF65-F5344CB8AC3E}">
        <p14:creationId xmlns:p14="http://schemas.microsoft.com/office/powerpoint/2010/main" val="2479103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1">
            <a:extLst>
              <a:ext uri="{FF2B5EF4-FFF2-40B4-BE49-F238E27FC236}">
                <a16:creationId xmlns:a16="http://schemas.microsoft.com/office/drawing/2014/main" id="{BAE501F9-9173-40C9-8676-212502EA090C}"/>
              </a:ext>
            </a:extLst>
          </p:cNvPr>
          <p:cNvGrpSpPr>
            <a:grpSpLocks/>
          </p:cNvGrpSpPr>
          <p:nvPr/>
        </p:nvGrpSpPr>
        <p:grpSpPr bwMode="auto">
          <a:xfrm>
            <a:off x="255132" y="2905699"/>
            <a:ext cx="2576513" cy="2682875"/>
            <a:chOff x="0" y="0"/>
            <a:chExt cx="4057" cy="4224"/>
          </a:xfrm>
        </p:grpSpPr>
        <p:pic>
          <p:nvPicPr>
            <p:cNvPr id="6148" name="Picture 4">
              <a:extLst>
                <a:ext uri="{FF2B5EF4-FFF2-40B4-BE49-F238E27FC236}">
                  <a16:creationId xmlns:a16="http://schemas.microsoft.com/office/drawing/2014/main" id="{10D5E227-72BC-4250-981F-2E5275460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00" cy="2820"/>
            </a:xfrm>
            <a:prstGeom prst="rect">
              <a:avLst/>
            </a:prstGeom>
            <a:ln/>
          </p:spPr>
          <p:style>
            <a:lnRef idx="3">
              <a:schemeClr val="lt1"/>
            </a:lnRef>
            <a:fillRef idx="1">
              <a:schemeClr val="dk1"/>
            </a:fillRef>
            <a:effectRef idx="1">
              <a:schemeClr val="dk1"/>
            </a:effectRef>
            <a:fontRef idx="minor">
              <a:schemeClr val="lt1"/>
            </a:fontRef>
          </p:style>
        </p:pic>
        <p:pic>
          <p:nvPicPr>
            <p:cNvPr id="6147" name="Picture 3">
              <a:extLst>
                <a:ext uri="{FF2B5EF4-FFF2-40B4-BE49-F238E27FC236}">
                  <a16:creationId xmlns:a16="http://schemas.microsoft.com/office/drawing/2014/main" id="{C62AE769-81C4-457C-949B-6EB8A93F75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3" y="0"/>
              <a:ext cx="1360" cy="4220"/>
            </a:xfrm>
            <a:prstGeom prst="rect">
              <a:avLst/>
            </a:prstGeom>
            <a:ln/>
          </p:spPr>
          <p:style>
            <a:lnRef idx="3">
              <a:schemeClr val="lt1"/>
            </a:lnRef>
            <a:fillRef idx="1">
              <a:schemeClr val="dk1"/>
            </a:fillRef>
            <a:effectRef idx="1">
              <a:schemeClr val="dk1"/>
            </a:effectRef>
            <a:fontRef idx="minor">
              <a:schemeClr val="lt1"/>
            </a:fontRef>
          </p:style>
        </p:pic>
        <p:pic>
          <p:nvPicPr>
            <p:cNvPr id="6146" name="Picture 2">
              <a:extLst>
                <a:ext uri="{FF2B5EF4-FFF2-40B4-BE49-F238E27FC236}">
                  <a16:creationId xmlns:a16="http://schemas.microsoft.com/office/drawing/2014/main" id="{85B166ED-47F5-44A9-AD79-9B09FFF11F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13"/>
              <a:ext cx="2700" cy="1420"/>
            </a:xfrm>
            <a:prstGeom prst="rect">
              <a:avLst/>
            </a:prstGeom>
            <a:ln/>
          </p:spPr>
          <p:style>
            <a:lnRef idx="3">
              <a:schemeClr val="lt1"/>
            </a:lnRef>
            <a:fillRef idx="1">
              <a:schemeClr val="dk1"/>
            </a:fillRef>
            <a:effectRef idx="1">
              <a:schemeClr val="dk1"/>
            </a:effectRef>
            <a:fontRef idx="minor">
              <a:schemeClr val="lt1"/>
            </a:fontRef>
          </p:style>
        </p:pic>
      </p:grpSp>
      <p:sp>
        <p:nvSpPr>
          <p:cNvPr id="3" name="TextBox 2">
            <a:extLst>
              <a:ext uri="{FF2B5EF4-FFF2-40B4-BE49-F238E27FC236}">
                <a16:creationId xmlns:a16="http://schemas.microsoft.com/office/drawing/2014/main" id="{18B01680-7F43-45E6-8D34-11321B02C9B2}"/>
              </a:ext>
            </a:extLst>
          </p:cNvPr>
          <p:cNvSpPr txBox="1"/>
          <p:nvPr/>
        </p:nvSpPr>
        <p:spPr>
          <a:xfrm>
            <a:off x="2698665" y="4936806"/>
            <a:ext cx="731521" cy="369332"/>
          </a:xfrm>
          <a:prstGeom prst="rect">
            <a:avLst/>
          </a:prstGeom>
          <a:noFill/>
        </p:spPr>
        <p:txBody>
          <a:bodyPr wrap="square" rtlCol="0">
            <a:spAutoFit/>
          </a:bodyPr>
          <a:lstStyle/>
          <a:p>
            <a:r>
              <a:rPr lang="en-GB" dirty="0">
                <a:latin typeface="Comic Sans MS" panose="030F0702030302020204" pitchFamily="66" charset="0"/>
              </a:rPr>
              <a:t>1  leg</a:t>
            </a:r>
          </a:p>
        </p:txBody>
      </p:sp>
      <p:sp>
        <p:nvSpPr>
          <p:cNvPr id="9" name="TextBox 8">
            <a:extLst>
              <a:ext uri="{FF2B5EF4-FFF2-40B4-BE49-F238E27FC236}">
                <a16:creationId xmlns:a16="http://schemas.microsoft.com/office/drawing/2014/main" id="{2428DC0B-95F6-44BD-9D68-FF9FF31DB3AC}"/>
              </a:ext>
            </a:extLst>
          </p:cNvPr>
          <p:cNvSpPr txBox="1"/>
          <p:nvPr/>
        </p:nvSpPr>
        <p:spPr>
          <a:xfrm>
            <a:off x="2698665" y="3224824"/>
            <a:ext cx="1114018" cy="369332"/>
          </a:xfrm>
          <a:prstGeom prst="rect">
            <a:avLst/>
          </a:prstGeom>
          <a:noFill/>
        </p:spPr>
        <p:txBody>
          <a:bodyPr wrap="square" rtlCol="0">
            <a:spAutoFit/>
          </a:bodyPr>
          <a:lstStyle/>
          <a:p>
            <a:r>
              <a:rPr lang="en-GB" dirty="0">
                <a:latin typeface="Comic Sans MS" panose="030F0702030302020204" pitchFamily="66" charset="0"/>
              </a:rPr>
              <a:t>4 eyes</a:t>
            </a:r>
          </a:p>
        </p:txBody>
      </p:sp>
      <p:sp>
        <p:nvSpPr>
          <p:cNvPr id="12" name="TextBox 11">
            <a:extLst>
              <a:ext uri="{FF2B5EF4-FFF2-40B4-BE49-F238E27FC236}">
                <a16:creationId xmlns:a16="http://schemas.microsoft.com/office/drawing/2014/main" id="{09104BD0-764D-4AB0-A286-1615B701ACDE}"/>
              </a:ext>
            </a:extLst>
          </p:cNvPr>
          <p:cNvSpPr txBox="1"/>
          <p:nvPr/>
        </p:nvSpPr>
        <p:spPr>
          <a:xfrm>
            <a:off x="241769" y="2649222"/>
            <a:ext cx="1036645" cy="369332"/>
          </a:xfrm>
          <a:prstGeom prst="rect">
            <a:avLst/>
          </a:prstGeom>
          <a:noFill/>
        </p:spPr>
        <p:txBody>
          <a:bodyPr wrap="square" rtlCol="0">
            <a:spAutoFit/>
          </a:bodyPr>
          <a:lstStyle/>
          <a:p>
            <a:r>
              <a:rPr lang="en-GB" dirty="0">
                <a:latin typeface="Comic Sans MS" panose="030F0702030302020204" pitchFamily="66" charset="0"/>
              </a:rPr>
              <a:t>5 head</a:t>
            </a:r>
          </a:p>
        </p:txBody>
      </p:sp>
      <p:sp>
        <p:nvSpPr>
          <p:cNvPr id="13" name="TextBox 12">
            <a:extLst>
              <a:ext uri="{FF2B5EF4-FFF2-40B4-BE49-F238E27FC236}">
                <a16:creationId xmlns:a16="http://schemas.microsoft.com/office/drawing/2014/main" id="{0D3D91F5-2889-47FD-B93F-091C6E3793EC}"/>
              </a:ext>
            </a:extLst>
          </p:cNvPr>
          <p:cNvSpPr txBox="1"/>
          <p:nvPr/>
        </p:nvSpPr>
        <p:spPr>
          <a:xfrm>
            <a:off x="2077364" y="2512778"/>
            <a:ext cx="1411784" cy="369332"/>
          </a:xfrm>
          <a:prstGeom prst="rect">
            <a:avLst/>
          </a:prstGeom>
          <a:noFill/>
        </p:spPr>
        <p:txBody>
          <a:bodyPr wrap="square" rtlCol="0">
            <a:spAutoFit/>
          </a:bodyPr>
          <a:lstStyle/>
          <a:p>
            <a:r>
              <a:rPr lang="en-GB" dirty="0">
                <a:latin typeface="Comic Sans MS" panose="030F0702030302020204" pitchFamily="66" charset="0"/>
              </a:rPr>
              <a:t>3  antennae</a:t>
            </a:r>
          </a:p>
        </p:txBody>
      </p:sp>
      <p:sp>
        <p:nvSpPr>
          <p:cNvPr id="14" name="TextBox 13">
            <a:extLst>
              <a:ext uri="{FF2B5EF4-FFF2-40B4-BE49-F238E27FC236}">
                <a16:creationId xmlns:a16="http://schemas.microsoft.com/office/drawing/2014/main" id="{8E7A98B0-E635-4150-93AB-B5353F7FE4DA}"/>
              </a:ext>
            </a:extLst>
          </p:cNvPr>
          <p:cNvSpPr txBox="1"/>
          <p:nvPr/>
        </p:nvSpPr>
        <p:spPr>
          <a:xfrm>
            <a:off x="2698665" y="4160556"/>
            <a:ext cx="917070" cy="369332"/>
          </a:xfrm>
          <a:prstGeom prst="rect">
            <a:avLst/>
          </a:prstGeom>
          <a:noFill/>
        </p:spPr>
        <p:txBody>
          <a:bodyPr wrap="square" rtlCol="0">
            <a:spAutoFit/>
          </a:bodyPr>
          <a:lstStyle/>
          <a:p>
            <a:r>
              <a:rPr lang="en-GB" dirty="0">
                <a:latin typeface="Comic Sans MS" panose="030F0702030302020204" pitchFamily="66" charset="0"/>
              </a:rPr>
              <a:t>6 body</a:t>
            </a:r>
          </a:p>
        </p:txBody>
      </p:sp>
      <p:cxnSp>
        <p:nvCxnSpPr>
          <p:cNvPr id="15" name="Straight Arrow Connector 14">
            <a:extLst>
              <a:ext uri="{FF2B5EF4-FFF2-40B4-BE49-F238E27FC236}">
                <a16:creationId xmlns:a16="http://schemas.microsoft.com/office/drawing/2014/main" id="{F59D7C04-E536-4F0E-9691-C7697BE1A7EB}"/>
              </a:ext>
            </a:extLst>
          </p:cNvPr>
          <p:cNvCxnSpPr>
            <a:cxnSpLocks/>
          </p:cNvCxnSpPr>
          <p:nvPr/>
        </p:nvCxnSpPr>
        <p:spPr>
          <a:xfrm>
            <a:off x="343885" y="2986288"/>
            <a:ext cx="847585" cy="4427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F0B2FA9-E457-4006-9200-A82CA723FFCC}"/>
              </a:ext>
            </a:extLst>
          </p:cNvPr>
          <p:cNvSpPr txBox="1"/>
          <p:nvPr/>
        </p:nvSpPr>
        <p:spPr>
          <a:xfrm>
            <a:off x="845385" y="5849450"/>
            <a:ext cx="1587978" cy="369332"/>
          </a:xfrm>
          <a:prstGeom prst="rect">
            <a:avLst/>
          </a:prstGeom>
          <a:noFill/>
        </p:spPr>
        <p:txBody>
          <a:bodyPr wrap="square" rtlCol="0">
            <a:spAutoFit/>
          </a:bodyPr>
          <a:lstStyle/>
          <a:p>
            <a:r>
              <a:rPr lang="en-GB" dirty="0">
                <a:latin typeface="Comic Sans MS" panose="030F0702030302020204" pitchFamily="66" charset="0"/>
              </a:rPr>
              <a:t>2 spots</a:t>
            </a:r>
          </a:p>
        </p:txBody>
      </p:sp>
      <p:cxnSp>
        <p:nvCxnSpPr>
          <p:cNvPr id="17" name="Straight Arrow Connector 16">
            <a:extLst>
              <a:ext uri="{FF2B5EF4-FFF2-40B4-BE49-F238E27FC236}">
                <a16:creationId xmlns:a16="http://schemas.microsoft.com/office/drawing/2014/main" id="{92676656-D05F-42A6-80F4-77C5688FF000}"/>
              </a:ext>
            </a:extLst>
          </p:cNvPr>
          <p:cNvCxnSpPr>
            <a:cxnSpLocks/>
          </p:cNvCxnSpPr>
          <p:nvPr/>
        </p:nvCxnSpPr>
        <p:spPr>
          <a:xfrm flipH="1" flipV="1">
            <a:off x="1938660" y="4300231"/>
            <a:ext cx="809217" cy="32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F269871-B29E-4FF5-BB6E-CF574496A7F6}"/>
              </a:ext>
            </a:extLst>
          </p:cNvPr>
          <p:cNvCxnSpPr>
            <a:cxnSpLocks/>
          </p:cNvCxnSpPr>
          <p:nvPr/>
        </p:nvCxnSpPr>
        <p:spPr>
          <a:xfrm flipH="1" flipV="1">
            <a:off x="2000940" y="4904472"/>
            <a:ext cx="864847" cy="646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5">
            <a:extLst>
              <a:ext uri="{FF2B5EF4-FFF2-40B4-BE49-F238E27FC236}">
                <a16:creationId xmlns:a16="http://schemas.microsoft.com/office/drawing/2014/main" id="{FA4674C6-0129-49C5-B007-C2EE0ED7D158}"/>
              </a:ext>
            </a:extLst>
          </p:cNvPr>
          <p:cNvSpPr>
            <a:spLocks noChangeArrowheads="1"/>
          </p:cNvSpPr>
          <p:nvPr/>
        </p:nvSpPr>
        <p:spPr bwMode="auto">
          <a:xfrm>
            <a:off x="255132" y="290569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cxnSp>
        <p:nvCxnSpPr>
          <p:cNvPr id="24" name="Straight Connector 23">
            <a:extLst>
              <a:ext uri="{FF2B5EF4-FFF2-40B4-BE49-F238E27FC236}">
                <a16:creationId xmlns:a16="http://schemas.microsoft.com/office/drawing/2014/main" id="{EC4B7E19-AE6A-432C-B542-D402B032D0BD}"/>
              </a:ext>
            </a:extLst>
          </p:cNvPr>
          <p:cNvCxnSpPr/>
          <p:nvPr/>
        </p:nvCxnSpPr>
        <p:spPr>
          <a:xfrm>
            <a:off x="1529336" y="3642107"/>
            <a:ext cx="0" cy="1380059"/>
          </a:xfrm>
          <a:prstGeom prst="line">
            <a:avLst/>
          </a:prstGeom>
          <a:ln w="76200"/>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7775563A-F3D7-4CF1-A326-DAA30EF40455}"/>
              </a:ext>
            </a:extLst>
          </p:cNvPr>
          <p:cNvCxnSpPr>
            <a:cxnSpLocks/>
          </p:cNvCxnSpPr>
          <p:nvPr/>
        </p:nvCxnSpPr>
        <p:spPr>
          <a:xfrm flipH="1">
            <a:off x="1687737" y="2805196"/>
            <a:ext cx="616139" cy="3467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7D2868D-010A-4680-9988-B8AF4512360E}"/>
              </a:ext>
            </a:extLst>
          </p:cNvPr>
          <p:cNvCxnSpPr>
            <a:cxnSpLocks/>
          </p:cNvCxnSpPr>
          <p:nvPr/>
        </p:nvCxnSpPr>
        <p:spPr>
          <a:xfrm flipH="1" flipV="1">
            <a:off x="1733695" y="3389841"/>
            <a:ext cx="934639" cy="865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68C1BC1-6A9F-4D09-A630-EE34E113E02E}"/>
              </a:ext>
            </a:extLst>
          </p:cNvPr>
          <p:cNvCxnSpPr>
            <a:cxnSpLocks/>
          </p:cNvCxnSpPr>
          <p:nvPr/>
        </p:nvCxnSpPr>
        <p:spPr>
          <a:xfrm flipH="1">
            <a:off x="1116353" y="4579523"/>
            <a:ext cx="231800" cy="12135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47B34B65-7C00-4EB7-945F-B6A163E10A47}"/>
              </a:ext>
            </a:extLst>
          </p:cNvPr>
          <p:cNvSpPr txBox="1"/>
          <p:nvPr/>
        </p:nvSpPr>
        <p:spPr>
          <a:xfrm>
            <a:off x="3443549" y="404837"/>
            <a:ext cx="8506682" cy="5940088"/>
          </a:xfrm>
          <a:prstGeom prst="rect">
            <a:avLst/>
          </a:prstGeom>
          <a:noFill/>
        </p:spPr>
        <p:txBody>
          <a:bodyPr wrap="square" rtlCol="0">
            <a:spAutoFit/>
          </a:bodyPr>
          <a:lstStyle/>
          <a:p>
            <a:r>
              <a:rPr lang="en-GB" sz="2000" b="1" dirty="0">
                <a:latin typeface="Comic Sans MS" panose="030F0702030302020204" pitchFamily="66" charset="0"/>
              </a:rPr>
              <a:t>Game one</a:t>
            </a:r>
          </a:p>
          <a:p>
            <a:br>
              <a:rPr lang="en-GB" sz="2000" dirty="0">
                <a:latin typeface="Comic Sans MS" panose="030F0702030302020204" pitchFamily="66" charset="0"/>
              </a:rPr>
            </a:br>
            <a:r>
              <a:rPr lang="en-GB" sz="2000" dirty="0">
                <a:latin typeface="Comic Sans MS" panose="030F0702030302020204" pitchFamily="66" charset="0"/>
              </a:rPr>
              <a:t>Preparation:</a:t>
            </a:r>
          </a:p>
          <a:p>
            <a:r>
              <a:rPr lang="en-GB" sz="2000" dirty="0">
                <a:latin typeface="Comic Sans MS" panose="030F0702030302020204" pitchFamily="66" charset="0"/>
              </a:rPr>
              <a:t>Draw your template ladybird with the number of spots of your choice and number the parts. </a:t>
            </a:r>
          </a:p>
          <a:p>
            <a:pPr lvl="0"/>
            <a:r>
              <a:rPr lang="en-GB" sz="2000" dirty="0">
                <a:latin typeface="Comic Sans MS" panose="030F0702030302020204" pitchFamily="66" charset="0"/>
              </a:rPr>
              <a:t>Make sure all the players have a piece of paper and a pencil or paint brush.</a:t>
            </a:r>
          </a:p>
          <a:p>
            <a:r>
              <a:rPr lang="en-GB" sz="2000" dirty="0">
                <a:latin typeface="Comic Sans MS" panose="030F0702030302020204" pitchFamily="66" charset="0"/>
              </a:rPr>
              <a:t> </a:t>
            </a:r>
          </a:p>
          <a:p>
            <a:r>
              <a:rPr lang="en-GB" sz="2000" dirty="0">
                <a:latin typeface="Comic Sans MS" panose="030F0702030302020204" pitchFamily="66" charset="0"/>
              </a:rPr>
              <a:t>Aim: </a:t>
            </a:r>
          </a:p>
          <a:p>
            <a:r>
              <a:rPr lang="en-GB" sz="2000" dirty="0">
                <a:latin typeface="Comic Sans MS" panose="030F0702030302020204" pitchFamily="66" charset="0"/>
              </a:rPr>
              <a:t>To be the first person to draw your ladybird!</a:t>
            </a:r>
          </a:p>
          <a:p>
            <a:r>
              <a:rPr lang="en-GB" sz="2000" dirty="0">
                <a:latin typeface="Comic Sans MS" panose="030F0702030302020204" pitchFamily="66" charset="0"/>
              </a:rPr>
              <a:t> </a:t>
            </a:r>
          </a:p>
          <a:p>
            <a:r>
              <a:rPr lang="en-GB" sz="2000" dirty="0">
                <a:latin typeface="Comic Sans MS" panose="030F0702030302020204" pitchFamily="66" charset="0"/>
              </a:rPr>
              <a:t>Play:</a:t>
            </a:r>
          </a:p>
          <a:p>
            <a:r>
              <a:rPr lang="en-GB" sz="2000" dirty="0">
                <a:latin typeface="Comic Sans MS" panose="030F0702030302020204" pitchFamily="66" charset="0"/>
              </a:rPr>
              <a:t>Players take in turns to roll the die.. You can only start when you have rolled a 6 to draw the body and you can only add eyes and antennae when you have drawn the head.</a:t>
            </a:r>
          </a:p>
          <a:p>
            <a:endParaRPr lang="en-GB" sz="2000" dirty="0">
              <a:latin typeface="Comic Sans MS" panose="030F0702030302020204" pitchFamily="66" charset="0"/>
            </a:endParaRPr>
          </a:p>
          <a:p>
            <a:r>
              <a:rPr lang="en-GB" sz="2000" dirty="0">
                <a:latin typeface="Comic Sans MS" panose="030F0702030302020204" pitchFamily="66" charset="0"/>
              </a:rPr>
              <a:t>Can your child say how many spots without counting? This is called subitising.</a:t>
            </a:r>
          </a:p>
          <a:p>
            <a:r>
              <a:rPr lang="en-GB" sz="2000" dirty="0">
                <a:latin typeface="Comic Sans MS" panose="030F0702030302020204" pitchFamily="66" charset="0"/>
              </a:rPr>
              <a:t>Have fun!  See the next slide for variations on the game.</a:t>
            </a:r>
          </a:p>
        </p:txBody>
      </p:sp>
      <p:pic>
        <p:nvPicPr>
          <p:cNvPr id="38" name="Picture 37">
            <a:extLst>
              <a:ext uri="{FF2B5EF4-FFF2-40B4-BE49-F238E27FC236}">
                <a16:creationId xmlns:a16="http://schemas.microsoft.com/office/drawing/2014/main" id="{44E382CF-FF6C-4394-B4AD-623B5BCD2E5A}"/>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56668" b="21960"/>
          <a:stretch/>
        </p:blipFill>
        <p:spPr>
          <a:xfrm>
            <a:off x="754711" y="526959"/>
            <a:ext cx="1769326" cy="1874715"/>
          </a:xfrm>
          <a:prstGeom prst="rect">
            <a:avLst/>
          </a:prstGeom>
        </p:spPr>
      </p:pic>
    </p:spTree>
    <p:extLst>
      <p:ext uri="{BB962C8B-B14F-4D97-AF65-F5344CB8AC3E}">
        <p14:creationId xmlns:p14="http://schemas.microsoft.com/office/powerpoint/2010/main" val="2011324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oll a Beetle Dice Math Game – Teach Beside Me">
            <a:extLst>
              <a:ext uri="{FF2B5EF4-FFF2-40B4-BE49-F238E27FC236}">
                <a16:creationId xmlns:a16="http://schemas.microsoft.com/office/drawing/2014/main" id="{E4AF7CBF-AB17-4610-AA1E-0ACF8C59F3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24635">
            <a:off x="7929211" y="3127334"/>
            <a:ext cx="2280766" cy="304494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F385FA0-AAE4-4B9C-96F5-57B4BE982B85}"/>
              </a:ext>
            </a:extLst>
          </p:cNvPr>
          <p:cNvSpPr txBox="1">
            <a:spLocks/>
          </p:cNvSpPr>
          <p:nvPr/>
        </p:nvSpPr>
        <p:spPr>
          <a:xfrm>
            <a:off x="550384" y="1585067"/>
            <a:ext cx="5066456" cy="1151201"/>
          </a:xfrm>
          <a:prstGeom prst="rect">
            <a:avLst/>
          </a:prstGeom>
        </p:spPr>
        <p:txBody>
          <a:bodyPr>
            <a:noAutofit/>
          </a:bodyPr>
          <a:lst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a:lstStyle>
          <a:p>
            <a:r>
              <a:rPr lang="en-GB" sz="2800" dirty="0">
                <a:latin typeface="Comic Sans MS" panose="030F0702030302020204" pitchFamily="66" charset="0"/>
              </a:rPr>
              <a:t>You could make it in to an </a:t>
            </a:r>
            <a:r>
              <a:rPr lang="en-GB" sz="2800" b="1" dirty="0">
                <a:latin typeface="Comic Sans MS" panose="030F0702030302020204" pitchFamily="66" charset="0"/>
              </a:rPr>
              <a:t>addition game </a:t>
            </a:r>
            <a:r>
              <a:rPr lang="en-GB" sz="2800" dirty="0">
                <a:latin typeface="Comic Sans MS" panose="030F0702030302020204" pitchFamily="66" charset="0"/>
              </a:rPr>
              <a:t>by numbering the parts of the ladybird 7-12 and throwing 2 dice. Encourage your child to count on from the biggest number. For  example if your child throws a 5 and a 2, ask them to say 5 and then count on 6, 7.</a:t>
            </a:r>
          </a:p>
        </p:txBody>
      </p:sp>
      <p:pic>
        <p:nvPicPr>
          <p:cNvPr id="9" name="Picture 8">
            <a:extLst>
              <a:ext uri="{FF2B5EF4-FFF2-40B4-BE49-F238E27FC236}">
                <a16:creationId xmlns:a16="http://schemas.microsoft.com/office/drawing/2014/main" id="{132FFBE6-CC7E-4363-89CE-7C8F0A289A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0419927">
            <a:off x="2866193" y="5143317"/>
            <a:ext cx="2672077" cy="1572072"/>
          </a:xfrm>
          <a:prstGeom prst="rect">
            <a:avLst/>
          </a:prstGeom>
        </p:spPr>
      </p:pic>
      <p:sp>
        <p:nvSpPr>
          <p:cNvPr id="12" name="Title 1">
            <a:extLst>
              <a:ext uri="{FF2B5EF4-FFF2-40B4-BE49-F238E27FC236}">
                <a16:creationId xmlns:a16="http://schemas.microsoft.com/office/drawing/2014/main" id="{E92316DA-B8CF-4B21-A6B5-1805181B713C}"/>
              </a:ext>
            </a:extLst>
          </p:cNvPr>
          <p:cNvSpPr txBox="1">
            <a:spLocks/>
          </p:cNvSpPr>
          <p:nvPr/>
        </p:nvSpPr>
        <p:spPr>
          <a:xfrm>
            <a:off x="550384" y="310922"/>
            <a:ext cx="5066456" cy="632975"/>
          </a:xfrm>
          <a:prstGeom prst="rect">
            <a:avLst/>
          </a:prstGeom>
        </p:spPr>
        <p:txBody>
          <a:bodyPr>
            <a:normAutofit/>
          </a:bodyPr>
          <a:lst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a:lstStyle>
          <a:p>
            <a:pPr algn="ctr"/>
            <a:r>
              <a:rPr lang="en-GB" sz="2800" dirty="0">
                <a:latin typeface="Lucida Handwriting" panose="03010101010101010101" pitchFamily="66" charset="0"/>
              </a:rPr>
              <a:t>Game Two: Addition</a:t>
            </a:r>
          </a:p>
        </p:txBody>
      </p:sp>
      <p:sp>
        <p:nvSpPr>
          <p:cNvPr id="15" name="Title 1">
            <a:extLst>
              <a:ext uri="{FF2B5EF4-FFF2-40B4-BE49-F238E27FC236}">
                <a16:creationId xmlns:a16="http://schemas.microsoft.com/office/drawing/2014/main" id="{DAE349FA-5E6E-4A20-93FC-FD0A4FDAD78C}"/>
              </a:ext>
            </a:extLst>
          </p:cNvPr>
          <p:cNvSpPr txBox="1">
            <a:spLocks/>
          </p:cNvSpPr>
          <p:nvPr/>
        </p:nvSpPr>
        <p:spPr>
          <a:xfrm>
            <a:off x="6096000" y="1661984"/>
            <a:ext cx="5066456" cy="1151201"/>
          </a:xfrm>
          <a:prstGeom prst="rect">
            <a:avLst/>
          </a:prstGeom>
        </p:spPr>
        <p:txBody>
          <a:bodyPr>
            <a:normAutofit/>
          </a:bodyPr>
          <a:lst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a:lstStyle>
          <a:p>
            <a:r>
              <a:rPr lang="en-GB" sz="2800" dirty="0">
                <a:latin typeface="Comic Sans MS" panose="030F0702030302020204" pitchFamily="66" charset="0"/>
              </a:rPr>
              <a:t>You could build a ladybird or beetle with </a:t>
            </a:r>
            <a:r>
              <a:rPr lang="en-GB" sz="2800" b="1" dirty="0">
                <a:latin typeface="Comic Sans MS" panose="030F0702030302020204" pitchFamily="66" charset="0"/>
              </a:rPr>
              <a:t>shapes </a:t>
            </a:r>
            <a:r>
              <a:rPr lang="en-GB" sz="2800" dirty="0">
                <a:latin typeface="Comic Sans MS" panose="030F0702030302020204" pitchFamily="66" charset="0"/>
              </a:rPr>
              <a:t>instead.. </a:t>
            </a:r>
          </a:p>
        </p:txBody>
      </p:sp>
      <p:sp>
        <p:nvSpPr>
          <p:cNvPr id="16" name="Title 1">
            <a:extLst>
              <a:ext uri="{FF2B5EF4-FFF2-40B4-BE49-F238E27FC236}">
                <a16:creationId xmlns:a16="http://schemas.microsoft.com/office/drawing/2014/main" id="{E990F01D-699B-4CB0-A68C-D56558D70B6F}"/>
              </a:ext>
            </a:extLst>
          </p:cNvPr>
          <p:cNvSpPr txBox="1">
            <a:spLocks/>
          </p:cNvSpPr>
          <p:nvPr/>
        </p:nvSpPr>
        <p:spPr>
          <a:xfrm>
            <a:off x="6096000" y="310922"/>
            <a:ext cx="5066456" cy="632975"/>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a:lstStyle>
          <a:p>
            <a:r>
              <a:rPr lang="en-GB" sz="2800" dirty="0">
                <a:latin typeface="Lucida Handwriting" panose="03010101010101010101" pitchFamily="66" charset="0"/>
              </a:rPr>
              <a:t>Game Three: Shapes or Drawing</a:t>
            </a:r>
          </a:p>
        </p:txBody>
      </p:sp>
    </p:spTree>
    <p:extLst>
      <p:ext uri="{BB962C8B-B14F-4D97-AF65-F5344CB8AC3E}">
        <p14:creationId xmlns:p14="http://schemas.microsoft.com/office/powerpoint/2010/main" val="3674078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r>
              <a:rPr lang="en-GB" dirty="0"/>
              <a:t>Friday 25th</a:t>
            </a:r>
            <a:r>
              <a:rPr lang="en-GB" baseline="30000" dirty="0"/>
              <a:t>th</a:t>
            </a:r>
            <a:r>
              <a:rPr lang="en-GB" dirty="0"/>
              <a:t> April</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56174" y="348373"/>
            <a:ext cx="5603671" cy="2547227"/>
          </a:xfrm>
        </p:spPr>
        <p:txBody>
          <a:bodyPr>
            <a:normAutofit/>
          </a:bodyPr>
          <a:lstStyle/>
          <a:p>
            <a:pPr marL="0" indent="0" algn="ctr">
              <a:buNone/>
            </a:pPr>
            <a:r>
              <a:rPr lang="en-GB" sz="3600" b="1" dirty="0">
                <a:latin typeface="Lucida Handwriting" panose="03010101010101010101" pitchFamily="66" charset="0"/>
              </a:rPr>
              <a:t>Careful counting and number bonds</a:t>
            </a:r>
            <a:br>
              <a:rPr lang="en-GB" dirty="0"/>
            </a:br>
            <a:endParaRPr lang="en-GB" sz="2000" dirty="0">
              <a:latin typeface="Comic Sans MS" panose="030F0702030302020204" pitchFamily="66" charset="0"/>
            </a:endParaRPr>
          </a:p>
        </p:txBody>
      </p:sp>
      <p:sp>
        <p:nvSpPr>
          <p:cNvPr id="5" name="Text Placeholder 4">
            <a:extLst>
              <a:ext uri="{FF2B5EF4-FFF2-40B4-BE49-F238E27FC236}">
                <a16:creationId xmlns:a16="http://schemas.microsoft.com/office/drawing/2014/main" id="{7D526D43-3255-4679-ABC5-34F6DAE970A2}"/>
              </a:ext>
            </a:extLst>
          </p:cNvPr>
          <p:cNvSpPr>
            <a:spLocks noGrp="1"/>
          </p:cNvSpPr>
          <p:nvPr>
            <p:ph type="body" sz="half" idx="2"/>
          </p:nvPr>
        </p:nvSpPr>
        <p:spPr/>
        <p:txBody>
          <a:bodyPr/>
          <a:lstStyle/>
          <a:p>
            <a:pPr algn="ctr"/>
            <a:r>
              <a:rPr lang="en-GB" dirty="0">
                <a:latin typeface="Lucida Handwriting" panose="03010101010101010101" pitchFamily="66" charset="0"/>
              </a:rPr>
              <a:t>The Ladybird</a:t>
            </a:r>
          </a:p>
        </p:txBody>
      </p:sp>
      <p:pic>
        <p:nvPicPr>
          <p:cNvPr id="8" name="Picture 2" descr="Image result for what the ladybird heard characters">
            <a:extLst>
              <a:ext uri="{FF2B5EF4-FFF2-40B4-BE49-F238E27FC236}">
                <a16:creationId xmlns:a16="http://schemas.microsoft.com/office/drawing/2014/main" id="{120C9DB7-4BB7-48F9-B793-7540C06AFF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83" t="44850" r="19176"/>
          <a:stretch/>
        </p:blipFill>
        <p:spPr bwMode="auto">
          <a:xfrm>
            <a:off x="1154954" y="3546564"/>
            <a:ext cx="3180738" cy="2479762"/>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Ladybird Biscuits | Ladybug cookies, Biscuit decoration, Ladybird cake">
            <a:extLst>
              <a:ext uri="{FF2B5EF4-FFF2-40B4-BE49-F238E27FC236}">
                <a16:creationId xmlns:a16="http://schemas.microsoft.com/office/drawing/2014/main" id="{EC8111E3-D04D-4BFB-8947-FA010AC3C4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40547"/>
            <a:ext cx="4518258" cy="338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317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1306F3-54CA-4204-A4A5-480E260E7104}"/>
              </a:ext>
            </a:extLst>
          </p:cNvPr>
          <p:cNvPicPr>
            <a:picLocks noChangeAspect="1"/>
          </p:cNvPicPr>
          <p:nvPr/>
        </p:nvPicPr>
        <p:blipFill rotWithShape="1">
          <a:blip r:embed="rId2"/>
          <a:srcRect l="19597" t="20158" r="21499" b="7936"/>
          <a:stretch/>
        </p:blipFill>
        <p:spPr>
          <a:xfrm>
            <a:off x="1419343" y="219241"/>
            <a:ext cx="9353314" cy="6419517"/>
          </a:xfrm>
          <a:prstGeom prst="rect">
            <a:avLst/>
          </a:prstGeom>
        </p:spPr>
      </p:pic>
    </p:spTree>
    <p:extLst>
      <p:ext uri="{BB962C8B-B14F-4D97-AF65-F5344CB8AC3E}">
        <p14:creationId xmlns:p14="http://schemas.microsoft.com/office/powerpoint/2010/main" val="2703449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6C4C1C-0565-4E75-BA6E-6F915922FB8C}"/>
              </a:ext>
            </a:extLst>
          </p:cNvPr>
          <p:cNvPicPr>
            <a:picLocks noChangeAspect="1"/>
          </p:cNvPicPr>
          <p:nvPr/>
        </p:nvPicPr>
        <p:blipFill rotWithShape="1">
          <a:blip r:embed="rId2"/>
          <a:srcRect l="19596" t="21704" r="21129" b="7936"/>
          <a:stretch/>
        </p:blipFill>
        <p:spPr>
          <a:xfrm>
            <a:off x="1179870" y="232473"/>
            <a:ext cx="9733935" cy="6496197"/>
          </a:xfrm>
          <a:prstGeom prst="rect">
            <a:avLst/>
          </a:prstGeom>
        </p:spPr>
      </p:pic>
    </p:spTree>
    <p:extLst>
      <p:ext uri="{BB962C8B-B14F-4D97-AF65-F5344CB8AC3E}">
        <p14:creationId xmlns:p14="http://schemas.microsoft.com/office/powerpoint/2010/main" val="1808974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78F459-AF0C-4987-AFD0-CB7371FA9FAB}"/>
              </a:ext>
            </a:extLst>
          </p:cNvPr>
          <p:cNvPicPr>
            <a:picLocks noChangeAspect="1"/>
          </p:cNvPicPr>
          <p:nvPr/>
        </p:nvPicPr>
        <p:blipFill rotWithShape="1">
          <a:blip r:embed="rId2"/>
          <a:srcRect l="19597" t="20200" r="21371" b="7506"/>
          <a:stretch/>
        </p:blipFill>
        <p:spPr>
          <a:xfrm>
            <a:off x="1677804" y="386963"/>
            <a:ext cx="8836391" cy="6084073"/>
          </a:xfrm>
          <a:prstGeom prst="rect">
            <a:avLst/>
          </a:prstGeom>
        </p:spPr>
      </p:pic>
    </p:spTree>
    <p:extLst>
      <p:ext uri="{BB962C8B-B14F-4D97-AF65-F5344CB8AC3E}">
        <p14:creationId xmlns:p14="http://schemas.microsoft.com/office/powerpoint/2010/main" val="280847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2847E3-43DC-47A8-BBBE-323D5884D1BC}"/>
              </a:ext>
            </a:extLst>
          </p:cNvPr>
          <p:cNvPicPr>
            <a:picLocks noChangeAspect="1"/>
          </p:cNvPicPr>
          <p:nvPr/>
        </p:nvPicPr>
        <p:blipFill rotWithShape="1">
          <a:blip r:embed="rId2"/>
          <a:srcRect l="19355" t="21406" r="21211" b="8318"/>
          <a:stretch/>
        </p:blipFill>
        <p:spPr>
          <a:xfrm>
            <a:off x="1256006" y="265471"/>
            <a:ext cx="9657800" cy="6420241"/>
          </a:xfrm>
          <a:prstGeom prst="rect">
            <a:avLst/>
          </a:prstGeom>
        </p:spPr>
      </p:pic>
    </p:spTree>
    <p:extLst>
      <p:ext uri="{BB962C8B-B14F-4D97-AF65-F5344CB8AC3E}">
        <p14:creationId xmlns:p14="http://schemas.microsoft.com/office/powerpoint/2010/main" val="29575763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575</TotalTime>
  <Words>928</Words>
  <Application>Microsoft Office PowerPoint</Application>
  <PresentationFormat>Widescreen</PresentationFormat>
  <Paragraphs>117</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Century Gothic</vt:lpstr>
      <vt:lpstr>Comic Sans MS</vt:lpstr>
      <vt:lpstr>Letterjoin-Air Plus 40</vt:lpstr>
      <vt:lpstr>Lucida Handwriting</vt:lpstr>
      <vt:lpstr>Wingdings 3</vt:lpstr>
      <vt:lpstr>Ion Boardroom</vt:lpstr>
      <vt:lpstr>Maths  Home Learning</vt:lpstr>
      <vt:lpstr>Monday 20th April</vt:lpstr>
      <vt:lpstr>PowerPoint Presentation</vt:lpstr>
      <vt:lpstr>You could…Take it in turns to draw or paint an animal from the story.</vt:lpstr>
      <vt:lpstr>Tuesday 21sth April</vt:lpstr>
      <vt:lpstr>Where will you put the animals?</vt:lpstr>
      <vt:lpstr>This is the vocabulary we would like the children to be confident using and understanding…</vt:lpstr>
      <vt:lpstr>Wednesday 23rd April</vt:lpstr>
      <vt:lpstr>PowerPoint Presentation</vt:lpstr>
      <vt:lpstr>Can you draw a map or plan of your garden or one of the rooms in your home?</vt:lpstr>
      <vt:lpstr>Vocabulary for direction</vt:lpstr>
      <vt:lpstr>Thursday 24th April</vt:lpstr>
      <vt:lpstr>Play Draw a Ladybird with your family.  This is based on the old game Beetle Drive. </vt:lpstr>
      <vt:lpstr>PowerPoint Presentation</vt:lpstr>
      <vt:lpstr>PowerPoint Presentation</vt:lpstr>
      <vt:lpstr>Friday 25thth April</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Home Learning</dc:title>
  <dc:creator>Cordelia Finch</dc:creator>
  <cp:lastModifiedBy>Cordelia Finch</cp:lastModifiedBy>
  <cp:revision>49</cp:revision>
  <dcterms:created xsi:type="dcterms:W3CDTF">2020-04-06T13:37:32Z</dcterms:created>
  <dcterms:modified xsi:type="dcterms:W3CDTF">2020-04-07T15:19:11Z</dcterms:modified>
</cp:coreProperties>
</file>