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8" r:id="rId1"/>
  </p:sldMasterIdLst>
  <p:sldIdLst>
    <p:sldId id="256" r:id="rId2"/>
    <p:sldId id="257" r:id="rId3"/>
    <p:sldId id="290" r:id="rId4"/>
    <p:sldId id="291" r:id="rId5"/>
    <p:sldId id="261" r:id="rId6"/>
    <p:sldId id="288" r:id="rId7"/>
    <p:sldId id="282" r:id="rId8"/>
    <p:sldId id="264" r:id="rId9"/>
    <p:sldId id="287" r:id="rId10"/>
    <p:sldId id="286" r:id="rId11"/>
    <p:sldId id="283" r:id="rId12"/>
    <p:sldId id="296" r:id="rId13"/>
    <p:sldId id="289" r:id="rId14"/>
    <p:sldId id="268" r:id="rId15"/>
    <p:sldId id="292" r:id="rId16"/>
    <p:sldId id="265" r:id="rId17"/>
    <p:sldId id="263" r:id="rId18"/>
    <p:sldId id="294" r:id="rId19"/>
    <p:sldId id="273" r:id="rId20"/>
    <p:sldId id="29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015" autoAdjust="0"/>
    <p:restoredTop sz="94660"/>
  </p:normalViewPr>
  <p:slideViewPr>
    <p:cSldViewPr snapToGrid="0">
      <p:cViewPr varScale="1">
        <p:scale>
          <a:sx n="31" d="100"/>
          <a:sy n="31" d="100"/>
        </p:scale>
        <p:origin x="78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9184DA70-C731-4C70-880D-CCD4705E623C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484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780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57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962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56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38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860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EA474-078D-4E9B-9B14-09A87B19DC46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14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D986-8816-4272-A432-0437A28A9828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370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22751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53292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49209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13948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27934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6263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612A279-0833-481D-8C56-F67FD0AC6C50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1804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6587DA83-5663-4C9C-B9AA-0B40A3DAFF81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507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62D6E202-B606-4609-B914-27C9371A1F6D}" type="datetime1">
              <a:rPr lang="en-US" smtClean="0"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603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  <p:sldLayoutId id="2147483860" r:id="rId12"/>
    <p:sldLayoutId id="2147483861" r:id="rId13"/>
    <p:sldLayoutId id="2147483862" r:id="rId14"/>
    <p:sldLayoutId id="2147483863" r:id="rId15"/>
    <p:sldLayoutId id="2147483864" r:id="rId16"/>
    <p:sldLayoutId id="214748386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all-geo.org/metageologist/2012/04/creme-brulee-or-jelly-sandwich/" TargetMode="External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82FE4-5E7E-4BD6-AFBF-44390F7A0E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7"/>
            <a:ext cx="4813072" cy="3494791"/>
          </a:xfrm>
        </p:spPr>
        <p:txBody>
          <a:bodyPr>
            <a:normAutofit/>
          </a:bodyPr>
          <a:lstStyle/>
          <a:p>
            <a:r>
              <a:rPr lang="en-GB" sz="6800" b="1" i="0" dirty="0">
                <a:latin typeface="Lucida Handwriting" panose="03010101010101010101" pitchFamily="66" charset="0"/>
              </a:rPr>
              <a:t>Maths </a:t>
            </a:r>
            <a:br>
              <a:rPr lang="en-GB" sz="6800" b="1" i="0" dirty="0">
                <a:latin typeface="Lucida Handwriting" panose="03010101010101010101" pitchFamily="66" charset="0"/>
              </a:rPr>
            </a:br>
            <a:r>
              <a:rPr lang="en-GB" sz="6800" b="1" i="0" dirty="0">
                <a:latin typeface="Lucida Handwriting" panose="03010101010101010101" pitchFamily="66" charset="0"/>
              </a:rPr>
              <a:t>Home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0488ED-3C2B-49DE-B6AE-21AB154E5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0000" y="4455621"/>
            <a:ext cx="4813072" cy="123861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Week beginning </a:t>
            </a:r>
          </a:p>
          <a:p>
            <a:pPr>
              <a:spcAft>
                <a:spcPts val="600"/>
              </a:spcAft>
            </a:pPr>
            <a:r>
              <a:rPr lang="en-GB" dirty="0"/>
              <a:t>Monday 13</a:t>
            </a:r>
            <a:r>
              <a:rPr lang="en-GB" baseline="30000" dirty="0"/>
              <a:t>th</a:t>
            </a:r>
            <a:r>
              <a:rPr lang="en-GB" dirty="0"/>
              <a:t> April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13662D-558F-4EB6-B409-D913842A1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36" y="1028492"/>
            <a:ext cx="4694168" cy="463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746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BF35D-FF25-4FE6-9BCD-5975D20FF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Monday 13</a:t>
            </a:r>
            <a:r>
              <a:rPr lang="en-GB" baseline="30000" dirty="0"/>
              <a:t>th</a:t>
            </a:r>
            <a:r>
              <a:rPr lang="en-GB" dirty="0"/>
              <a:t> April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105A8-9593-4324-9534-913104DD5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0640" y="265472"/>
            <a:ext cx="6266688" cy="6282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>
                <a:latin typeface="Lucida Handwriting" panose="03010101010101010101" pitchFamily="66" charset="0"/>
              </a:rPr>
              <a:t>Story Talk</a:t>
            </a:r>
          </a:p>
          <a:p>
            <a:pPr marL="0" indent="0" algn="ctr">
              <a:buNone/>
            </a:pPr>
            <a:br>
              <a:rPr lang="en-GB" dirty="0"/>
            </a:br>
            <a:r>
              <a:rPr lang="en-GB" sz="2000" dirty="0">
                <a:latin typeface="Comic Sans MS" panose="030F0702030302020204" pitchFamily="66" charset="0"/>
              </a:rPr>
              <a:t>Listen to the story of ‘The Secret Path’ by Nick Butterworth. </a:t>
            </a:r>
          </a:p>
          <a:p>
            <a:pPr marL="0" indent="0" algn="ctr">
              <a:buNone/>
            </a:pPr>
            <a:r>
              <a:rPr lang="en-GB" sz="2000" dirty="0">
                <a:latin typeface="Comic Sans MS" panose="030F0702030302020204" pitchFamily="66" charset="0"/>
              </a:rPr>
              <a:t>It is spring time in the park with Percy. You might have spotted the daffodils in the pictures.</a:t>
            </a:r>
          </a:p>
          <a:p>
            <a:pPr marL="0" indent="0" algn="ctr">
              <a:buNone/>
            </a:pPr>
            <a:r>
              <a:rPr lang="en-GB" sz="2000" dirty="0">
                <a:latin typeface="Comic Sans MS" panose="030F0702030302020204" pitchFamily="66" charset="0"/>
              </a:rPr>
              <a:t>April is the last month of spring. What season will it be next?</a:t>
            </a:r>
          </a:p>
          <a:p>
            <a:pPr marL="0" indent="0" algn="ctr">
              <a:buNone/>
            </a:pPr>
            <a:r>
              <a:rPr lang="en-GB" sz="2000" dirty="0">
                <a:latin typeface="Comic Sans MS" panose="030F0702030302020204" pitchFamily="66" charset="0"/>
              </a:rPr>
              <a:t>When we get back to school we will have to have a look at our pear trees and see what changes have taken place.</a:t>
            </a:r>
          </a:p>
          <a:p>
            <a:pPr marL="0" indent="0" algn="ctr">
              <a:buNone/>
            </a:pPr>
            <a:r>
              <a:rPr lang="en-GB" sz="2000" dirty="0">
                <a:latin typeface="Comic Sans MS" panose="030F0702030302020204" pitchFamily="66" charset="0"/>
              </a:rPr>
              <a:t>When you go out for your walk today you might like to take a small tub to collect a mixture of treasures that you find.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F63050-6369-4FCA-BE4F-D9DD090C2F3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GB" b="1" dirty="0">
                <a:latin typeface="Lucida Handwriting" panose="03010101010101010101" pitchFamily="66" charset="0"/>
              </a:rPr>
              <a:t>Story Talk</a:t>
            </a:r>
          </a:p>
          <a:p>
            <a:pPr algn="ctr"/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1599DF-687D-47B3-B3AD-AB13B30CD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72" y="3823252"/>
            <a:ext cx="3511696" cy="185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86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 frugal nature play travel game for kids - little eco footprints">
            <a:extLst>
              <a:ext uri="{FF2B5EF4-FFF2-40B4-BE49-F238E27FC236}">
                <a16:creationId xmlns:a16="http://schemas.microsoft.com/office/drawing/2014/main" id="{55C7D498-BC09-4A33-AA21-699DFBC05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48873">
            <a:off x="382524" y="4503415"/>
            <a:ext cx="2989393" cy="198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euristic Play Treasure Basket | Heuristic play, Baby sensory play ...">
            <a:extLst>
              <a:ext uri="{FF2B5EF4-FFF2-40B4-BE49-F238E27FC236}">
                <a16:creationId xmlns:a16="http://schemas.microsoft.com/office/drawing/2014/main" id="{34E331F6-E007-4B26-8B1A-7597E84A47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53" b="6419"/>
          <a:stretch/>
        </p:blipFill>
        <p:spPr bwMode="auto">
          <a:xfrm rot="20666960">
            <a:off x="3859451" y="4776373"/>
            <a:ext cx="2669746" cy="1786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FA198E-2441-4086-9796-2288CBF77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4954" y="572350"/>
            <a:ext cx="8248357" cy="1151201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Lucida Handwriting" panose="03010101010101010101" pitchFamily="66" charset="0"/>
              </a:rPr>
              <a:t>Sorting and classifying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6F2027-F992-4203-961B-031F5C2EB5C0}"/>
              </a:ext>
            </a:extLst>
          </p:cNvPr>
          <p:cNvSpPr txBox="1"/>
          <p:nvPr/>
        </p:nvSpPr>
        <p:spPr>
          <a:xfrm>
            <a:off x="1488492" y="2403986"/>
            <a:ext cx="497846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When you get home, spread out all your treasures.</a:t>
            </a:r>
          </a:p>
          <a:p>
            <a:r>
              <a:rPr lang="en-GB" sz="2400" i="1" dirty="0">
                <a:latin typeface="Comic Sans MS" panose="030F0702030302020204" pitchFamily="66" charset="0"/>
              </a:rPr>
              <a:t>What is similar about them?</a:t>
            </a:r>
          </a:p>
          <a:p>
            <a:r>
              <a:rPr lang="en-GB" sz="2400" i="1" dirty="0">
                <a:latin typeface="Comic Sans MS" panose="030F0702030302020204" pitchFamily="66" charset="0"/>
              </a:rPr>
              <a:t>What is different?</a:t>
            </a:r>
          </a:p>
          <a:p>
            <a:r>
              <a:rPr lang="en-GB" sz="2400" i="1" dirty="0">
                <a:latin typeface="Comic Sans MS" panose="030F0702030302020204" pitchFamily="66" charset="0"/>
              </a:rPr>
              <a:t>How could you sort them?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4BE737F8-AD47-41F5-BA24-B2942D22D098}"/>
              </a:ext>
            </a:extLst>
          </p:cNvPr>
          <p:cNvSpPr/>
          <p:nvPr/>
        </p:nvSpPr>
        <p:spPr>
          <a:xfrm>
            <a:off x="6291457" y="1852184"/>
            <a:ext cx="2160027" cy="2467587"/>
          </a:xfrm>
          <a:prstGeom prst="wedgeEllipseCallout">
            <a:avLst>
              <a:gd name="adj1" fmla="val -68543"/>
              <a:gd name="adj2" fmla="val 728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You can collect a variety of treasures from around your home too.</a:t>
            </a:r>
          </a:p>
        </p:txBody>
      </p:sp>
      <p:sp>
        <p:nvSpPr>
          <p:cNvPr id="18" name="Speech Bubble: Oval 17">
            <a:extLst>
              <a:ext uri="{FF2B5EF4-FFF2-40B4-BE49-F238E27FC236}">
                <a16:creationId xmlns:a16="http://schemas.microsoft.com/office/drawing/2014/main" id="{67AED0A2-A968-4A80-A3B2-E200EBF287F2}"/>
              </a:ext>
            </a:extLst>
          </p:cNvPr>
          <p:cNvSpPr/>
          <p:nvPr/>
        </p:nvSpPr>
        <p:spPr>
          <a:xfrm>
            <a:off x="8960233" y="967161"/>
            <a:ext cx="2061492" cy="2088108"/>
          </a:xfrm>
          <a:prstGeom prst="wedgeEllipseCallout">
            <a:avLst>
              <a:gd name="adj1" fmla="val 14059"/>
              <a:gd name="adj2" fmla="val 768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You could play, Guess My Rule – we have played this in school.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77B383-5ED0-4A98-A822-78D1F33D2E14}"/>
              </a:ext>
            </a:extLst>
          </p:cNvPr>
          <p:cNvSpPr txBox="1"/>
          <p:nvPr/>
        </p:nvSpPr>
        <p:spPr>
          <a:xfrm>
            <a:off x="8695818" y="3588925"/>
            <a:ext cx="308671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One of you must decide on a rule for sorting, for example ‘</a:t>
            </a:r>
            <a:r>
              <a:rPr lang="en-GB" sz="1600" i="1" dirty="0">
                <a:latin typeface="Comic Sans MS" panose="030F0702030302020204" pitchFamily="66" charset="0"/>
              </a:rPr>
              <a:t>It has to be made of wood</a:t>
            </a:r>
            <a:r>
              <a:rPr lang="en-GB" sz="1600" dirty="0">
                <a:latin typeface="Comic Sans MS" panose="030F0702030302020204" pitchFamily="66" charset="0"/>
              </a:rPr>
              <a:t>’ or ‘</a:t>
            </a:r>
            <a:r>
              <a:rPr lang="en-GB" sz="1600" i="1" dirty="0">
                <a:latin typeface="Comic Sans MS" panose="030F0702030302020204" pitchFamily="66" charset="0"/>
              </a:rPr>
              <a:t>It has to be soft</a:t>
            </a:r>
            <a:r>
              <a:rPr lang="en-GB" sz="1600" dirty="0">
                <a:latin typeface="Comic Sans MS" panose="030F0702030302020204" pitchFamily="66" charset="0"/>
              </a:rPr>
              <a:t>’ but don’t tell the other players!</a:t>
            </a:r>
          </a:p>
          <a:p>
            <a:endParaRPr lang="en-GB" sz="1600" dirty="0">
              <a:latin typeface="Comic Sans MS" panose="030F0702030302020204" pitchFamily="66" charset="0"/>
            </a:endParaRPr>
          </a:p>
          <a:p>
            <a:r>
              <a:rPr lang="en-GB" sz="1600" dirty="0">
                <a:latin typeface="Comic Sans MS" panose="030F0702030302020204" pitchFamily="66" charset="0"/>
              </a:rPr>
              <a:t>The other players have to work out the rule by asking if they can put different items of treasure into your empty pot or basket.</a:t>
            </a:r>
          </a:p>
          <a:p>
            <a:r>
              <a:rPr lang="en-GB" sz="1600" dirty="0">
                <a:latin typeface="Comic Sans MS" panose="030F0702030302020204" pitchFamily="66" charset="0"/>
              </a:rPr>
              <a:t>If it doesn’t fit your rule, it can’t go in the basket.</a:t>
            </a:r>
          </a:p>
        </p:txBody>
      </p:sp>
    </p:spTree>
    <p:extLst>
      <p:ext uri="{BB962C8B-B14F-4D97-AF65-F5344CB8AC3E}">
        <p14:creationId xmlns:p14="http://schemas.microsoft.com/office/powerpoint/2010/main" val="1095473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BF35D-FF25-4FE6-9BCD-5975D20FF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Tuesday 14</a:t>
            </a:r>
            <a:r>
              <a:rPr lang="en-GB" baseline="30000" dirty="0"/>
              <a:t>th</a:t>
            </a:r>
            <a:r>
              <a:rPr lang="en-GB" dirty="0"/>
              <a:t> April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105A8-9593-4324-9534-913104DD5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0640" y="265472"/>
            <a:ext cx="6266688" cy="6282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>
                <a:latin typeface="Lucida Handwriting" panose="03010101010101010101" pitchFamily="66" charset="0"/>
              </a:rPr>
              <a:t>Story Talk</a:t>
            </a:r>
          </a:p>
          <a:p>
            <a:pPr marL="0" indent="0" algn="ctr">
              <a:buNone/>
            </a:pPr>
            <a:r>
              <a:rPr lang="en-GB" b="1" dirty="0">
                <a:latin typeface="Lucida Handwriting" panose="03010101010101010101" pitchFamily="66" charset="0"/>
              </a:rPr>
              <a:t>How many?</a:t>
            </a:r>
          </a:p>
          <a:p>
            <a:pPr marL="0" indent="0" algn="ctr">
              <a:buNone/>
            </a:pPr>
            <a:br>
              <a:rPr lang="en-GB" dirty="0"/>
            </a:br>
            <a:r>
              <a:rPr lang="en-GB" sz="2000" dirty="0">
                <a:latin typeface="Comic Sans MS" panose="030F0702030302020204" pitchFamily="66" charset="0"/>
              </a:rPr>
              <a:t>Listen to the story of ‘The Secret Path’ by Nick Butterworth. A lot of animals are in the park preparing to surprise Percy.</a:t>
            </a:r>
          </a:p>
          <a:p>
            <a:r>
              <a:rPr lang="en-GB" sz="2000" i="1" dirty="0">
                <a:latin typeface="Comic Sans MS" panose="030F0702030302020204" pitchFamily="66" charset="0"/>
              </a:rPr>
              <a:t>Can you remember all the different types of animals there are in the story? </a:t>
            </a:r>
          </a:p>
          <a:p>
            <a:r>
              <a:rPr lang="en-GB" sz="2000" i="1" dirty="0">
                <a:latin typeface="Comic Sans MS" panose="030F0702030302020204" pitchFamily="66" charset="0"/>
              </a:rPr>
              <a:t> How many different types of animals are there? </a:t>
            </a:r>
            <a:r>
              <a:rPr lang="en-GB" sz="2000" dirty="0">
                <a:latin typeface="Comic Sans MS" panose="030F0702030302020204" pitchFamily="66" charset="0"/>
              </a:rPr>
              <a:t>Every time you say an animal put a counter in front of you. You might like to add them to a ten frame instead</a:t>
            </a:r>
            <a:r>
              <a:rPr lang="en-GB" sz="2000" i="1" dirty="0">
                <a:latin typeface="Comic Sans MS" panose="030F0702030302020204" pitchFamily="66" charset="0"/>
              </a:rPr>
              <a:t>.</a:t>
            </a:r>
          </a:p>
          <a:p>
            <a:endParaRPr lang="en-GB" sz="2000" i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2000" i="1" dirty="0">
                <a:latin typeface="Comic Sans MS" panose="030F0702030302020204" pitchFamily="66" charset="0"/>
              </a:rPr>
              <a:t>How many have you got altogether? Can you say how many without counting?</a:t>
            </a:r>
            <a:br>
              <a:rPr lang="en-GB" sz="2000" i="1" dirty="0">
                <a:latin typeface="Comic Sans MS" panose="030F0702030302020204" pitchFamily="66" charset="0"/>
              </a:rPr>
            </a:br>
            <a:r>
              <a:rPr lang="en-GB" sz="2000" i="1" dirty="0">
                <a:latin typeface="Comic Sans MS" panose="030F0702030302020204" pitchFamily="66" charset="0"/>
              </a:rPr>
              <a:t>How many would there be if the ten frame were full?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F63050-6369-4FCA-BE4F-D9DD090C2F3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GB" b="1" dirty="0">
                <a:latin typeface="Lucida Handwriting" panose="03010101010101010101" pitchFamily="66" charset="0"/>
              </a:rPr>
              <a:t>Story Talk</a:t>
            </a:r>
          </a:p>
          <a:p>
            <a:pPr algn="ctr"/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E04E053-5F1F-4324-9127-EE523BABDA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9" b="8009"/>
          <a:stretch/>
        </p:blipFill>
        <p:spPr>
          <a:xfrm>
            <a:off x="9183549" y="4373713"/>
            <a:ext cx="1853497" cy="7575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1599DF-687D-47B3-B3AD-AB13B30CD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72" y="3823252"/>
            <a:ext cx="3511696" cy="185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31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A198E-2441-4086-9796-2288CBF77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4954" y="572350"/>
            <a:ext cx="8248357" cy="1151201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Lucida Handwriting" panose="03010101010101010101" pitchFamily="66" charset="0"/>
              </a:rPr>
              <a:t>Careful counting, recognising and ordering numbers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6F2027-F992-4203-961B-031F5C2EB5C0}"/>
              </a:ext>
            </a:extLst>
          </p:cNvPr>
          <p:cNvSpPr txBox="1"/>
          <p:nvPr/>
        </p:nvSpPr>
        <p:spPr>
          <a:xfrm>
            <a:off x="926254" y="3297004"/>
            <a:ext cx="740936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Have a look at the pictures on the following slides.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For each picture: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omic Sans MS" panose="030F0702030302020204" pitchFamily="66" charset="0"/>
              </a:rPr>
              <a:t>find out how many animals you can see altogether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omic Sans MS" panose="030F0702030302020204" pitchFamily="66" charset="0"/>
              </a:rPr>
              <a:t>write down how many on a piece of paper or card. Make sure you form your numbers correctly and they are the correct way round!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When you have found out how many and written down the number I have an extra challenge for you!</a:t>
            </a:r>
          </a:p>
        </p:txBody>
      </p:sp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4BE737F8-AD47-41F5-BA24-B2942D22D098}"/>
              </a:ext>
            </a:extLst>
          </p:cNvPr>
          <p:cNvSpPr/>
          <p:nvPr/>
        </p:nvSpPr>
        <p:spPr>
          <a:xfrm>
            <a:off x="9004915" y="2666861"/>
            <a:ext cx="2160027" cy="2467587"/>
          </a:xfrm>
          <a:prstGeom prst="wedgeEllipseCallout">
            <a:avLst>
              <a:gd name="adj1" fmla="val -68543"/>
              <a:gd name="adj2" fmla="val 728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Look on the number line if you are not sure what the number looks  like.</a:t>
            </a:r>
          </a:p>
        </p:txBody>
      </p:sp>
      <p:sp>
        <p:nvSpPr>
          <p:cNvPr id="18" name="Speech Bubble: Oval 17">
            <a:extLst>
              <a:ext uri="{FF2B5EF4-FFF2-40B4-BE49-F238E27FC236}">
                <a16:creationId xmlns:a16="http://schemas.microsoft.com/office/drawing/2014/main" id="{67AED0A2-A968-4A80-A3B2-E200EBF287F2}"/>
              </a:ext>
            </a:extLst>
          </p:cNvPr>
          <p:cNvSpPr/>
          <p:nvPr/>
        </p:nvSpPr>
        <p:spPr>
          <a:xfrm>
            <a:off x="93739" y="1147951"/>
            <a:ext cx="2420046" cy="1787120"/>
          </a:xfrm>
          <a:prstGeom prst="wedgeEllipseCallout">
            <a:avLst>
              <a:gd name="adj1" fmla="val 73576"/>
              <a:gd name="adj2" fmla="val 398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Remember to point and count saying one number for each animal</a:t>
            </a:r>
          </a:p>
        </p:txBody>
      </p:sp>
    </p:spTree>
    <p:extLst>
      <p:ext uri="{BB962C8B-B14F-4D97-AF65-F5344CB8AC3E}">
        <p14:creationId xmlns:p14="http://schemas.microsoft.com/office/powerpoint/2010/main" val="1872946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C17075-8A42-4702-A9EF-2FB2FA54D2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22" t="23372" r="9655" b="50000"/>
          <a:stretch/>
        </p:blipFill>
        <p:spPr>
          <a:xfrm>
            <a:off x="88133" y="1486385"/>
            <a:ext cx="12015734" cy="2195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362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D8948B-9F1E-46A9-BBE6-CF0217451E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8" r="7419"/>
          <a:stretch/>
        </p:blipFill>
        <p:spPr>
          <a:xfrm>
            <a:off x="2524539" y="0"/>
            <a:ext cx="7142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78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0FA00F-7CC5-430F-8DE8-08B4E11C00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51"/>
          <a:stretch/>
        </p:blipFill>
        <p:spPr>
          <a:xfrm>
            <a:off x="2197349" y="344556"/>
            <a:ext cx="7397225" cy="635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151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AD0F26-2A99-4584-BD0D-BE1B2E27A4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9" b="17744"/>
          <a:stretch/>
        </p:blipFill>
        <p:spPr>
          <a:xfrm>
            <a:off x="1159456" y="647115"/>
            <a:ext cx="10090144" cy="578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24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4163563-2A2C-46B9-9CE4-F24270AA43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6" r="8071"/>
          <a:stretch/>
        </p:blipFill>
        <p:spPr>
          <a:xfrm>
            <a:off x="2290689" y="362666"/>
            <a:ext cx="7610621" cy="639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76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0382B3-C919-4D7F-A002-34DC581CB8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5" t="5604" r="7859"/>
          <a:stretch/>
        </p:blipFill>
        <p:spPr>
          <a:xfrm>
            <a:off x="2266122" y="291547"/>
            <a:ext cx="7195931" cy="647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333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C2298D-390E-4892-8EB8-4DE93FE25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191" y="0"/>
            <a:ext cx="91776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451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A198E-2441-4086-9796-2288CBF77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73" y="553859"/>
            <a:ext cx="9505807" cy="1151201"/>
          </a:xfrm>
        </p:spPr>
        <p:txBody>
          <a:bodyPr>
            <a:normAutofit/>
          </a:bodyPr>
          <a:lstStyle/>
          <a:p>
            <a:pPr algn="ctr"/>
            <a:r>
              <a:rPr lang="en-GB" sz="2800" dirty="0">
                <a:latin typeface="Lucida Handwriting" panose="03010101010101010101" pitchFamily="66" charset="0"/>
              </a:rPr>
              <a:t>Now for your challenge!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6F2027-F992-4203-961B-031F5C2EB5C0}"/>
              </a:ext>
            </a:extLst>
          </p:cNvPr>
          <p:cNvSpPr txBox="1"/>
          <p:nvPr/>
        </p:nvSpPr>
        <p:spPr>
          <a:xfrm>
            <a:off x="3177084" y="2315331"/>
            <a:ext cx="548861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Set your number cards out in front of you and read all the numbers out loud. 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Which is the biggest number? 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Which is the smallest number?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Have you got any the same?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Now put them in order starting with the smallest number. It is a good idea to look at a number line if you can.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Which numbers are missing? Can you fill in the gaps so that you start at 12 and go up to 20?</a:t>
            </a:r>
          </a:p>
        </p:txBody>
      </p:sp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4BE737F8-AD47-41F5-BA24-B2942D22D098}"/>
              </a:ext>
            </a:extLst>
          </p:cNvPr>
          <p:cNvSpPr/>
          <p:nvPr/>
        </p:nvSpPr>
        <p:spPr>
          <a:xfrm>
            <a:off x="9608957" y="1276485"/>
            <a:ext cx="2376717" cy="2467587"/>
          </a:xfrm>
          <a:prstGeom prst="wedgeEllipseCallout">
            <a:avLst>
              <a:gd name="adj1" fmla="val -80973"/>
              <a:gd name="adj2" fmla="val 2611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and there might be gaps in your number line!</a:t>
            </a:r>
          </a:p>
        </p:txBody>
      </p:sp>
      <p:sp>
        <p:nvSpPr>
          <p:cNvPr id="18" name="Speech Bubble: Oval 17">
            <a:extLst>
              <a:ext uri="{FF2B5EF4-FFF2-40B4-BE49-F238E27FC236}">
                <a16:creationId xmlns:a16="http://schemas.microsoft.com/office/drawing/2014/main" id="{67AED0A2-A968-4A80-A3B2-E200EBF287F2}"/>
              </a:ext>
            </a:extLst>
          </p:cNvPr>
          <p:cNvSpPr/>
          <p:nvPr/>
        </p:nvSpPr>
        <p:spPr>
          <a:xfrm>
            <a:off x="93739" y="1147951"/>
            <a:ext cx="2420046" cy="1787120"/>
          </a:xfrm>
          <a:prstGeom prst="wedgeEllipseCallout">
            <a:avLst>
              <a:gd name="adj1" fmla="val 73576"/>
              <a:gd name="adj2" fmla="val 398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Remember your number line is not starting at one…</a:t>
            </a:r>
          </a:p>
        </p:txBody>
      </p:sp>
      <p:pic>
        <p:nvPicPr>
          <p:cNvPr id="2050" name="Picture 2" descr="Post-It Number Line Math Activity for Preschoolers - Busy Toddler">
            <a:extLst>
              <a:ext uri="{FF2B5EF4-FFF2-40B4-BE49-F238E27FC236}">
                <a16:creationId xmlns:a16="http://schemas.microsoft.com/office/drawing/2014/main" id="{4A59DA3C-4AE4-42AB-BCC9-C896B5E118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7" t="21663"/>
          <a:stretch/>
        </p:blipFill>
        <p:spPr bwMode="auto">
          <a:xfrm rot="20928608">
            <a:off x="221594" y="3685008"/>
            <a:ext cx="2794335" cy="159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eanna McLennan Ph.D on Twitter: &quot;Outdoor number line made from ...">
            <a:extLst>
              <a:ext uri="{FF2B5EF4-FFF2-40B4-BE49-F238E27FC236}">
                <a16:creationId xmlns:a16="http://schemas.microsoft.com/office/drawing/2014/main" id="{2FC4B437-3A74-4865-A38B-08F667FB34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9706">
            <a:off x="9005469" y="3983198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796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BF35D-FF25-4FE6-9BCD-5975D20FF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386" y="1295400"/>
            <a:ext cx="3382938" cy="1600200"/>
          </a:xfrm>
        </p:spPr>
        <p:txBody>
          <a:bodyPr/>
          <a:lstStyle/>
          <a:p>
            <a:r>
              <a:rPr lang="en-GB" dirty="0"/>
              <a:t>Wednesday 15</a:t>
            </a:r>
            <a:r>
              <a:rPr lang="en-GB" baseline="30000" dirty="0"/>
              <a:t>th</a:t>
            </a:r>
            <a:r>
              <a:rPr lang="en-GB" dirty="0"/>
              <a:t> April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105A8-9593-4324-9534-913104DD5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4322" y="623892"/>
            <a:ext cx="5752724" cy="501077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b="1" dirty="0">
                <a:latin typeface="Lucida Handwriting" panose="03010101010101010101" pitchFamily="66" charset="0"/>
              </a:rPr>
              <a:t>Story Talk – </a:t>
            </a:r>
          </a:p>
          <a:p>
            <a:pPr marL="0" indent="0" algn="ctr">
              <a:buNone/>
            </a:pPr>
            <a:endParaRPr lang="en-GB" b="1" dirty="0">
              <a:latin typeface="Lucida Handwriting" panose="03010101010101010101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The maze in Percy’s park is amazing! </a:t>
            </a:r>
            <a:r>
              <a:rPr lang="en-GB" i="1" dirty="0">
                <a:latin typeface="Comic Sans MS" panose="030F0702030302020204" pitchFamily="66" charset="0"/>
              </a:rPr>
              <a:t>What did Percy use to make sure he didn’t get lost? </a:t>
            </a:r>
            <a:r>
              <a:rPr lang="en-GB" dirty="0">
                <a:latin typeface="Comic Sans MS" panose="030F0702030302020204" pitchFamily="66" charset="0"/>
              </a:rPr>
              <a:t>(At least, what did  he </a:t>
            </a:r>
            <a:r>
              <a:rPr lang="en-GB" i="1" dirty="0">
                <a:latin typeface="Comic Sans MS" panose="030F0702030302020204" pitchFamily="66" charset="0"/>
              </a:rPr>
              <a:t>try</a:t>
            </a:r>
            <a:r>
              <a:rPr lang="en-GB" dirty="0">
                <a:latin typeface="Comic Sans MS" panose="030F0702030302020204" pitchFamily="66" charset="0"/>
              </a:rPr>
              <a:t> to use?)</a:t>
            </a:r>
          </a:p>
          <a:p>
            <a:r>
              <a:rPr lang="en-GB" dirty="0">
                <a:latin typeface="Comic Sans MS" panose="030F0702030302020204" pitchFamily="66" charset="0"/>
              </a:rPr>
              <a:t>Mazes are set out in a very regular fashion.</a:t>
            </a:r>
          </a:p>
          <a:p>
            <a:r>
              <a:rPr lang="en-GB" dirty="0">
                <a:latin typeface="Comic Sans MS" panose="030F0702030302020204" pitchFamily="66" charset="0"/>
              </a:rPr>
              <a:t>There is another name for a maze. Can you find out what it is?</a:t>
            </a:r>
          </a:p>
          <a:p>
            <a:r>
              <a:rPr lang="en-GB" dirty="0">
                <a:latin typeface="Comic Sans MS" panose="030F0702030302020204" pitchFamily="66" charset="0"/>
              </a:rPr>
              <a:t>Have a look at Percy’s maze on the next slide. </a:t>
            </a:r>
          </a:p>
          <a:p>
            <a:r>
              <a:rPr lang="en-GB" dirty="0">
                <a:latin typeface="Comic Sans MS" panose="030F0702030302020204" pitchFamily="66" charset="0"/>
              </a:rPr>
              <a:t>Can you help Percy find his way out of the maze?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endParaRPr lang="en-GB" dirty="0">
              <a:latin typeface="Comic Sans MS" panose="030F0702030302020204" pitchFamily="66" charset="0"/>
            </a:endParaRPr>
          </a:p>
          <a:p>
            <a:endParaRPr lang="en-GB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br>
              <a:rPr lang="en-GB" dirty="0"/>
            </a:b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3E2ADEC-A338-4306-AA93-7E2E0854B12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b="1" dirty="0">
                <a:latin typeface="Lucida Handwriting" panose="03010101010101010101" pitchFamily="66" charset="0"/>
              </a:rPr>
              <a:t>Story Talk ~ The Maze</a:t>
            </a:r>
            <a:endParaRPr lang="en-GB" dirty="0"/>
          </a:p>
        </p:txBody>
      </p:sp>
      <p:pic>
        <p:nvPicPr>
          <p:cNvPr id="19" name="Picture 4" descr="The Secret Path (A Percy the Park Keeper Story): Amazon.co.uk ...">
            <a:extLst>
              <a:ext uri="{FF2B5EF4-FFF2-40B4-BE49-F238E27FC236}">
                <a16:creationId xmlns:a16="http://schemas.microsoft.com/office/drawing/2014/main" id="{53BA2FC4-08E9-4AF6-AB19-813D780EA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292" y="363118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405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B3F2EC-BDDF-4045-BADA-495829BAE3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97" t="6666" r="13247" b="3619"/>
          <a:stretch/>
        </p:blipFill>
        <p:spPr>
          <a:xfrm>
            <a:off x="3069771" y="126413"/>
            <a:ext cx="6400801" cy="648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39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Architecture for Dogs: cardboard tube maze for dog sent training ...">
            <a:extLst>
              <a:ext uri="{FF2B5EF4-FFF2-40B4-BE49-F238E27FC236}">
                <a16:creationId xmlns:a16="http://schemas.microsoft.com/office/drawing/2014/main" id="{3908AFC7-6824-4D33-BEC8-B3F5029B13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52" b="13936"/>
          <a:stretch/>
        </p:blipFill>
        <p:spPr bwMode="auto">
          <a:xfrm>
            <a:off x="364630" y="4430403"/>
            <a:ext cx="3800338" cy="227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FA198E-2441-4086-9796-2288CBF77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4394" y="495235"/>
            <a:ext cx="10058400" cy="1291068"/>
          </a:xfrm>
        </p:spPr>
        <p:txBody>
          <a:bodyPr>
            <a:normAutofit/>
          </a:bodyPr>
          <a:lstStyle/>
          <a:p>
            <a:r>
              <a:rPr lang="en-GB" sz="3600" dirty="0">
                <a:latin typeface="Lucida Handwriting" panose="03010101010101010101" pitchFamily="66" charset="0"/>
              </a:rPr>
              <a:t>I wonder what else you could use to make a maze?</a:t>
            </a:r>
          </a:p>
        </p:txBody>
      </p:sp>
      <p:pic>
        <p:nvPicPr>
          <p:cNvPr id="5122" name="Picture 2" descr="DIY Easy Ball Maze | Making a Sphere Labyrinth with Straws and ...">
            <a:extLst>
              <a:ext uri="{FF2B5EF4-FFF2-40B4-BE49-F238E27FC236}">
                <a16:creationId xmlns:a16="http://schemas.microsoft.com/office/drawing/2014/main" id="{B34799D2-BAE4-41B3-B054-77AB261D9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5317">
            <a:off x="851652" y="2318296"/>
            <a:ext cx="3255343" cy="182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ow to Make Build Labyrinth for Hamster from cardboard - Diy Maze ...">
            <a:extLst>
              <a:ext uri="{FF2B5EF4-FFF2-40B4-BE49-F238E27FC236}">
                <a16:creationId xmlns:a16="http://schemas.microsoft.com/office/drawing/2014/main" id="{BFC28545-5E8B-42D4-8280-72E542F0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5893">
            <a:off x="8413705" y="2067457"/>
            <a:ext cx="3103554" cy="2324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STEM Challenge for Kids: Build a Hex Bug Maze with Cardboard Tubes and Craft Sticks The Effective Pictures We Offer You About space activities for kids free printable A quality picture can tell you ma Space Activities, Steam Activities, Science Activities, Activities For Kids, Mazes For Kids, Stem For Kids, Stem Projects For Kids, Craft Stick Crafts, Craft Sticks">
            <a:extLst>
              <a:ext uri="{FF2B5EF4-FFF2-40B4-BE49-F238E27FC236}">
                <a16:creationId xmlns:a16="http://schemas.microsoft.com/office/drawing/2014/main" id="{0C7C1D76-BFFA-4CB6-B039-414B1DD61F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58" b="3619"/>
          <a:stretch/>
        </p:blipFill>
        <p:spPr bwMode="auto">
          <a:xfrm>
            <a:off x="5084210" y="2029188"/>
            <a:ext cx="2383390" cy="2432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exbug Nano in a Homemade Lego Duplo Maze Version 3 - YouTube">
            <a:extLst>
              <a:ext uri="{FF2B5EF4-FFF2-40B4-BE49-F238E27FC236}">
                <a16:creationId xmlns:a16="http://schemas.microsoft.com/office/drawing/2014/main" id="{69FEAF9F-DF98-46D8-ACDD-D0F4CF3A8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033" y="4569932"/>
            <a:ext cx="2743200" cy="205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Image result for cardboard tube maze">
            <a:extLst>
              <a:ext uri="{FF2B5EF4-FFF2-40B4-BE49-F238E27FC236}">
                <a16:creationId xmlns:a16="http://schemas.microsoft.com/office/drawing/2014/main" id="{D37E5000-FEEE-4100-9B92-CE0502DF1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917" y="4827687"/>
            <a:ext cx="2383389" cy="1790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465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BF35D-FF25-4FE6-9BCD-5975D20FF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80" y="1295400"/>
            <a:ext cx="3827517" cy="1600200"/>
          </a:xfrm>
        </p:spPr>
        <p:txBody>
          <a:bodyPr/>
          <a:lstStyle/>
          <a:p>
            <a:pPr algn="ctr"/>
            <a:r>
              <a:rPr lang="en-GB" dirty="0"/>
              <a:t>Thursday 16</a:t>
            </a:r>
            <a:r>
              <a:rPr lang="en-GB" baseline="30000" dirty="0"/>
              <a:t>th</a:t>
            </a:r>
            <a:r>
              <a:rPr lang="en-GB" dirty="0"/>
              <a:t> April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105A8-9593-4324-9534-913104DD5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8701" y="425941"/>
            <a:ext cx="5928344" cy="44856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>
                <a:latin typeface="Lucida Handwriting" panose="03010101010101010101" pitchFamily="66" charset="0"/>
              </a:rPr>
              <a:t>Story Talk – </a:t>
            </a:r>
          </a:p>
          <a:p>
            <a:pPr marL="0" indent="0" algn="ctr">
              <a:buNone/>
            </a:pPr>
            <a:r>
              <a:rPr lang="en-GB" b="1" dirty="0">
                <a:latin typeface="Lucida Handwriting" panose="03010101010101010101" pitchFamily="66" charset="0"/>
              </a:rPr>
              <a:t>At the end of the day Percy was looking forward to a toasted tea cake for his tea. </a:t>
            </a:r>
          </a:p>
          <a:p>
            <a:pPr marL="0" indent="0" algn="ctr">
              <a:buNone/>
            </a:pPr>
            <a:r>
              <a:rPr lang="en-GB" b="1" dirty="0">
                <a:latin typeface="Lucida Handwriting" panose="03010101010101010101" pitchFamily="66" charset="0"/>
              </a:rPr>
              <a:t>I wonder if sometimes he might have a jam sandwich instead.</a:t>
            </a:r>
            <a:br>
              <a:rPr lang="en-GB" b="1" dirty="0">
                <a:latin typeface="Lucida Handwriting" panose="03010101010101010101" pitchFamily="66" charset="0"/>
              </a:rPr>
            </a:br>
            <a:endParaRPr lang="en-GB" b="1" dirty="0">
              <a:latin typeface="Lucida Handwriting" panose="03010101010101010101" pitchFamily="66" charset="0"/>
            </a:endParaRPr>
          </a:p>
          <a:p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031903-DA7D-4897-A366-73857D688F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767329" y="3868186"/>
            <a:ext cx="5176158" cy="2070463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16A487C-7630-43DB-94FB-35B2BEEAEDE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GB" dirty="0"/>
              <a:t>Percy’s tea time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B68383C5-3265-4602-B3EC-3EC9C016D442}"/>
              </a:ext>
            </a:extLst>
          </p:cNvPr>
          <p:cNvSpPr txBox="1">
            <a:spLocks/>
          </p:cNvSpPr>
          <p:nvPr/>
        </p:nvSpPr>
        <p:spPr bwMode="gray">
          <a:xfrm>
            <a:off x="-2088990" y="4419413"/>
            <a:ext cx="2793158" cy="289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>
                <a:latin typeface="Lucida Handwriting" panose="03010101010101010101" pitchFamily="66" charset="0"/>
              </a:rPr>
              <a:t>Percy’s teatime</a:t>
            </a:r>
          </a:p>
          <a:p>
            <a:pPr algn="ctr"/>
            <a:endParaRPr lang="en-GB" dirty="0">
              <a:latin typeface="Lucida Handwriting" panose="03010101010101010101" pitchFamily="66" charset="0"/>
            </a:endParaRPr>
          </a:p>
        </p:txBody>
      </p:sp>
      <p:pic>
        <p:nvPicPr>
          <p:cNvPr id="18" name="Picture 2" descr="16 Best Percy the park keeper images | Percy the park keeper ...">
            <a:extLst>
              <a:ext uri="{FF2B5EF4-FFF2-40B4-BE49-F238E27FC236}">
                <a16:creationId xmlns:a16="http://schemas.microsoft.com/office/drawing/2014/main" id="{A1819D0A-B38D-4E0F-95BD-7E935EEB8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954" y="3577864"/>
            <a:ext cx="2940519" cy="2205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813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13F7C-2547-471F-8836-70AA0A821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834" y="699348"/>
            <a:ext cx="9601199" cy="1194766"/>
          </a:xfrm>
        </p:spPr>
        <p:txBody>
          <a:bodyPr/>
          <a:lstStyle/>
          <a:p>
            <a:r>
              <a:rPr lang="en-GB" sz="2400" dirty="0">
                <a:latin typeface="Lucida Handwriting" panose="03010101010101010101" pitchFamily="66" charset="0"/>
              </a:rPr>
              <a:t>Have a look at the pictures below.</a:t>
            </a:r>
            <a:br>
              <a:rPr lang="en-GB" sz="2400" dirty="0">
                <a:latin typeface="Lucida Handwriting" panose="03010101010101010101" pitchFamily="66" charset="0"/>
              </a:rPr>
            </a:br>
            <a:r>
              <a:rPr lang="en-GB" sz="2400" dirty="0">
                <a:latin typeface="Lucida Handwriting" panose="03010101010101010101" pitchFamily="66" charset="0"/>
              </a:rPr>
              <a:t>Which picture would have to go in which box to make a jam sandwich successfully?</a:t>
            </a:r>
            <a:endParaRPr lang="en-GB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68E657-CF19-49AC-8677-FA87957473AA}"/>
              </a:ext>
            </a:extLst>
          </p:cNvPr>
          <p:cNvPicPr/>
          <p:nvPr/>
        </p:nvPicPr>
        <p:blipFill rotWithShape="1">
          <a:blip r:embed="rId2"/>
          <a:srcRect l="16345" t="14937" r="17789" b="11290"/>
          <a:stretch/>
        </p:blipFill>
        <p:spPr>
          <a:xfrm>
            <a:off x="1593667" y="2277211"/>
            <a:ext cx="6505303" cy="4108753"/>
          </a:xfrm>
          <a:prstGeom prst="rect">
            <a:avLst/>
          </a:prstGeom>
        </p:spPr>
      </p:pic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B01DAAFB-EE35-4DD9-9FFB-4577A23D3BB7}"/>
              </a:ext>
            </a:extLst>
          </p:cNvPr>
          <p:cNvSpPr/>
          <p:nvPr/>
        </p:nvSpPr>
        <p:spPr>
          <a:xfrm>
            <a:off x="8020592" y="2120457"/>
            <a:ext cx="3918859" cy="284343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Perhaps you would like to have a go at making a jam sandwich. You could draw your own pictures and number them.</a:t>
            </a:r>
          </a:p>
        </p:txBody>
      </p:sp>
    </p:spTree>
    <p:extLst>
      <p:ext uri="{BB962C8B-B14F-4D97-AF65-F5344CB8AC3E}">
        <p14:creationId xmlns:p14="http://schemas.microsoft.com/office/powerpoint/2010/main" val="1751475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BF35D-FF25-4FE6-9BCD-5975D20FF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850" y="1295400"/>
            <a:ext cx="4111672" cy="1600200"/>
          </a:xfrm>
        </p:spPr>
        <p:txBody>
          <a:bodyPr/>
          <a:lstStyle/>
          <a:p>
            <a:pPr algn="ctr"/>
            <a:r>
              <a:rPr lang="en-GB" dirty="0"/>
              <a:t>Friday 17th April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105A8-9593-4324-9534-913104DD5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6174" y="393896"/>
            <a:ext cx="6575429" cy="59354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200" b="1" dirty="0">
                <a:latin typeface="Lucida Handwriting" panose="03010101010101010101" pitchFamily="66" charset="0"/>
              </a:rPr>
              <a:t>Careful counting, number recognition and addition.</a:t>
            </a:r>
          </a:p>
          <a:p>
            <a:pPr marL="0" indent="0" algn="ctr">
              <a:buNone/>
            </a:pPr>
            <a:endParaRPr lang="en-GB" sz="3600" b="1" dirty="0">
              <a:latin typeface="Lucida Handwriting" panose="03010101010101010101" pitchFamily="66" charset="0"/>
            </a:endParaRPr>
          </a:p>
          <a:p>
            <a:pPr algn="ctr">
              <a:buFont typeface="Wingdings" panose="05000000000000000000" pitchFamily="2" charset="2"/>
              <a:buChar char="Ø"/>
            </a:pPr>
            <a:r>
              <a:rPr lang="en-GB" sz="2400" dirty="0">
                <a:latin typeface="Comic Sans MS" panose="030F0702030302020204" pitchFamily="66" charset="0"/>
              </a:rPr>
              <a:t>I don’t know if Percy and his friends like playing board games but I have an idea that they might.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GB" sz="2400" dirty="0">
                <a:latin typeface="Comic Sans MS" panose="030F0702030302020204" pitchFamily="66" charset="0"/>
              </a:rPr>
              <a:t>If you have snakes and ladders or another board game at home, you might like to play with your family. Can you show them how we use 2 dice in school to practise our adding?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GB" sz="2400" dirty="0">
                <a:latin typeface="Comic Sans MS" panose="030F0702030302020204" pitchFamily="66" charset="0"/>
              </a:rPr>
              <a:t>On the next slide are some ideas of games you could make to play at home.</a:t>
            </a:r>
          </a:p>
          <a:p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314774-9972-4D0D-8779-C5EC7C532C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20107" y="2895600"/>
            <a:ext cx="2793158" cy="2895599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2071CA48-2D38-4AC6-8DDF-484C618BA2AD}"/>
              </a:ext>
            </a:extLst>
          </p:cNvPr>
          <p:cNvSpPr txBox="1">
            <a:spLocks/>
          </p:cNvSpPr>
          <p:nvPr/>
        </p:nvSpPr>
        <p:spPr bwMode="gray">
          <a:xfrm>
            <a:off x="-2466068" y="4129087"/>
            <a:ext cx="2793158" cy="2200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9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>
                <a:latin typeface="Lucida Handwriting" panose="03010101010101010101" pitchFamily="66" charset="0"/>
              </a:rPr>
              <a:t>Board Games</a:t>
            </a:r>
          </a:p>
          <a:p>
            <a:pPr algn="ctr"/>
            <a:endParaRPr lang="en-GB" dirty="0">
              <a:latin typeface="Lucida Handwriting" panose="03010101010101010101" pitchFamily="66" charset="0"/>
            </a:endParaRPr>
          </a:p>
        </p:txBody>
      </p:sp>
      <p:pic>
        <p:nvPicPr>
          <p:cNvPr id="22" name="Picture 6" descr="Snakes and ladders Royalty Free Vector Image - VectorStock">
            <a:extLst>
              <a:ext uri="{FF2B5EF4-FFF2-40B4-BE49-F238E27FC236}">
                <a16:creationId xmlns:a16="http://schemas.microsoft.com/office/drawing/2014/main" id="{AE538791-2D95-4012-B54C-7563B9A21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986" y="3095625"/>
            <a:ext cx="2057400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69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2A91B8F-A602-4E7E-9170-971EDB238FC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71" r="4441"/>
          <a:stretch/>
        </p:blipFill>
        <p:spPr>
          <a:xfrm rot="487306">
            <a:off x="8395701" y="3428999"/>
            <a:ext cx="2646204" cy="26834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95F3E0-C623-4C02-A9A3-F11937168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>
                <a:latin typeface="Lucida Handwriting" panose="03010101010101010101" pitchFamily="66" charset="0"/>
              </a:rPr>
              <a:t>Two games to make and play at home.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5673122-487E-49F4-8515-8FD0DC5EEE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7" r="48567"/>
          <a:stretch/>
        </p:blipFill>
        <p:spPr>
          <a:xfrm rot="20915856">
            <a:off x="325479" y="2147942"/>
            <a:ext cx="2846839" cy="25621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845005F-4FF7-4853-A2F2-355A448C8862}"/>
              </a:ext>
            </a:extLst>
          </p:cNvPr>
          <p:cNvSpPr txBox="1"/>
          <p:nvPr/>
        </p:nvSpPr>
        <p:spPr>
          <a:xfrm>
            <a:off x="365761" y="4599781"/>
            <a:ext cx="456928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You will need a number line to 6, a set of cards with spots 1-6 on them and something to time 1 minute.</a:t>
            </a:r>
          </a:p>
          <a:p>
            <a:r>
              <a:rPr lang="en-GB" dirty="0">
                <a:latin typeface="Comic Sans MS" panose="030F0702030302020204" pitchFamily="66" charset="0"/>
              </a:rPr>
              <a:t>Can you match the spotty cards to the numerals before the timer runs out?</a:t>
            </a:r>
          </a:p>
          <a:p>
            <a:r>
              <a:rPr lang="en-GB" dirty="0">
                <a:latin typeface="Comic Sans MS" panose="030F0702030302020204" pitchFamily="66" charset="0"/>
              </a:rPr>
              <a:t>How quickly can you match the spotty cards to the timer?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474103-ACC2-478F-BA69-3FDE6069FE0F}"/>
              </a:ext>
            </a:extLst>
          </p:cNvPr>
          <p:cNvSpPr txBox="1"/>
          <p:nvPr/>
        </p:nvSpPr>
        <p:spPr>
          <a:xfrm>
            <a:off x="5200495" y="2614622"/>
            <a:ext cx="346520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For this game you will need two number lines to 9 and at least two sets of cards with spots 1-9 on them.</a:t>
            </a:r>
          </a:p>
          <a:p>
            <a:r>
              <a:rPr lang="en-GB" dirty="0">
                <a:latin typeface="Comic Sans MS" panose="030F0702030302020204" pitchFamily="66" charset="0"/>
              </a:rPr>
              <a:t>Take in turns with a partner to turn over a card and match it to the numeral. If you already have  a spotty card, miss a go.</a:t>
            </a:r>
          </a:p>
          <a:p>
            <a:r>
              <a:rPr lang="en-GB" dirty="0">
                <a:latin typeface="Comic Sans MS" panose="030F0702030302020204" pitchFamily="66" charset="0"/>
              </a:rPr>
              <a:t>Who will complete their spotty number line first?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Can you think of how you could make another game with different numbers?</a:t>
            </a:r>
          </a:p>
        </p:txBody>
      </p:sp>
    </p:spTree>
    <p:extLst>
      <p:ext uri="{BB962C8B-B14F-4D97-AF65-F5344CB8AC3E}">
        <p14:creationId xmlns:p14="http://schemas.microsoft.com/office/powerpoint/2010/main" val="19484233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1262</TotalTime>
  <Words>1007</Words>
  <Application>Microsoft Office PowerPoint</Application>
  <PresentationFormat>Widescreen</PresentationFormat>
  <Paragraphs>94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Century Gothic</vt:lpstr>
      <vt:lpstr>Comic Sans MS</vt:lpstr>
      <vt:lpstr>Lucida Handwriting</vt:lpstr>
      <vt:lpstr>Wingdings</vt:lpstr>
      <vt:lpstr>Wingdings 3</vt:lpstr>
      <vt:lpstr>Ion Boardroom</vt:lpstr>
      <vt:lpstr>Maths  Home Learning</vt:lpstr>
      <vt:lpstr>Monday 13th April</vt:lpstr>
      <vt:lpstr>Sorting and classifying</vt:lpstr>
      <vt:lpstr>Tuesday 14th April</vt:lpstr>
      <vt:lpstr>Careful counting, recognising and ordering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Now for your challenge!</vt:lpstr>
      <vt:lpstr>Wednesday 15th April</vt:lpstr>
      <vt:lpstr>PowerPoint Presentation</vt:lpstr>
      <vt:lpstr>I wonder what else you could use to make a maze?</vt:lpstr>
      <vt:lpstr>Thursday 16th April</vt:lpstr>
      <vt:lpstr>Have a look at the pictures below. Which picture would have to go in which box to make a jam sandwich successfully?</vt:lpstr>
      <vt:lpstr>Friday 17th April</vt:lpstr>
      <vt:lpstr>Two games to make and play at home.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Maths  Home Learning</dc:title>
  <dc:creator>Cordelia Finch</dc:creator>
  <cp:lastModifiedBy>Cordelia Finch</cp:lastModifiedBy>
  <cp:revision>82</cp:revision>
  <dcterms:created xsi:type="dcterms:W3CDTF">2020-04-06T13:37:32Z</dcterms:created>
  <dcterms:modified xsi:type="dcterms:W3CDTF">2020-04-09T16:30:27Z</dcterms:modified>
</cp:coreProperties>
</file>